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65" r:id="rId2"/>
    <p:sldId id="274" r:id="rId3"/>
    <p:sldId id="304" r:id="rId4"/>
    <p:sldId id="359" r:id="rId5"/>
    <p:sldId id="303" r:id="rId6"/>
    <p:sldId id="333" r:id="rId7"/>
    <p:sldId id="335" r:id="rId8"/>
    <p:sldId id="299" r:id="rId9"/>
    <p:sldId id="305" r:id="rId10"/>
    <p:sldId id="317" r:id="rId11"/>
    <p:sldId id="358" r:id="rId12"/>
    <p:sldId id="311" r:id="rId13"/>
    <p:sldId id="312" r:id="rId14"/>
    <p:sldId id="313" r:id="rId15"/>
    <p:sldId id="314" r:id="rId16"/>
    <p:sldId id="315" r:id="rId17"/>
    <p:sldId id="318" r:id="rId18"/>
    <p:sldId id="316" r:id="rId19"/>
    <p:sldId id="319" r:id="rId20"/>
    <p:sldId id="320" r:id="rId21"/>
    <p:sldId id="321" r:id="rId22"/>
    <p:sldId id="323" r:id="rId23"/>
    <p:sldId id="324" r:id="rId24"/>
    <p:sldId id="325" r:id="rId25"/>
    <p:sldId id="337" r:id="rId26"/>
    <p:sldId id="336" r:id="rId27"/>
    <p:sldId id="298" r:id="rId28"/>
    <p:sldId id="351" r:id="rId29"/>
    <p:sldId id="306" r:id="rId30"/>
    <p:sldId id="326" r:id="rId31"/>
    <p:sldId id="328" r:id="rId32"/>
    <p:sldId id="332" r:id="rId33"/>
    <p:sldId id="331" r:id="rId34"/>
    <p:sldId id="339" r:id="rId35"/>
    <p:sldId id="360" r:id="rId36"/>
    <p:sldId id="327" r:id="rId37"/>
    <p:sldId id="329" r:id="rId38"/>
    <p:sldId id="338" r:id="rId39"/>
    <p:sldId id="330" r:id="rId40"/>
    <p:sldId id="340" r:id="rId41"/>
    <p:sldId id="348" r:id="rId42"/>
    <p:sldId id="341" r:id="rId43"/>
    <p:sldId id="347" r:id="rId44"/>
    <p:sldId id="349" r:id="rId45"/>
    <p:sldId id="345" r:id="rId46"/>
    <p:sldId id="343" r:id="rId47"/>
    <p:sldId id="350" r:id="rId48"/>
    <p:sldId id="344" r:id="rId49"/>
    <p:sldId id="308" r:id="rId50"/>
    <p:sldId id="346" r:id="rId51"/>
    <p:sldId id="357" r:id="rId52"/>
    <p:sldId id="356" r:id="rId53"/>
    <p:sldId id="309" r:id="rId54"/>
    <p:sldId id="355" r:id="rId55"/>
    <p:sldId id="361" r:id="rId56"/>
    <p:sldId id="310" r:id="rId57"/>
    <p:sldId id="354" r:id="rId58"/>
    <p:sldId id="363" r:id="rId59"/>
    <p:sldId id="362" r:id="rId60"/>
    <p:sldId id="353" r:id="rId61"/>
    <p:sldId id="35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18A"/>
    <a:srgbClr val="399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77203" autoAdjust="0"/>
  </p:normalViewPr>
  <p:slideViewPr>
    <p:cSldViewPr>
      <p:cViewPr varScale="1">
        <p:scale>
          <a:sx n="88" d="100"/>
          <a:sy n="88" d="100"/>
        </p:scale>
        <p:origin x="780" y="90"/>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65" d="100"/>
          <a:sy n="65" d="100"/>
        </p:scale>
        <p:origin x="316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1585B-FD9B-4FDC-940E-F16B188611DF}" type="doc">
      <dgm:prSet loTypeId="urn:microsoft.com/office/officeart/2005/8/layout/chevronAccent+Icon" loCatId="process" qsTypeId="urn:microsoft.com/office/officeart/2005/8/quickstyle/simple1" qsCatId="simple" csTypeId="urn:microsoft.com/office/officeart/2005/8/colors/accent0_3" csCatId="mainScheme" phldr="1"/>
      <dgm:spPr/>
      <dgm:t>
        <a:bodyPr/>
        <a:lstStyle/>
        <a:p>
          <a:endParaRPr lang="en-US"/>
        </a:p>
      </dgm:t>
    </dgm:pt>
    <dgm:pt modelId="{4C944641-FCF5-4AD8-B261-60AA0024A79E}">
      <dgm:prSet phldrT="[Text]"/>
      <dgm:spPr/>
      <dgm:t>
        <a:bodyPr/>
        <a:lstStyle/>
        <a:p>
          <a:r>
            <a:rPr lang="en-US" dirty="0"/>
            <a:t>Directories &amp; Version Control</a:t>
          </a:r>
        </a:p>
      </dgm:t>
    </dgm:pt>
    <dgm:pt modelId="{8E5E79D8-FB05-4739-B0F5-8BE6ED2F29C8}" type="parTrans" cxnId="{DA278ECD-ED39-4044-9E8D-6DE29F7C3FB3}">
      <dgm:prSet/>
      <dgm:spPr/>
      <dgm:t>
        <a:bodyPr/>
        <a:lstStyle/>
        <a:p>
          <a:endParaRPr lang="en-US"/>
        </a:p>
      </dgm:t>
    </dgm:pt>
    <dgm:pt modelId="{FCC9CB30-198F-41E6-B00A-25E93E3DC839}" type="sibTrans" cxnId="{DA278ECD-ED39-4044-9E8D-6DE29F7C3FB3}">
      <dgm:prSet/>
      <dgm:spPr/>
      <dgm:t>
        <a:bodyPr/>
        <a:lstStyle/>
        <a:p>
          <a:endParaRPr lang="en-US"/>
        </a:p>
      </dgm:t>
    </dgm:pt>
    <dgm:pt modelId="{F8FB1AE1-7950-4301-88C4-3D45B2DAEABD}">
      <dgm:prSet phldrT="[Text]"/>
      <dgm:spPr/>
      <dgm:t>
        <a:bodyPr/>
        <a:lstStyle/>
        <a:p>
          <a:r>
            <a:rPr lang="en-US" dirty="0"/>
            <a:t>Standards &amp; </a:t>
          </a:r>
        </a:p>
        <a:p>
          <a:r>
            <a:rPr lang="en-US" dirty="0"/>
            <a:t>Methods</a:t>
          </a:r>
        </a:p>
      </dgm:t>
    </dgm:pt>
    <dgm:pt modelId="{DE3B344A-4481-4A7F-BF08-FA41E5323599}" type="parTrans" cxnId="{977E16C2-B327-4A54-873C-9FB8292020C4}">
      <dgm:prSet/>
      <dgm:spPr/>
      <dgm:t>
        <a:bodyPr/>
        <a:lstStyle/>
        <a:p>
          <a:endParaRPr lang="en-US"/>
        </a:p>
      </dgm:t>
    </dgm:pt>
    <dgm:pt modelId="{1995DAFA-2969-47AE-BAD4-7226AF43A4A9}" type="sibTrans" cxnId="{977E16C2-B327-4A54-873C-9FB8292020C4}">
      <dgm:prSet/>
      <dgm:spPr/>
      <dgm:t>
        <a:bodyPr/>
        <a:lstStyle/>
        <a:p>
          <a:endParaRPr lang="en-US"/>
        </a:p>
      </dgm:t>
    </dgm:pt>
    <dgm:pt modelId="{B7F213D6-AC1C-4269-8455-91A2A9931F05}">
      <dgm:prSet phldrT="[Text]"/>
      <dgm:spPr/>
      <dgm:t>
        <a:bodyPr/>
        <a:lstStyle/>
        <a:p>
          <a:r>
            <a:rPr lang="en-US" dirty="0"/>
            <a:t>Design, Dev &amp; </a:t>
          </a:r>
        </a:p>
        <a:p>
          <a:r>
            <a:rPr lang="en-US" dirty="0"/>
            <a:t>Test Tools</a:t>
          </a:r>
        </a:p>
      </dgm:t>
    </dgm:pt>
    <dgm:pt modelId="{3D956855-F314-45DD-A7E4-9DA3886AB7CC}" type="parTrans" cxnId="{2029BA2A-2457-4A98-99FA-B61D86B6DFC0}">
      <dgm:prSet/>
      <dgm:spPr/>
      <dgm:t>
        <a:bodyPr/>
        <a:lstStyle/>
        <a:p>
          <a:endParaRPr lang="en-US"/>
        </a:p>
      </dgm:t>
    </dgm:pt>
    <dgm:pt modelId="{D614A336-5FF3-4391-AE65-C801E6B1982D}" type="sibTrans" cxnId="{2029BA2A-2457-4A98-99FA-B61D86B6DFC0}">
      <dgm:prSet/>
      <dgm:spPr/>
      <dgm:t>
        <a:bodyPr/>
        <a:lstStyle/>
        <a:p>
          <a:endParaRPr lang="en-US"/>
        </a:p>
      </dgm:t>
    </dgm:pt>
    <dgm:pt modelId="{3D196BA1-8327-42F7-B9E5-87D503CB93F4}">
      <dgm:prSet phldrT="[Text]"/>
      <dgm:spPr/>
      <dgm:t>
        <a:bodyPr/>
        <a:lstStyle/>
        <a:p>
          <a:r>
            <a:rPr lang="en-US" dirty="0"/>
            <a:t>Technology Stack Decisions</a:t>
          </a:r>
        </a:p>
      </dgm:t>
    </dgm:pt>
    <dgm:pt modelId="{2F8CDDFD-859D-49A6-83DB-88370576A339}" type="sibTrans" cxnId="{3034C04C-4B99-4452-89EF-B3C28EEE5939}">
      <dgm:prSet/>
      <dgm:spPr/>
      <dgm:t>
        <a:bodyPr/>
        <a:lstStyle/>
        <a:p>
          <a:endParaRPr lang="en-US"/>
        </a:p>
      </dgm:t>
    </dgm:pt>
    <dgm:pt modelId="{A2507B0B-8670-490A-A262-42446148EFC1}" type="parTrans" cxnId="{3034C04C-4B99-4452-89EF-B3C28EEE5939}">
      <dgm:prSet/>
      <dgm:spPr/>
      <dgm:t>
        <a:bodyPr/>
        <a:lstStyle/>
        <a:p>
          <a:endParaRPr lang="en-US"/>
        </a:p>
      </dgm:t>
    </dgm:pt>
    <dgm:pt modelId="{03C1E04F-85F6-40B3-A0F3-213FB8AE107E}" type="pres">
      <dgm:prSet presAssocID="{4E91585B-FD9B-4FDC-940E-F16B188611DF}" presName="Name0" presStyleCnt="0">
        <dgm:presLayoutVars>
          <dgm:dir/>
          <dgm:resizeHandles val="exact"/>
        </dgm:presLayoutVars>
      </dgm:prSet>
      <dgm:spPr/>
    </dgm:pt>
    <dgm:pt modelId="{A5DD43A9-1DAF-4AF8-B93F-002231B340F4}" type="pres">
      <dgm:prSet presAssocID="{3D196BA1-8327-42F7-B9E5-87D503CB93F4}" presName="composite" presStyleCnt="0"/>
      <dgm:spPr/>
    </dgm:pt>
    <dgm:pt modelId="{F1B29D40-6158-4812-B2C1-953BF9959822}" type="pres">
      <dgm:prSet presAssocID="{3D196BA1-8327-42F7-B9E5-87D503CB93F4}" presName="bgChev" presStyleLbl="node1" presStyleIdx="0" presStyleCnt="4"/>
      <dgm:spPr/>
    </dgm:pt>
    <dgm:pt modelId="{73A53A56-C7DC-4AAC-A87E-DB3D1036D1EE}" type="pres">
      <dgm:prSet presAssocID="{3D196BA1-8327-42F7-B9E5-87D503CB93F4}" presName="txNode" presStyleLbl="fgAcc1" presStyleIdx="0" presStyleCnt="4">
        <dgm:presLayoutVars>
          <dgm:bulletEnabled val="1"/>
        </dgm:presLayoutVars>
      </dgm:prSet>
      <dgm:spPr/>
    </dgm:pt>
    <dgm:pt modelId="{8B17F3B4-600A-4CE5-A22F-67422DEA3775}" type="pres">
      <dgm:prSet presAssocID="{2F8CDDFD-859D-49A6-83DB-88370576A339}" presName="compositeSpace" presStyleCnt="0"/>
      <dgm:spPr/>
    </dgm:pt>
    <dgm:pt modelId="{269B63CB-5ED7-42FC-B24E-49B9E6479AD2}" type="pres">
      <dgm:prSet presAssocID="{4C944641-FCF5-4AD8-B261-60AA0024A79E}" presName="composite" presStyleCnt="0"/>
      <dgm:spPr/>
    </dgm:pt>
    <dgm:pt modelId="{A33B6407-611A-47C1-8F11-11F4B43E3BA6}" type="pres">
      <dgm:prSet presAssocID="{4C944641-FCF5-4AD8-B261-60AA0024A79E}" presName="bgChev" presStyleLbl="node1" presStyleIdx="1" presStyleCnt="4"/>
      <dgm:spPr/>
    </dgm:pt>
    <dgm:pt modelId="{A9EA7C76-27AE-4735-BCE5-63AC65591A0F}" type="pres">
      <dgm:prSet presAssocID="{4C944641-FCF5-4AD8-B261-60AA0024A79E}" presName="txNode" presStyleLbl="fgAcc1" presStyleIdx="1" presStyleCnt="4">
        <dgm:presLayoutVars>
          <dgm:bulletEnabled val="1"/>
        </dgm:presLayoutVars>
      </dgm:prSet>
      <dgm:spPr/>
    </dgm:pt>
    <dgm:pt modelId="{295420C1-1D20-4824-A2A2-917C15D92A2B}" type="pres">
      <dgm:prSet presAssocID="{FCC9CB30-198F-41E6-B00A-25E93E3DC839}" presName="compositeSpace" presStyleCnt="0"/>
      <dgm:spPr/>
    </dgm:pt>
    <dgm:pt modelId="{48E6F5D5-9146-43D5-BB44-65B9F611FA24}" type="pres">
      <dgm:prSet presAssocID="{F8FB1AE1-7950-4301-88C4-3D45B2DAEABD}" presName="composite" presStyleCnt="0"/>
      <dgm:spPr/>
    </dgm:pt>
    <dgm:pt modelId="{8A97269C-C120-4B0D-8241-794015A53C15}" type="pres">
      <dgm:prSet presAssocID="{F8FB1AE1-7950-4301-88C4-3D45B2DAEABD}" presName="bgChev" presStyleLbl="node1" presStyleIdx="2" presStyleCnt="4"/>
      <dgm:spPr/>
    </dgm:pt>
    <dgm:pt modelId="{3287C711-09C1-47F4-9A59-F2DE2A83CBA5}" type="pres">
      <dgm:prSet presAssocID="{F8FB1AE1-7950-4301-88C4-3D45B2DAEABD}" presName="txNode" presStyleLbl="fgAcc1" presStyleIdx="2" presStyleCnt="4">
        <dgm:presLayoutVars>
          <dgm:bulletEnabled val="1"/>
        </dgm:presLayoutVars>
      </dgm:prSet>
      <dgm:spPr/>
    </dgm:pt>
    <dgm:pt modelId="{7662593A-0DBA-4DD1-9B80-A9CDE3EEA36F}" type="pres">
      <dgm:prSet presAssocID="{1995DAFA-2969-47AE-BAD4-7226AF43A4A9}" presName="compositeSpace" presStyleCnt="0"/>
      <dgm:spPr/>
    </dgm:pt>
    <dgm:pt modelId="{8EC6BC53-5DB8-4769-9D7D-706542416C7F}" type="pres">
      <dgm:prSet presAssocID="{B7F213D6-AC1C-4269-8455-91A2A9931F05}" presName="composite" presStyleCnt="0"/>
      <dgm:spPr/>
    </dgm:pt>
    <dgm:pt modelId="{2E5F26DE-5046-425E-8CE5-81AABA87F06B}" type="pres">
      <dgm:prSet presAssocID="{B7F213D6-AC1C-4269-8455-91A2A9931F05}" presName="bgChev" presStyleLbl="node1" presStyleIdx="3" presStyleCnt="4"/>
      <dgm:spPr/>
    </dgm:pt>
    <dgm:pt modelId="{6A304773-9EB8-4E73-8888-D75C2036D148}" type="pres">
      <dgm:prSet presAssocID="{B7F213D6-AC1C-4269-8455-91A2A9931F05}" presName="txNode" presStyleLbl="fgAcc1" presStyleIdx="3" presStyleCnt="4">
        <dgm:presLayoutVars>
          <dgm:bulletEnabled val="1"/>
        </dgm:presLayoutVars>
      </dgm:prSet>
      <dgm:spPr/>
    </dgm:pt>
  </dgm:ptLst>
  <dgm:cxnLst>
    <dgm:cxn modelId="{49389629-C342-4310-974D-8F29AC80DB4A}" type="presOf" srcId="{F8FB1AE1-7950-4301-88C4-3D45B2DAEABD}" destId="{3287C711-09C1-47F4-9A59-F2DE2A83CBA5}" srcOrd="0" destOrd="0" presId="urn:microsoft.com/office/officeart/2005/8/layout/chevronAccent+Icon"/>
    <dgm:cxn modelId="{2029BA2A-2457-4A98-99FA-B61D86B6DFC0}" srcId="{4E91585B-FD9B-4FDC-940E-F16B188611DF}" destId="{B7F213D6-AC1C-4269-8455-91A2A9931F05}" srcOrd="3" destOrd="0" parTransId="{3D956855-F314-45DD-A7E4-9DA3886AB7CC}" sibTransId="{D614A336-5FF3-4391-AE65-C801E6B1982D}"/>
    <dgm:cxn modelId="{D14BB740-54F2-4206-9DB4-DD9C51FF3ABE}" type="presOf" srcId="{4C944641-FCF5-4AD8-B261-60AA0024A79E}" destId="{A9EA7C76-27AE-4735-BCE5-63AC65591A0F}" srcOrd="0" destOrd="0" presId="urn:microsoft.com/office/officeart/2005/8/layout/chevronAccent+Icon"/>
    <dgm:cxn modelId="{3034C04C-4B99-4452-89EF-B3C28EEE5939}" srcId="{4E91585B-FD9B-4FDC-940E-F16B188611DF}" destId="{3D196BA1-8327-42F7-B9E5-87D503CB93F4}" srcOrd="0" destOrd="0" parTransId="{A2507B0B-8670-490A-A262-42446148EFC1}" sibTransId="{2F8CDDFD-859D-49A6-83DB-88370576A339}"/>
    <dgm:cxn modelId="{977E16C2-B327-4A54-873C-9FB8292020C4}" srcId="{4E91585B-FD9B-4FDC-940E-F16B188611DF}" destId="{F8FB1AE1-7950-4301-88C4-3D45B2DAEABD}" srcOrd="2" destOrd="0" parTransId="{DE3B344A-4481-4A7F-BF08-FA41E5323599}" sibTransId="{1995DAFA-2969-47AE-BAD4-7226AF43A4A9}"/>
    <dgm:cxn modelId="{DA278ECD-ED39-4044-9E8D-6DE29F7C3FB3}" srcId="{4E91585B-FD9B-4FDC-940E-F16B188611DF}" destId="{4C944641-FCF5-4AD8-B261-60AA0024A79E}" srcOrd="1" destOrd="0" parTransId="{8E5E79D8-FB05-4739-B0F5-8BE6ED2F29C8}" sibTransId="{FCC9CB30-198F-41E6-B00A-25E93E3DC839}"/>
    <dgm:cxn modelId="{0BC418DD-0307-45EC-AB6B-3B765E27B354}" type="presOf" srcId="{4E91585B-FD9B-4FDC-940E-F16B188611DF}" destId="{03C1E04F-85F6-40B3-A0F3-213FB8AE107E}" srcOrd="0" destOrd="0" presId="urn:microsoft.com/office/officeart/2005/8/layout/chevronAccent+Icon"/>
    <dgm:cxn modelId="{9F9815ED-458E-4413-BBD9-5AA96F00EDA8}" type="presOf" srcId="{B7F213D6-AC1C-4269-8455-91A2A9931F05}" destId="{6A304773-9EB8-4E73-8888-D75C2036D148}" srcOrd="0" destOrd="0" presId="urn:microsoft.com/office/officeart/2005/8/layout/chevronAccent+Icon"/>
    <dgm:cxn modelId="{71E077FD-77A0-4218-96A2-232E48796826}" type="presOf" srcId="{3D196BA1-8327-42F7-B9E5-87D503CB93F4}" destId="{73A53A56-C7DC-4AAC-A87E-DB3D1036D1EE}" srcOrd="0" destOrd="0" presId="urn:microsoft.com/office/officeart/2005/8/layout/chevronAccent+Icon"/>
    <dgm:cxn modelId="{7681925B-DCA2-4235-8C1F-A2F47F135D4F}" type="presParOf" srcId="{03C1E04F-85F6-40B3-A0F3-213FB8AE107E}" destId="{A5DD43A9-1DAF-4AF8-B93F-002231B340F4}" srcOrd="0" destOrd="0" presId="urn:microsoft.com/office/officeart/2005/8/layout/chevronAccent+Icon"/>
    <dgm:cxn modelId="{453433A2-52BB-45E6-865E-7A9A56B82E23}" type="presParOf" srcId="{A5DD43A9-1DAF-4AF8-B93F-002231B340F4}" destId="{F1B29D40-6158-4812-B2C1-953BF9959822}" srcOrd="0" destOrd="0" presId="urn:microsoft.com/office/officeart/2005/8/layout/chevronAccent+Icon"/>
    <dgm:cxn modelId="{F180A7DD-2C03-41A3-A5C5-5C481A8399EF}" type="presParOf" srcId="{A5DD43A9-1DAF-4AF8-B93F-002231B340F4}" destId="{73A53A56-C7DC-4AAC-A87E-DB3D1036D1EE}" srcOrd="1" destOrd="0" presId="urn:microsoft.com/office/officeart/2005/8/layout/chevronAccent+Icon"/>
    <dgm:cxn modelId="{0DA8E18B-F11E-4A77-82F2-C0F1F4C03787}" type="presParOf" srcId="{03C1E04F-85F6-40B3-A0F3-213FB8AE107E}" destId="{8B17F3B4-600A-4CE5-A22F-67422DEA3775}" srcOrd="1" destOrd="0" presId="urn:microsoft.com/office/officeart/2005/8/layout/chevronAccent+Icon"/>
    <dgm:cxn modelId="{C21E9893-34E4-4D6D-98A5-8EC0F1967E97}" type="presParOf" srcId="{03C1E04F-85F6-40B3-A0F3-213FB8AE107E}" destId="{269B63CB-5ED7-42FC-B24E-49B9E6479AD2}" srcOrd="2" destOrd="0" presId="urn:microsoft.com/office/officeart/2005/8/layout/chevronAccent+Icon"/>
    <dgm:cxn modelId="{30FF3382-49D7-4ED7-9ED2-5AA086A4D125}" type="presParOf" srcId="{269B63CB-5ED7-42FC-B24E-49B9E6479AD2}" destId="{A33B6407-611A-47C1-8F11-11F4B43E3BA6}" srcOrd="0" destOrd="0" presId="urn:microsoft.com/office/officeart/2005/8/layout/chevronAccent+Icon"/>
    <dgm:cxn modelId="{FA6AB1F2-32EA-4966-BA56-E149FDFA4FE3}" type="presParOf" srcId="{269B63CB-5ED7-42FC-B24E-49B9E6479AD2}" destId="{A9EA7C76-27AE-4735-BCE5-63AC65591A0F}" srcOrd="1" destOrd="0" presId="urn:microsoft.com/office/officeart/2005/8/layout/chevronAccent+Icon"/>
    <dgm:cxn modelId="{86199E1D-32B0-4545-8D32-9FAA17A74BB6}" type="presParOf" srcId="{03C1E04F-85F6-40B3-A0F3-213FB8AE107E}" destId="{295420C1-1D20-4824-A2A2-917C15D92A2B}" srcOrd="3" destOrd="0" presId="urn:microsoft.com/office/officeart/2005/8/layout/chevronAccent+Icon"/>
    <dgm:cxn modelId="{5D7D548E-6BAA-4483-B4C1-0EF5273CDE10}" type="presParOf" srcId="{03C1E04F-85F6-40B3-A0F3-213FB8AE107E}" destId="{48E6F5D5-9146-43D5-BB44-65B9F611FA24}" srcOrd="4" destOrd="0" presId="urn:microsoft.com/office/officeart/2005/8/layout/chevronAccent+Icon"/>
    <dgm:cxn modelId="{C6CF56B4-6F63-478A-8B0A-DA7D61232231}" type="presParOf" srcId="{48E6F5D5-9146-43D5-BB44-65B9F611FA24}" destId="{8A97269C-C120-4B0D-8241-794015A53C15}" srcOrd="0" destOrd="0" presId="urn:microsoft.com/office/officeart/2005/8/layout/chevronAccent+Icon"/>
    <dgm:cxn modelId="{59C2EC51-7D1E-4035-9D89-FAD0AD345D67}" type="presParOf" srcId="{48E6F5D5-9146-43D5-BB44-65B9F611FA24}" destId="{3287C711-09C1-47F4-9A59-F2DE2A83CBA5}" srcOrd="1" destOrd="0" presId="urn:microsoft.com/office/officeart/2005/8/layout/chevronAccent+Icon"/>
    <dgm:cxn modelId="{6B85A956-80B8-4A01-8D80-01295DC3CAD2}" type="presParOf" srcId="{03C1E04F-85F6-40B3-A0F3-213FB8AE107E}" destId="{7662593A-0DBA-4DD1-9B80-A9CDE3EEA36F}" srcOrd="5" destOrd="0" presId="urn:microsoft.com/office/officeart/2005/8/layout/chevronAccent+Icon"/>
    <dgm:cxn modelId="{6F2A5FD8-6E1B-40FA-9282-17028E4FE322}" type="presParOf" srcId="{03C1E04F-85F6-40B3-A0F3-213FB8AE107E}" destId="{8EC6BC53-5DB8-4769-9D7D-706542416C7F}" srcOrd="6" destOrd="0" presId="urn:microsoft.com/office/officeart/2005/8/layout/chevronAccent+Icon"/>
    <dgm:cxn modelId="{DEAE862E-9917-429F-B265-F75A3161E95A}" type="presParOf" srcId="{8EC6BC53-5DB8-4769-9D7D-706542416C7F}" destId="{2E5F26DE-5046-425E-8CE5-81AABA87F06B}" srcOrd="0" destOrd="0" presId="urn:microsoft.com/office/officeart/2005/8/layout/chevronAccent+Icon"/>
    <dgm:cxn modelId="{DB84F00F-B337-457B-B919-2F8BC8676F97}" type="presParOf" srcId="{8EC6BC53-5DB8-4769-9D7D-706542416C7F}" destId="{6A304773-9EB8-4E73-8888-D75C2036D14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9D40-6158-4812-B2C1-953BF9959822}">
      <dsp:nvSpPr>
        <dsp:cNvPr id="0" name=""/>
        <dsp:cNvSpPr/>
      </dsp:nvSpPr>
      <dsp:spPr>
        <a:xfrm>
          <a:off x="4448"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53A56-C7DC-4AAC-A87E-DB3D1036D1EE}">
      <dsp:nvSpPr>
        <dsp:cNvPr id="0" name=""/>
        <dsp:cNvSpPr/>
      </dsp:nvSpPr>
      <dsp:spPr>
        <a:xfrm>
          <a:off x="562737"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Technology Stack Decisions</a:t>
          </a:r>
        </a:p>
      </dsp:txBody>
      <dsp:txXfrm>
        <a:off x="586406" y="1784372"/>
        <a:ext cx="1720579" cy="760786"/>
      </dsp:txXfrm>
    </dsp:sp>
    <dsp:sp modelId="{A33B6407-611A-47C1-8F11-11F4B43E3BA6}">
      <dsp:nvSpPr>
        <dsp:cNvPr id="0" name=""/>
        <dsp:cNvSpPr/>
      </dsp:nvSpPr>
      <dsp:spPr>
        <a:xfrm>
          <a:off x="2395788"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A7C76-27AE-4735-BCE5-63AC65591A0F}">
      <dsp:nvSpPr>
        <dsp:cNvPr id="0" name=""/>
        <dsp:cNvSpPr/>
      </dsp:nvSpPr>
      <dsp:spPr>
        <a:xfrm>
          <a:off x="2954078"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Directories &amp; Version Control</a:t>
          </a:r>
        </a:p>
      </dsp:txBody>
      <dsp:txXfrm>
        <a:off x="2977747" y="1784372"/>
        <a:ext cx="1720579" cy="760786"/>
      </dsp:txXfrm>
    </dsp:sp>
    <dsp:sp modelId="{8A97269C-C120-4B0D-8241-794015A53C15}">
      <dsp:nvSpPr>
        <dsp:cNvPr id="0" name=""/>
        <dsp:cNvSpPr/>
      </dsp:nvSpPr>
      <dsp:spPr>
        <a:xfrm>
          <a:off x="4787129"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7C711-09C1-47F4-9A59-F2DE2A83CBA5}">
      <dsp:nvSpPr>
        <dsp:cNvPr id="0" name=""/>
        <dsp:cNvSpPr/>
      </dsp:nvSpPr>
      <dsp:spPr>
        <a:xfrm>
          <a:off x="5345419"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Standards &amp; </a:t>
          </a:r>
        </a:p>
        <a:p>
          <a:pPr marL="0" lvl="0" indent="0" algn="ctr" defTabSz="666750">
            <a:lnSpc>
              <a:spcPct val="90000"/>
            </a:lnSpc>
            <a:spcBef>
              <a:spcPct val="0"/>
            </a:spcBef>
            <a:spcAft>
              <a:spcPct val="35000"/>
            </a:spcAft>
            <a:buNone/>
          </a:pPr>
          <a:r>
            <a:rPr lang="en-US" sz="1500" kern="1200" dirty="0"/>
            <a:t>Methods</a:t>
          </a:r>
        </a:p>
      </dsp:txBody>
      <dsp:txXfrm>
        <a:off x="5369088" y="1784372"/>
        <a:ext cx="1720579" cy="760786"/>
      </dsp:txXfrm>
    </dsp:sp>
    <dsp:sp modelId="{2E5F26DE-5046-425E-8CE5-81AABA87F06B}">
      <dsp:nvSpPr>
        <dsp:cNvPr id="0" name=""/>
        <dsp:cNvSpPr/>
      </dsp:nvSpPr>
      <dsp:spPr>
        <a:xfrm>
          <a:off x="7178470" y="1558672"/>
          <a:ext cx="2093586" cy="808124"/>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04773-9EB8-4E73-8888-D75C2036D148}">
      <dsp:nvSpPr>
        <dsp:cNvPr id="0" name=""/>
        <dsp:cNvSpPr/>
      </dsp:nvSpPr>
      <dsp:spPr>
        <a:xfrm>
          <a:off x="7736759" y="1760703"/>
          <a:ext cx="1767917" cy="8081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Design, Dev &amp; </a:t>
          </a:r>
        </a:p>
        <a:p>
          <a:pPr marL="0" lvl="0" indent="0" algn="ctr" defTabSz="666750">
            <a:lnSpc>
              <a:spcPct val="90000"/>
            </a:lnSpc>
            <a:spcBef>
              <a:spcPct val="0"/>
            </a:spcBef>
            <a:spcAft>
              <a:spcPct val="35000"/>
            </a:spcAft>
            <a:buNone/>
          </a:pPr>
          <a:r>
            <a:rPr lang="en-US" sz="1500" kern="1200" dirty="0"/>
            <a:t>Test Tools</a:t>
          </a:r>
        </a:p>
      </dsp:txBody>
      <dsp:txXfrm>
        <a:off x="7760428" y="1784372"/>
        <a:ext cx="1720579" cy="7607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Designing a flexible directory structure that accommodates your organizations current AND future needs is really difficult.</a:t>
            </a:r>
          </a:p>
          <a:p>
            <a:endParaRPr lang="en-US" dirty="0"/>
          </a:p>
          <a:p>
            <a:r>
              <a:rPr lang="en-US" dirty="0"/>
              <a:t>These things and more need to be considered to design a great structure.</a:t>
            </a:r>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376230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from one employer</a:t>
            </a:r>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38405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added later, but the codebase will be a rat’s nest of inconsistent styles, conventions and preferences.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338349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sort of standards will you need?</a:t>
            </a:r>
          </a:p>
          <a:p>
            <a:r>
              <a:rPr lang="en-US" dirty="0"/>
              <a:t>Depends on the size the team, the maturity of the company, expectations of higher ups, etc.</a:t>
            </a:r>
          </a:p>
          <a:p>
            <a:r>
              <a:rPr lang="en-US" dirty="0"/>
              <a:t>Only you can determine what is necessary.</a:t>
            </a:r>
          </a:p>
          <a:p>
            <a:r>
              <a:rPr lang="en-US" dirty="0"/>
              <a:t>But these are some of the most common found in larger enterprises.</a:t>
            </a:r>
          </a:p>
          <a:p>
            <a:r>
              <a:rPr lang="en-US" dirty="0"/>
              <a:t>This is a big list, but don’t despair, these have been built before and many are available for free.</a:t>
            </a:r>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424580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templates contained in my programming standards doc.</a:t>
            </a:r>
          </a:p>
          <a:p>
            <a:r>
              <a:rPr lang="en-US" dirty="0"/>
              <a:t>Formatters contained in almost every Oracle PL/SQL IDE</a:t>
            </a:r>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114106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tools will be used by your enterprise to design the system.</a:t>
            </a:r>
          </a:p>
          <a:p>
            <a:r>
              <a:rPr lang="en-US" dirty="0"/>
              <a:t>But this is an enterprise PL/SQL class. As a development database engineer/administrator, you may be responsible for designing the data structures and the backend code that operates upon them.</a:t>
            </a:r>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212707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rtl="0">
              <a:spcBef>
                <a:spcPts val="0"/>
              </a:spcBef>
            </a:pPr>
            <a:r>
              <a:rPr lang="en" dirty="0"/>
              <a:t>In 2011 I compared ~30 text/file comparison tools. Had a small set of requirements. Most did not pass, even commercial tools</a:t>
            </a:r>
            <a:r>
              <a:rPr lang="en-US" dirty="0"/>
              <a:t>,</a:t>
            </a:r>
          </a:p>
          <a:p>
            <a:pPr marL="457200" lvl="0" indent="-228600" rtl="0">
              <a:spcBef>
                <a:spcPts val="0"/>
              </a:spcBef>
            </a:pPr>
            <a:r>
              <a:rPr lang="en" dirty="0"/>
              <a:t>In 2012 I compared ~40 text search tools. Had a small set of requirements. Many passed, but most were far too slow for deep search, especially with regex.</a:t>
            </a:r>
          </a:p>
          <a:p>
            <a:pPr marL="457200" lvl="0" indent="-228600" rtl="0">
              <a:spcBef>
                <a:spcPts val="0"/>
              </a:spcBef>
            </a:pPr>
            <a:endParaRPr lang="en" dirty="0"/>
          </a:p>
        </p:txBody>
      </p:sp>
      <p:sp>
        <p:nvSpPr>
          <p:cNvPr id="4" name="Slide Number Placeholder 3"/>
          <p:cNvSpPr>
            <a:spLocks noGrp="1"/>
          </p:cNvSpPr>
          <p:nvPr>
            <p:ph type="sldNum" sz="quarter" idx="10"/>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106526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233633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55616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30</a:t>
            </a:fld>
            <a:endParaRPr lang="en-US"/>
          </a:p>
        </p:txBody>
      </p:sp>
    </p:spTree>
    <p:extLst>
      <p:ext uri="{BB962C8B-B14F-4D97-AF65-F5344CB8AC3E}">
        <p14:creationId xmlns:p14="http://schemas.microsoft.com/office/powerpoint/2010/main" val="176004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70703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36</a:t>
            </a:fld>
            <a:endParaRPr lang="en-US"/>
          </a:p>
        </p:txBody>
      </p:sp>
    </p:spTree>
    <p:extLst>
      <p:ext uri="{BB962C8B-B14F-4D97-AF65-F5344CB8AC3E}">
        <p14:creationId xmlns:p14="http://schemas.microsoft.com/office/powerpoint/2010/main" val="310075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place where project/product documentation stands a slight chance of being read and maintained by future stewards of the code is if the comments are kept in the code. Keeping documentation separate from the code dooms it to almost immediate irrelevance and obsolescence.</a:t>
            </a:r>
          </a:p>
        </p:txBody>
      </p:sp>
      <p:sp>
        <p:nvSpPr>
          <p:cNvPr id="4" name="Slide Number Placeholder 3"/>
          <p:cNvSpPr>
            <a:spLocks noGrp="1"/>
          </p:cNvSpPr>
          <p:nvPr>
            <p:ph type="sldNum" sz="quarter" idx="10"/>
          </p:nvPr>
        </p:nvSpPr>
        <p:spPr/>
        <p:txBody>
          <a:bodyPr/>
          <a:lstStyle/>
          <a:p>
            <a:fld id="{7FB667E1-E601-4AAF-B95C-B25720D70A60}" type="slidenum">
              <a:rPr lang="en-US" smtClean="0"/>
              <a:t>37</a:t>
            </a:fld>
            <a:endParaRPr lang="en-US"/>
          </a:p>
        </p:txBody>
      </p:sp>
    </p:spTree>
    <p:extLst>
      <p:ext uri="{BB962C8B-B14F-4D97-AF65-F5344CB8AC3E}">
        <p14:creationId xmlns:p14="http://schemas.microsoft.com/office/powerpoint/2010/main" val="168091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DBMS_OUTPUT or attaching a debugger to production code is like crawling out on the hood of a moving race car, opening the hood and wiring in a tachometer all while the driver is trying to steer and win the race. Not acceptable.</a:t>
            </a:r>
          </a:p>
        </p:txBody>
      </p:sp>
      <p:sp>
        <p:nvSpPr>
          <p:cNvPr id="4" name="Slide Number Placeholder 3"/>
          <p:cNvSpPr>
            <a:spLocks noGrp="1"/>
          </p:cNvSpPr>
          <p:nvPr>
            <p:ph type="sldNum" sz="quarter" idx="10"/>
          </p:nvPr>
        </p:nvSpPr>
        <p:spPr/>
        <p:txBody>
          <a:bodyPr/>
          <a:lstStyle/>
          <a:p>
            <a:fld id="{7FB667E1-E601-4AAF-B95C-B25720D70A60}" type="slidenum">
              <a:rPr lang="en-US" smtClean="0"/>
              <a:t>40</a:t>
            </a:fld>
            <a:endParaRPr lang="en-US"/>
          </a:p>
        </p:txBody>
      </p:sp>
    </p:spTree>
    <p:extLst>
      <p:ext uri="{BB962C8B-B14F-4D97-AF65-F5344CB8AC3E}">
        <p14:creationId xmlns:p14="http://schemas.microsoft.com/office/powerpoint/2010/main" val="2931215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Logging</a:t>
            </a:r>
            <a:r>
              <a:rPr lang="en-US" dirty="0"/>
              <a:t> – </a:t>
            </a:r>
            <a:r>
              <a:rPr lang="en-US" dirty="0">
                <a:solidFill>
                  <a:srgbClr val="00B0F0"/>
                </a:solidFill>
              </a:rPr>
              <a:t>Permanently enabled </a:t>
            </a:r>
            <a:r>
              <a:rPr lang="en-US" dirty="0"/>
              <a:t>messages generated by the code at runtime, logging valuable information the business may require. This information is typically larger-grained than the detailed debug messages, such as when a critical process started and stopped and how long it took (metrics), or warnings and errors detected and the values being processed at the time of the error.</a:t>
            </a:r>
          </a:p>
          <a:p>
            <a:r>
              <a:rPr lang="en-US" b="1" i="0" dirty="0"/>
              <a:t>Debugging</a:t>
            </a:r>
            <a:r>
              <a:rPr lang="en-US" dirty="0"/>
              <a:t> – Lots of highly detailed messages that, when enabled, can show a troubleshooter the exact path a call took and all the parameter and variable values experienced during execution. Due to sheer volume, debug messages are </a:t>
            </a:r>
            <a:r>
              <a:rPr lang="en-US" dirty="0">
                <a:solidFill>
                  <a:srgbClr val="00B0F0"/>
                </a:solidFill>
              </a:rPr>
              <a:t>typically disabled </a:t>
            </a:r>
            <a:r>
              <a:rPr lang="en-US" dirty="0"/>
              <a:t>in production code, but can be dynamically enabled by changing a table-based or application context-based key value.</a:t>
            </a:r>
          </a:p>
          <a:p>
            <a:r>
              <a:rPr lang="en-US" b="1" i="0" dirty="0"/>
              <a:t>Notifying</a:t>
            </a:r>
            <a:r>
              <a:rPr lang="en-US" dirty="0"/>
              <a:t> – Usually used to deliver final results or proactively notify DBA of conditions outside the norm. Usually email or SMS message is sent to ensure visibility and rapid response.</a:t>
            </a:r>
          </a:p>
          <a:p>
            <a:r>
              <a:rPr lang="en-US" b="1" i="0" dirty="0"/>
              <a:t>Auditing</a:t>
            </a:r>
            <a:r>
              <a:rPr lang="en-US" dirty="0"/>
              <a:t> – Data that exposes </a:t>
            </a:r>
            <a:r>
              <a:rPr lang="en-US" dirty="0">
                <a:solidFill>
                  <a:srgbClr val="00B0F0"/>
                </a:solidFill>
              </a:rPr>
              <a:t>who changed what and when </a:t>
            </a:r>
            <a:r>
              <a:rPr lang="en-US" dirty="0"/>
              <a:t>it was done. The audit data can be mixed in with the debug and log messages, but I’ve found it handy to keep audit data separate in a table set designed for tracking changes to rows and columns.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41</a:t>
            </a:fld>
            <a:endParaRPr lang="en-US"/>
          </a:p>
        </p:txBody>
      </p:sp>
    </p:spTree>
    <p:extLst>
      <p:ext uri="{BB962C8B-B14F-4D97-AF65-F5344CB8AC3E}">
        <p14:creationId xmlns:p14="http://schemas.microsoft.com/office/powerpoint/2010/main" val="194849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Idempotence, applied to modern software development, is typically seen as meaning that a client calling an idempotent service with the same inputs and expect the same results.</a:t>
            </a:r>
          </a:p>
        </p:txBody>
      </p:sp>
      <p:sp>
        <p:nvSpPr>
          <p:cNvPr id="4" name="Slide Number Placeholder 3"/>
          <p:cNvSpPr>
            <a:spLocks noGrp="1"/>
          </p:cNvSpPr>
          <p:nvPr>
            <p:ph type="sldNum" sz="quarter" idx="10"/>
          </p:nvPr>
        </p:nvSpPr>
        <p:spPr/>
        <p:txBody>
          <a:bodyPr/>
          <a:lstStyle/>
          <a:p>
            <a:fld id="{7FB667E1-E601-4AAF-B95C-B25720D70A60}" type="slidenum">
              <a:rPr lang="en-US" smtClean="0"/>
              <a:t>55</a:t>
            </a:fld>
            <a:endParaRPr lang="en-US"/>
          </a:p>
        </p:txBody>
      </p:sp>
    </p:spTree>
    <p:extLst>
      <p:ext uri="{BB962C8B-B14F-4D97-AF65-F5344CB8AC3E}">
        <p14:creationId xmlns:p14="http://schemas.microsoft.com/office/powerpoint/2010/main" val="1798802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hiccup is when a package is recompiled and existing sessions that had a copy of the state of that package are given the ERROR that isn’t an error, that the state of the package has gone stale. All client has to do is make the call again and the ERROR that isn’t an error, goes away. Ideally architect your data services to trap this non-error and retry the calls for the users so they are never the wiser.</a:t>
            </a:r>
          </a:p>
        </p:txBody>
      </p:sp>
      <p:sp>
        <p:nvSpPr>
          <p:cNvPr id="4" name="Slide Number Placeholder 3"/>
          <p:cNvSpPr>
            <a:spLocks noGrp="1"/>
          </p:cNvSpPr>
          <p:nvPr>
            <p:ph type="sldNum" sz="quarter" idx="10"/>
          </p:nvPr>
        </p:nvSpPr>
        <p:spPr/>
        <p:txBody>
          <a:bodyPr/>
          <a:lstStyle/>
          <a:p>
            <a:fld id="{7FB667E1-E601-4AAF-B95C-B25720D70A60}" type="slidenum">
              <a:rPr lang="en-US" smtClean="0"/>
              <a:t>58</a:t>
            </a:fld>
            <a:endParaRPr lang="en-US"/>
          </a:p>
        </p:txBody>
      </p:sp>
    </p:spTree>
    <p:extLst>
      <p:ext uri="{BB962C8B-B14F-4D97-AF65-F5344CB8AC3E}">
        <p14:creationId xmlns:p14="http://schemas.microsoft.com/office/powerpoint/2010/main" val="101390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n-US" sz="1000" dirty="0"/>
              <a:t>Good management, co-workers and a product you believe in help, but true programming bliss and happiness largely rests on your shoulders. If you pay attention to only one slide in this deck, it should be this one. Actively practicing these habits will make your professional life SO much smoother.</a:t>
            </a:r>
          </a:p>
          <a:p>
            <a:endParaRPr lang="en-US" sz="1000" dirty="0"/>
          </a:p>
          <a:p>
            <a:r>
              <a:rPr lang="en-US" sz="1000" dirty="0"/>
              <a:t>Simplify / Eliminate Waste / Do Not Duplicate / DRY</a:t>
            </a:r>
          </a:p>
          <a:p>
            <a:pPr marL="171450" indent="-171450">
              <a:buFont typeface="Arial" panose="020B0604020202020204" pitchFamily="34" charset="0"/>
              <a:buChar char="•"/>
            </a:pPr>
            <a:r>
              <a:rPr lang="en-US" sz="1000" dirty="0"/>
              <a:t>If you find a duplicate, modularize, centralize and share it.  This applies to everything: variables, code blocks, algorithms, processing approaches, comments, deliverables, etc.</a:t>
            </a:r>
          </a:p>
          <a:p>
            <a:pPr marL="0" indent="0">
              <a:buFont typeface="Arial" panose="020B0604020202020204" pitchFamily="34" charset="0"/>
              <a:buNone/>
            </a:pPr>
            <a:endParaRPr lang="en-US" sz="1000" dirty="0"/>
          </a:p>
          <a:p>
            <a:r>
              <a:rPr lang="en-US" sz="1000" dirty="0"/>
              <a:t>Take Pride in their Work</a:t>
            </a:r>
          </a:p>
          <a:p>
            <a:r>
              <a:rPr lang="en-US" sz="1000" dirty="0"/>
              <a:t>* If creating new code, care enough to do your very best work.</a:t>
            </a:r>
          </a:p>
          <a:p>
            <a:r>
              <a:rPr lang="en-US" sz="1000" dirty="0"/>
              <a:t>* If maintaining old code, leave it better than you found it (refactor).</a:t>
            </a:r>
          </a:p>
          <a:p>
            <a:endParaRPr lang="en-US" sz="1000" dirty="0"/>
          </a:p>
          <a:p>
            <a:r>
              <a:rPr lang="en-US" sz="1000" dirty="0"/>
              <a:t>Learn their Craft</a:t>
            </a:r>
          </a:p>
          <a:p>
            <a:r>
              <a:rPr lang="en-US" sz="1000" dirty="0"/>
              <a:t>* Use forums, classes, tutorials, professional associations, conferences, online groups, volunteer opportunities, training and books to hone your skills.</a:t>
            </a:r>
          </a:p>
          <a:p>
            <a:endParaRPr lang="en-US" sz="1000" dirty="0"/>
          </a:p>
          <a:p>
            <a:r>
              <a:rPr lang="en-US" sz="1000" dirty="0"/>
              <a:t>Learn their Tools</a:t>
            </a:r>
          </a:p>
          <a:p>
            <a:r>
              <a:rPr lang="en-US" sz="1000" dirty="0"/>
              <a:t>* Take 5-10 minutes every morning to explore a new feature in one of your tools.</a:t>
            </a:r>
          </a:p>
          <a:p>
            <a:endParaRPr lang="en-US" sz="1000" dirty="0"/>
          </a:p>
          <a:p>
            <a:r>
              <a:rPr lang="en-US" sz="1000" dirty="0"/>
              <a:t>Stand on the Shoulders of Giants</a:t>
            </a:r>
          </a:p>
          <a:p>
            <a:r>
              <a:rPr lang="en-US" sz="1000" dirty="0"/>
              <a:t>* Why struggle?  Find the piece of reusable code, the expert, or the web page where your problem was already discussed and solved.</a:t>
            </a:r>
          </a:p>
          <a:p>
            <a:endParaRPr lang="en-US" sz="1000" dirty="0"/>
          </a:p>
          <a:p>
            <a:r>
              <a:rPr lang="en-US" sz="1000" dirty="0"/>
              <a:t>Get Another Pair of Eyes</a:t>
            </a:r>
          </a:p>
          <a:p>
            <a:pPr lvl="0"/>
            <a:r>
              <a:rPr lang="en-US" sz="1000" dirty="0"/>
              <a:t>* When you hit an error or bug you just can’t figure out, get another pair of eyes to look it over with you.</a:t>
            </a:r>
          </a:p>
          <a:p>
            <a:pPr lvl="0"/>
            <a:r>
              <a:rPr lang="en-US" sz="1000" dirty="0"/>
              <a:t>* If there is no formal code review process, at least get a peer to look over every script before checking in.</a:t>
            </a:r>
          </a:p>
          <a:p>
            <a:pPr lvl="0"/>
            <a:endParaRPr lang="en-US" sz="1000" dirty="0"/>
          </a:p>
          <a:p>
            <a:pPr lvl="0"/>
            <a:r>
              <a:rPr lang="en-US" sz="1000" dirty="0"/>
              <a:t>Test</a:t>
            </a:r>
          </a:p>
          <a:p>
            <a:pPr lvl="0"/>
            <a:r>
              <a:rPr lang="en-US" sz="1000" dirty="0"/>
              <a:t>* Don’t get cocky and assume it is clean because it compiles.</a:t>
            </a:r>
          </a:p>
          <a:p>
            <a:pPr lvl="0"/>
            <a:r>
              <a:rPr lang="en-US" sz="1000" dirty="0"/>
              <a:t>* Know the characteristics of the real data your system will be ingesting. Test with less-than optimal data, and plenty of it.</a:t>
            </a:r>
          </a:p>
          <a:p>
            <a:endParaRPr lang="en-US" sz="1000" dirty="0"/>
          </a:p>
          <a:p>
            <a:r>
              <a:rPr lang="en-US" sz="1000" dirty="0"/>
              <a:t>Document &amp; Instrument</a:t>
            </a:r>
          </a:p>
          <a:p>
            <a:r>
              <a:rPr lang="en-US" sz="1000" dirty="0"/>
              <a:t>* Formally document the public APIs you create. Informally document the private implementation with dynamic debug logging, adding rich runtime context.</a:t>
            </a:r>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338358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105007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types are things are typically too costly to introduce and adopt late in the project. Far better to have them evaluated, tested, installed, configured and ready to go before work begins.</a:t>
            </a:r>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206528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what should be laid as your foundation, one should start with the end in mind, asking questions like these to determine what needs to be built, why, and where the enterprise is going.</a:t>
            </a:r>
          </a:p>
          <a:p>
            <a:endParaRPr lang="en-US" dirty="0"/>
          </a:p>
          <a:p>
            <a:r>
              <a:rPr lang="en-US" dirty="0"/>
              <a:t>Even though these are normally considered the domain of the enterprise or project technical architect, every team member should know the answers to these questions. Firmly setting the vision in the collective understanding of the team is critical to reaching the goal on time and within budget.</a:t>
            </a:r>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225839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find that the best developers care about the whole system. They’re inquisitive, get in under the hood and figure out what all the parts and pieces are and how they talk to each other.</a:t>
            </a:r>
          </a:p>
          <a:p>
            <a:r>
              <a:rPr lang="en-US" dirty="0"/>
              <a:t>Knowing the full technology stack can be helpful when making decisions on tools, and later when debugging difficult technical issues.</a:t>
            </a:r>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311450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144448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Decide early where the finished requirements, prototypes, designs, code and other artifacts will be kept.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install and use some form of version control. Ensure you test out the critical functions before you purchase or roll out to the team.</a:t>
            </a:r>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3753794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3/23/2018</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3/23/2018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3/23/2018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3/23/2018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520" y="228600"/>
            <a:ext cx="10774680" cy="599821"/>
          </a:xfrm>
        </p:spPr>
        <p:txBody>
          <a:bodyPr anchor="t"/>
          <a:lstStyle>
            <a:lvl1pPr>
              <a:defRPr b="1">
                <a:solidFill>
                  <a:srgbClr val="42518A"/>
                </a:solidFill>
              </a:defRPr>
            </a:lvl1pPr>
          </a:lstStyle>
          <a:p>
            <a:r>
              <a:rPr lang="en-US" dirty="0"/>
              <a:t>Click to edit Master title style</a:t>
            </a:r>
            <a:endParaRPr dirty="0"/>
          </a:p>
        </p:txBody>
      </p:sp>
      <p:sp>
        <p:nvSpPr>
          <p:cNvPr id="3" name="Content Placeholder 2"/>
          <p:cNvSpPr>
            <a:spLocks noGrp="1"/>
          </p:cNvSpPr>
          <p:nvPr>
            <p:ph idx="1"/>
          </p:nvPr>
        </p:nvSpPr>
        <p:spPr>
          <a:xfrm>
            <a:off x="304800" y="1066800"/>
            <a:ext cx="11582400" cy="4962779"/>
          </a:xfrm>
        </p:spPr>
        <p:txBody>
          <a:bodyPr/>
          <a:lstStyle>
            <a:lvl1pPr>
              <a:defRPr sz="2800">
                <a:solidFill>
                  <a:srgbClr val="3996CF"/>
                </a:solidFill>
              </a:defRPr>
            </a:lvl1pPr>
            <a:lvl2pPr>
              <a:defRPr sz="2400">
                <a:solidFill>
                  <a:srgbClr val="3996CF"/>
                </a:solidFill>
              </a:defRPr>
            </a:lvl2pPr>
            <a:lvl3pPr>
              <a:defRPr sz="2000">
                <a:solidFill>
                  <a:srgbClr val="3996CF"/>
                </a:solidFill>
              </a:defRPr>
            </a:lvl3pPr>
            <a:lvl4pPr>
              <a:defRPr sz="1800">
                <a:solidFill>
                  <a:schemeClr val="tx1"/>
                </a:solidFill>
              </a:defRPr>
            </a:lvl4pPr>
            <a:lvl5pPr>
              <a:defRPr sz="1600">
                <a:solidFill>
                  <a:schemeClr val="tx1"/>
                </a:solidFill>
              </a:defRPr>
            </a:lvl5pPr>
            <a:lvl6pP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3/23/2018</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
        <p:nvSpPr>
          <p:cNvPr id="8" name="Equals 7">
            <a:extLst>
              <a:ext uri="{FF2B5EF4-FFF2-40B4-BE49-F238E27FC236}">
                <a16:creationId xmlns:a16="http://schemas.microsoft.com/office/drawing/2014/main" id="{EDE500D7-59A6-4B8B-9C2A-0D6E03EBF0AE}"/>
              </a:ext>
            </a:extLst>
          </p:cNvPr>
          <p:cNvSpPr/>
          <p:nvPr userDrawn="1"/>
        </p:nvSpPr>
        <p:spPr>
          <a:xfrm>
            <a:off x="152400" y="142621"/>
            <a:ext cx="960120" cy="685800"/>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3/23/2018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3/23/2018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751840"/>
          </a:xfrm>
        </p:spPr>
        <p:txBody>
          <a:bodyPr anchor="t">
            <a:normAutofit/>
          </a:bodyPr>
          <a:lstStyle>
            <a:lvl1pPr>
              <a:defRPr sz="3400" b="1" kern="1200" dirty="0">
                <a:solidFill>
                  <a:srgbClr val="42518A"/>
                </a:solidFill>
                <a:latin typeface="+mj-lt"/>
                <a:ea typeface="+mj-ea"/>
                <a:cs typeface="+mj-cs"/>
              </a:defRPr>
            </a:lvl1pPr>
          </a:lstStyle>
          <a:p>
            <a:r>
              <a:rPr lang="en-US" dirty="0"/>
              <a:t>Click to edit Master title style</a:t>
            </a:r>
            <a:endParaRPr dirty="0"/>
          </a:p>
        </p:txBody>
      </p:sp>
      <p:sp>
        <p:nvSpPr>
          <p:cNvPr id="3" name="Content Placeholder 2"/>
          <p:cNvSpPr>
            <a:spLocks noGrp="1"/>
          </p:cNvSpPr>
          <p:nvPr>
            <p:ph sz="half" idx="1"/>
          </p:nvPr>
        </p:nvSpPr>
        <p:spPr>
          <a:xfrm>
            <a:off x="1341120" y="1371600"/>
            <a:ext cx="4572000" cy="4654296"/>
          </a:xfrm>
        </p:spPr>
        <p:txBody>
          <a:bodyPr>
            <a:normAutofit/>
          </a:bodyPr>
          <a:lstStyle>
            <a:lvl1pPr>
              <a:defRPr lang="en-US" sz="2800" kern="1200" dirty="0" smtClean="0">
                <a:solidFill>
                  <a:srgbClr val="3996CF"/>
                </a:solidFill>
                <a:latin typeface="+mn-lt"/>
                <a:ea typeface="+mn-ea"/>
                <a:cs typeface="+mn-cs"/>
              </a:defRPr>
            </a:lvl1pPr>
            <a:lvl2pPr>
              <a:defRPr lang="en-US" sz="2400" kern="1200" dirty="0" smtClean="0">
                <a:solidFill>
                  <a:srgbClr val="3996CF"/>
                </a:solidFill>
                <a:latin typeface="+mn-lt"/>
                <a:ea typeface="+mn-ea"/>
                <a:cs typeface="+mn-cs"/>
              </a:defRPr>
            </a:lvl2pPr>
            <a:lvl3pPr>
              <a:defRPr lang="en-US" sz="2000" kern="1200" dirty="0" smtClean="0">
                <a:solidFill>
                  <a:srgbClr val="3996CF"/>
                </a:solidFill>
                <a:latin typeface="+mn-lt"/>
                <a:ea typeface="+mn-ea"/>
                <a:cs typeface="+mn-cs"/>
              </a:defRPr>
            </a:lvl3pPr>
            <a:lvl4pPr>
              <a:defRPr sz="1800">
                <a:solidFill>
                  <a:schemeClr val="tx1"/>
                </a:solidFill>
              </a:defRPr>
            </a:lvl4pPr>
            <a:lvl5pPr>
              <a:defRPr sz="1600">
                <a:solidFill>
                  <a:schemeClr val="tx1"/>
                </a:solidFill>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78880" y="1371600"/>
            <a:ext cx="4572000" cy="4654296"/>
          </a:xfrm>
        </p:spPr>
        <p:txBody>
          <a:bodyPr>
            <a:normAutofit/>
          </a:bodyPr>
          <a:lstStyle>
            <a:lvl1pPr marL="274320" indent="-228600" algn="l" defTabSz="914400" rtl="0" eaLnBrk="1" latinLnBrk="0" hangingPunct="1">
              <a:lnSpc>
                <a:spcPct val="90000"/>
              </a:lnSpc>
              <a:buClr>
                <a:schemeClr val="tx2"/>
              </a:buClr>
              <a:buSzPct val="80000"/>
              <a:buFont typeface="Wingdings" pitchFamily="2" charset="2"/>
              <a:buChar char="§"/>
              <a:defRPr lang="en-US" sz="2800" kern="1200" dirty="0" smtClean="0">
                <a:solidFill>
                  <a:srgbClr val="3996CF"/>
                </a:solidFill>
                <a:latin typeface="+mn-lt"/>
                <a:ea typeface="+mn-ea"/>
                <a:cs typeface="+mn-cs"/>
              </a:defRPr>
            </a:lvl1pPr>
            <a:lvl2pPr marL="594360" indent="-228600" algn="l" defTabSz="914400" rtl="0" eaLnBrk="1" latinLnBrk="0" hangingPunct="1">
              <a:lnSpc>
                <a:spcPct val="90000"/>
              </a:lnSpc>
              <a:buClr>
                <a:schemeClr val="tx2"/>
              </a:buClr>
              <a:buSzPct val="80000"/>
              <a:buFont typeface="Wingdings" pitchFamily="2" charset="2"/>
              <a:buChar char="§"/>
              <a:defRPr lang="en-US" sz="2400" kern="1200" dirty="0" smtClean="0">
                <a:solidFill>
                  <a:srgbClr val="3996CF"/>
                </a:solidFill>
                <a:latin typeface="+mn-lt"/>
                <a:ea typeface="+mn-ea"/>
                <a:cs typeface="+mn-cs"/>
              </a:defRPr>
            </a:lvl2pPr>
            <a:lvl3pPr marL="914400" indent="-228600" algn="l" defTabSz="914400" rtl="0" eaLnBrk="1" latinLnBrk="0" hangingPunct="1">
              <a:lnSpc>
                <a:spcPct val="90000"/>
              </a:lnSpc>
              <a:buClr>
                <a:schemeClr val="tx2"/>
              </a:buClr>
              <a:buSzPct val="80000"/>
              <a:buFont typeface="Wingdings" pitchFamily="2" charset="2"/>
              <a:buChar char="§"/>
              <a:defRPr lang="en-US" sz="2000" kern="1200" dirty="0" smtClean="0">
                <a:solidFill>
                  <a:srgbClr val="3996CF"/>
                </a:solidFill>
                <a:latin typeface="+mn-lt"/>
                <a:ea typeface="+mn-ea"/>
                <a:cs typeface="+mn-cs"/>
              </a:defRPr>
            </a:lvl3pPr>
            <a:lvl4pPr marL="1234440" indent="-228600" algn="l" defTabSz="914400" rtl="0" eaLnBrk="1" latinLnBrk="0" hangingPunct="1">
              <a:lnSpc>
                <a:spcPct val="90000"/>
              </a:lnSpc>
              <a:buClr>
                <a:schemeClr val="tx2"/>
              </a:buClr>
              <a:buSzPct val="80000"/>
              <a:buFont typeface="Wingdings" pitchFamily="2" charset="2"/>
              <a:buChar char="§"/>
              <a:defRPr lang="en-US" sz="1800" kern="1200" dirty="0" smtClean="0">
                <a:solidFill>
                  <a:schemeClr val="tx1"/>
                </a:solidFill>
                <a:latin typeface="+mn-lt"/>
                <a:ea typeface="+mn-ea"/>
                <a:cs typeface="+mn-cs"/>
              </a:defRPr>
            </a:lvl4pPr>
            <a:lvl5pPr marL="1554480" indent="-228600" algn="l" defTabSz="914400" rtl="0" eaLnBrk="1" latinLnBrk="0" hangingPunct="1">
              <a:lnSpc>
                <a:spcPct val="90000"/>
              </a:lnSpc>
              <a:buClr>
                <a:schemeClr val="tx2"/>
              </a:buClr>
              <a:buSzPct val="80000"/>
              <a:buFont typeface="Wingdings" pitchFamily="2" charset="2"/>
              <a:buChar char="§"/>
              <a:defRPr lang="en-US" sz="1600" kern="1200" dirty="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3/23/2018</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
        <p:nvSpPr>
          <p:cNvPr id="8" name="Equals 7">
            <a:extLst>
              <a:ext uri="{FF2B5EF4-FFF2-40B4-BE49-F238E27FC236}">
                <a16:creationId xmlns:a16="http://schemas.microsoft.com/office/drawing/2014/main" id="{512F747E-8DF0-45B5-9A3B-A6EB3C8EB862}"/>
              </a:ext>
            </a:extLst>
          </p:cNvPr>
          <p:cNvSpPr/>
          <p:nvPr userDrawn="1"/>
        </p:nvSpPr>
        <p:spPr>
          <a:xfrm>
            <a:off x="381000" y="377635"/>
            <a:ext cx="960120" cy="751840"/>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3/23/2018</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3/23/2018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3/23/2018</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3/23/2018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3/23/2018</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scm.com/" TargetMode="External"/><Relationship Id="rId2" Type="http://schemas.openxmlformats.org/officeDocument/2006/relationships/hyperlink" Target="https://subversion.apache.org/" TargetMode="External"/><Relationship Id="rId1" Type="http://schemas.openxmlformats.org/officeDocument/2006/relationships/slideLayout" Target="../slideLayouts/slideLayout2.xml"/><Relationship Id="rId5" Type="http://schemas.openxmlformats.org/officeDocument/2006/relationships/hyperlink" Target="https://tortoisegit.org/" TargetMode="External"/><Relationship Id="rId4" Type="http://schemas.openxmlformats.org/officeDocument/2006/relationships/hyperlink" Target="https://tortoisesvn.ne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illiamrobertson.net/documents/plsqlcodingstandard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toadworld.com/cfs-file/__key/communityserver-wikis-components-files/00-00-00-00-03/PLSQL-Standards-Developed-for-the-PLSQL-Starter-Framework_2D00_1.pdf" TargetMode="External"/><Relationship Id="rId5" Type="http://schemas.openxmlformats.org/officeDocument/2006/relationships/hyperlink" Target="https://community.oracle.com/servlet/JiveServlet/downloadBody/1007838-102-1-144760/PLSQL%20Naming%20Conventions%20and%20Coding%20Standards.pdf" TargetMode="External"/><Relationship Id="rId4" Type="http://schemas.openxmlformats.org/officeDocument/2006/relationships/hyperlink" Target="https://www.trivadis.com/en/downloads/plsql-sql-coding-guideline-v-3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dera.com/er-studio-data-architect-softwa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erwin.com/products/data-modeler/" TargetMode="External"/><Relationship Id="rId4" Type="http://schemas.openxmlformats.org/officeDocument/2006/relationships/hyperlink" Target="http://www.oracle.com/technetwork/developer-tools/datamodeler/overview/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oracle.com/technetwork/developer-tools/sql-developer/overview/index.html" TargetMode="External"/><Relationship Id="rId7" Type="http://schemas.openxmlformats.org/officeDocument/2006/relationships/hyperlink" Target="https://www.digitalvolcano.co.uk/textcrawler.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inmerge.org/" TargetMode="External"/><Relationship Id="rId5" Type="http://schemas.openxmlformats.org/officeDocument/2006/relationships/hyperlink" Target="https://www.grigsoft.com/wincmp3.htm" TargetMode="External"/><Relationship Id="rId4" Type="http://schemas.openxmlformats.org/officeDocument/2006/relationships/hyperlink" Target="https://www.allroundautomations.com/plsqldev.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hatjeffsmith.com/archive/2014/03/how-to-make-your-code-look-like-steven-feuersteins-in-oracle-sql-developer/" TargetMode="External"/><Relationship Id="rId7" Type="http://schemas.openxmlformats.org/officeDocument/2006/relationships/hyperlink" Target="http://www.ddlwizard.com/" TargetMode="External"/><Relationship Id="rId2" Type="http://schemas.openxmlformats.org/officeDocument/2006/relationships/hyperlink" Target="http://www.dpriver.com/pp/sqlformat.htm" TargetMode="External"/><Relationship Id="rId1" Type="http://schemas.openxmlformats.org/officeDocument/2006/relationships/slideLayout" Target="../slideLayouts/slideLayout2.xml"/><Relationship Id="rId6" Type="http://schemas.openxmlformats.org/officeDocument/2006/relationships/hyperlink" Target="http://www.conquestsoftwaresolutions.com/page/sqldetective_pr_description" TargetMode="External"/><Relationship Id="rId5" Type="http://schemas.openxmlformats.org/officeDocument/2006/relationships/hyperlink" Target="http://www.allroundautomations.com/plsbeautifier.html" TargetMode="External"/><Relationship Id="rId4" Type="http://schemas.openxmlformats.org/officeDocument/2006/relationships/hyperlink" Target="http://documents.software.dell.com/toad-for-oracle/12.1/guide-to-using-toad-for-oracle/chapter-1-getting-started/execute-and-manage-code/work-with-code/format-cod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hatjeffsmith.com/archive/2014/04/unit-testing-your-plsql-with-oracle-sql-developer/" TargetMode="External"/><Relationship Id="rId2" Type="http://schemas.openxmlformats.org/officeDocument/2006/relationships/hyperlink" Target="https://www.youtube.com/watch?v=7WmDkN3mLCg" TargetMode="External"/><Relationship Id="rId1" Type="http://schemas.openxmlformats.org/officeDocument/2006/relationships/slideLayout" Target="../slideLayouts/slideLayout2.xml"/><Relationship Id="rId5" Type="http://schemas.openxmlformats.org/officeDocument/2006/relationships/hyperlink" Target="http://utplsql.org/" TargetMode="External"/><Relationship Id="rId4" Type="http://schemas.openxmlformats.org/officeDocument/2006/relationships/hyperlink" Target="https://www.youtube.com/watch?v=Sw6fWbTsDYw"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mobaxterm.mobatek.net/" TargetMode="External"/><Relationship Id="rId3" Type="http://schemas.openxmlformats.org/officeDocument/2006/relationships/hyperlink" Target="http://cygwin.com/install.html" TargetMode="External"/><Relationship Id="rId7" Type="http://schemas.openxmlformats.org/officeDocument/2006/relationships/hyperlink" Target="http://keepass.inf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freecommander.com/en/summary" TargetMode="External"/><Relationship Id="rId11" Type="http://schemas.openxmlformats.org/officeDocument/2006/relationships/hyperlink" Target="https://evernote.com/" TargetMode="External"/><Relationship Id="rId5" Type="http://schemas.openxmlformats.org/officeDocument/2006/relationships/hyperlink" Target="https://winscp.net/eng/download.php" TargetMode="External"/><Relationship Id="rId10" Type="http://schemas.openxmlformats.org/officeDocument/2006/relationships/hyperlink" Target="https://notepad-plus-plus.org/" TargetMode="External"/><Relationship Id="rId4" Type="http://schemas.openxmlformats.org/officeDocument/2006/relationships/hyperlink" Target="http://ditto-cp.sourceforge.net/" TargetMode="External"/><Relationship Id="rId9" Type="http://schemas.openxmlformats.org/officeDocument/2006/relationships/hyperlink" Target="http://www.putty.org/"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bartisans.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linkedin.com/in/billcoulam" TargetMode="External"/><Relationship Id="rId5" Type="http://schemas.openxmlformats.org/officeDocument/2006/relationships/hyperlink" Target="mailto:bcoulam@yahoo.com" TargetMode="External"/><Relationship Id="rId4" Type="http://schemas.openxmlformats.org/officeDocument/2006/relationships/hyperlink" Target="https://www.dbsherpa.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mortenbra/alexandria-plsql-utils" TargetMode="External"/><Relationship Id="rId2" Type="http://schemas.openxmlformats.org/officeDocument/2006/relationships/hyperlink" Target="https://github.com/bcoulam/plsqlstarte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dbsherpa.com/presentations-and-papers/" TargetMode="External"/><Relationship Id="rId2" Type="http://schemas.openxmlformats.org/officeDocument/2006/relationships/hyperlink" Target="https://drive.google.com/open?id=1e3cYgbYFCuWE1JL0mR_sHEWR2rQjcAiXyU2BJcPc-_8"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OraOpenSource/Logger" TargetMode="External"/><Relationship Id="rId2" Type="http://schemas.openxmlformats.org/officeDocument/2006/relationships/hyperlink" Target="https://github.com/bcoulam/plsqlstarter" TargetMode="External"/><Relationship Id="rId1" Type="http://schemas.openxmlformats.org/officeDocument/2006/relationships/slideLayout" Target="../slideLayouts/slideLayout2.xml"/><Relationship Id="rId4" Type="http://schemas.openxmlformats.org/officeDocument/2006/relationships/hyperlink" Target="https://www.youtube.com/watch?v=mTYShIrfyk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1qAZvS5rvyY" TargetMode="External"/><Relationship Id="rId2" Type="http://schemas.openxmlformats.org/officeDocument/2006/relationships/hyperlink" Target="http://utplsql.org/" TargetMode="External"/><Relationship Id="rId1" Type="http://schemas.openxmlformats.org/officeDocument/2006/relationships/slideLayout" Target="../slideLayouts/slideLayout2.xml"/><Relationship Id="rId4" Type="http://schemas.openxmlformats.org/officeDocument/2006/relationships/hyperlink" Target="https://prohuddle.us12.list-manage.com/track/click?u=ae071106ca8045cb0842417af&amp;id=a5172582a0&amp;e=d8ec5c4238"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atlassian.com/software/jira" TargetMode="External"/><Relationship Id="rId7" Type="http://schemas.openxmlformats.org/officeDocument/2006/relationships/hyperlink" Target="https://flywaydb.org/" TargetMode="External"/><Relationship Id="rId2" Type="http://schemas.openxmlformats.org/officeDocument/2006/relationships/hyperlink" Target="http://www.idera.com/resourcecentral/infographics/why-should-you-learn-about-devops" TargetMode="External"/><Relationship Id="rId1" Type="http://schemas.openxmlformats.org/officeDocument/2006/relationships/slideLayout" Target="../slideLayouts/slideLayout2.xml"/><Relationship Id="rId6" Type="http://schemas.openxmlformats.org/officeDocument/2006/relationships/hyperlink" Target="https://www.liquibase.org/" TargetMode="External"/><Relationship Id="rId5" Type="http://schemas.openxmlformats.org/officeDocument/2006/relationships/hyperlink" Target="http://cruisecontrol.sourceforge.net/" TargetMode="External"/><Relationship Id="rId4" Type="http://schemas.openxmlformats.org/officeDocument/2006/relationships/hyperlink" Target="https://maven.apache.or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atlassian.com/software/jira" TargetMode="External"/><Relationship Id="rId2" Type="http://schemas.openxmlformats.org/officeDocument/2006/relationships/hyperlink" Target="https://www.googleadservices.com/pagead/aclk?sa=L&amp;ai=DChcSEwiiz_TUiOvZAhUGtcAKHUSZAQsYABAAGgJpbQ&amp;ohost=www.google.com&amp;cid=CAESEeD2I41GgrXpmMXPS-wOblL-&amp;sig=AOD64_1_hq5fRB82cyPhdRwGSj5EOz-MNA&amp;q=&amp;ved=0ahUKEwiIsO3UiOvZAhXL7IMKHQOwCswQ0QwIJw&amp;adur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hyperlink" Target="http://www.dbartisans.com/" TargetMode="External"/><Relationship Id="rId2" Type="http://schemas.openxmlformats.org/officeDocument/2006/relationships/hyperlink" Target="mailto:bcoulam@yahoo.com" TargetMode="External"/><Relationship Id="rId1" Type="http://schemas.openxmlformats.org/officeDocument/2006/relationships/slideLayout" Target="../slideLayouts/slideLayout2.xml"/><Relationship Id="rId6" Type="http://schemas.openxmlformats.org/officeDocument/2006/relationships/hyperlink" Target="http://github.org/plsqlstarter" TargetMode="External"/><Relationship Id="rId5" Type="http://schemas.openxmlformats.org/officeDocument/2006/relationships/hyperlink" Target="http://sourceforge.net/projects/plsqlframestart" TargetMode="External"/><Relationship Id="rId4" Type="http://schemas.openxmlformats.org/officeDocument/2006/relationships/hyperlink" Target="http://www.dbsherpa.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5257800"/>
            <a:ext cx="9144002" cy="1143000"/>
          </a:xfrm>
        </p:spPr>
        <p:txBody>
          <a:bodyPr>
            <a:normAutofit fontScale="90000"/>
          </a:bodyPr>
          <a:lstStyle/>
          <a:p>
            <a:r>
              <a:rPr lang="en-US" dirty="0"/>
              <a:t>Enterprise-Grade PL/SQL:</a:t>
            </a:r>
            <a:br>
              <a:rPr lang="en-US" dirty="0"/>
            </a:br>
            <a:r>
              <a:rPr lang="en-US" dirty="0"/>
              <a:t>Doing it Right the First Time</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F83C-458D-4C6C-A602-CE75E7DBD20B}"/>
              </a:ext>
            </a:extLst>
          </p:cNvPr>
          <p:cNvSpPr>
            <a:spLocks noGrp="1"/>
          </p:cNvSpPr>
          <p:nvPr>
            <p:ph type="title"/>
          </p:nvPr>
        </p:nvSpPr>
        <p:spPr/>
        <p:txBody>
          <a:bodyPr/>
          <a:lstStyle/>
          <a:p>
            <a:r>
              <a:rPr lang="en-US" dirty="0"/>
              <a:t>Foundations</a:t>
            </a:r>
          </a:p>
        </p:txBody>
      </p:sp>
      <p:sp>
        <p:nvSpPr>
          <p:cNvPr id="3" name="Content Placeholder 2">
            <a:extLst>
              <a:ext uri="{FF2B5EF4-FFF2-40B4-BE49-F238E27FC236}">
                <a16:creationId xmlns:a16="http://schemas.microsoft.com/office/drawing/2014/main" id="{C9F2A4E0-FC01-405A-AC68-D54DACBA8A43}"/>
              </a:ext>
            </a:extLst>
          </p:cNvPr>
          <p:cNvSpPr>
            <a:spLocks noGrp="1"/>
          </p:cNvSpPr>
          <p:nvPr>
            <p:ph idx="1"/>
          </p:nvPr>
        </p:nvSpPr>
        <p:spPr>
          <a:xfrm>
            <a:off x="1600200" y="1328610"/>
            <a:ext cx="8991600" cy="4200779"/>
          </a:xfrm>
        </p:spPr>
        <p:txBody>
          <a:bodyPr anchor="ctr"/>
          <a:lstStyle/>
          <a:p>
            <a:pPr marL="45720" indent="0">
              <a:buNone/>
            </a:pPr>
            <a:r>
              <a:rPr lang="en-US" dirty="0"/>
              <a:t>Foundations are tools and technologies that must be decided upon, configured and fully tested </a:t>
            </a:r>
            <a:r>
              <a:rPr lang="en-US" u="sng" dirty="0"/>
              <a:t>before</a:t>
            </a:r>
            <a:r>
              <a:rPr lang="en-US" dirty="0"/>
              <a:t> beginning work.</a:t>
            </a:r>
          </a:p>
          <a:p>
            <a:pPr marL="45720" indent="0">
              <a:buNone/>
            </a:pPr>
            <a:r>
              <a:rPr lang="en-US" dirty="0"/>
              <a:t>If changing or introducing a technology is impossible or far too costly to consider in the middle of the project, then it is foundational.</a:t>
            </a:r>
          </a:p>
        </p:txBody>
      </p:sp>
    </p:spTree>
    <p:extLst>
      <p:ext uri="{BB962C8B-B14F-4D97-AF65-F5344CB8AC3E}">
        <p14:creationId xmlns:p14="http://schemas.microsoft.com/office/powerpoint/2010/main" val="310372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27C0-5469-433E-9D2F-5240AB6D2813}"/>
              </a:ext>
            </a:extLst>
          </p:cNvPr>
          <p:cNvSpPr>
            <a:spLocks noGrp="1"/>
          </p:cNvSpPr>
          <p:nvPr>
            <p:ph type="title"/>
          </p:nvPr>
        </p:nvSpPr>
        <p:spPr/>
        <p:txBody>
          <a:bodyPr/>
          <a:lstStyle/>
          <a:p>
            <a:r>
              <a:rPr lang="en-US" dirty="0"/>
              <a:t>Foundations</a:t>
            </a:r>
          </a:p>
        </p:txBody>
      </p:sp>
      <p:sp>
        <p:nvSpPr>
          <p:cNvPr id="3" name="Content Placeholder 2">
            <a:extLst>
              <a:ext uri="{FF2B5EF4-FFF2-40B4-BE49-F238E27FC236}">
                <a16:creationId xmlns:a16="http://schemas.microsoft.com/office/drawing/2014/main" id="{5CC3A936-28D9-4BCF-8BFB-71B67EA22382}"/>
              </a:ext>
            </a:extLst>
          </p:cNvPr>
          <p:cNvSpPr>
            <a:spLocks noGrp="1"/>
          </p:cNvSpPr>
          <p:nvPr>
            <p:ph idx="1"/>
          </p:nvPr>
        </p:nvSpPr>
        <p:spPr/>
        <p:txBody>
          <a:bodyPr/>
          <a:lstStyle/>
          <a:p>
            <a:r>
              <a:rPr lang="en-US" dirty="0"/>
              <a:t>For example…</a:t>
            </a:r>
          </a:p>
          <a:p>
            <a:pPr lvl="1"/>
            <a:r>
              <a:rPr lang="en-US" dirty="0"/>
              <a:t>Application technology stack</a:t>
            </a:r>
          </a:p>
          <a:p>
            <a:pPr lvl="1"/>
            <a:r>
              <a:rPr lang="en-US" dirty="0"/>
              <a:t>Place to store everything created</a:t>
            </a:r>
          </a:p>
          <a:p>
            <a:pPr lvl="1"/>
            <a:r>
              <a:rPr lang="en-US" dirty="0"/>
              <a:t>Development methodology</a:t>
            </a:r>
          </a:p>
          <a:p>
            <a:pPr lvl="1"/>
            <a:r>
              <a:rPr lang="en-US" dirty="0"/>
              <a:t>Standards and conventions</a:t>
            </a:r>
          </a:p>
          <a:p>
            <a:pPr lvl="1"/>
            <a:r>
              <a:rPr lang="en-US" dirty="0"/>
              <a:t>Design, Development and Testing tools</a:t>
            </a:r>
          </a:p>
        </p:txBody>
      </p:sp>
    </p:spTree>
    <p:extLst>
      <p:ext uri="{BB962C8B-B14F-4D97-AF65-F5344CB8AC3E}">
        <p14:creationId xmlns:p14="http://schemas.microsoft.com/office/powerpoint/2010/main" val="29882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B277-654A-4A7C-80F0-8CA99EABE206}"/>
              </a:ext>
            </a:extLst>
          </p:cNvPr>
          <p:cNvSpPr>
            <a:spLocks noGrp="1"/>
          </p:cNvSpPr>
          <p:nvPr>
            <p:ph type="title"/>
          </p:nvPr>
        </p:nvSpPr>
        <p:spPr/>
        <p:txBody>
          <a:bodyPr/>
          <a:lstStyle/>
          <a:p>
            <a:r>
              <a:rPr lang="en-US" dirty="0"/>
              <a:t>Foundations: Fundamental Questions</a:t>
            </a:r>
          </a:p>
        </p:txBody>
      </p:sp>
      <p:sp>
        <p:nvSpPr>
          <p:cNvPr id="3" name="Content Placeholder 2">
            <a:extLst>
              <a:ext uri="{FF2B5EF4-FFF2-40B4-BE49-F238E27FC236}">
                <a16:creationId xmlns:a16="http://schemas.microsoft.com/office/drawing/2014/main" id="{813C3480-53A4-4C3C-9C55-9F6EBF0F22B7}"/>
              </a:ext>
            </a:extLst>
          </p:cNvPr>
          <p:cNvSpPr>
            <a:spLocks noGrp="1"/>
          </p:cNvSpPr>
          <p:nvPr>
            <p:ph idx="1"/>
          </p:nvPr>
        </p:nvSpPr>
        <p:spPr/>
        <p:txBody>
          <a:bodyPr>
            <a:normAutofit fontScale="92500" lnSpcReduction="10000"/>
          </a:bodyPr>
          <a:lstStyle/>
          <a:p>
            <a:r>
              <a:rPr lang="en-US" dirty="0"/>
              <a:t>What are you building?</a:t>
            </a:r>
          </a:p>
          <a:p>
            <a:pPr lvl="1"/>
            <a:r>
              <a:rPr lang="en-US" dirty="0"/>
              <a:t>UI, server-side, ETL, validation, pub-sub, message-oriented, fat vs. thin, stateful or stateless, services, event-driven, automation, etc.</a:t>
            </a:r>
          </a:p>
          <a:p>
            <a:r>
              <a:rPr lang="en-US" dirty="0"/>
              <a:t>What is the audience like?</a:t>
            </a:r>
          </a:p>
          <a:p>
            <a:pPr lvl="1"/>
            <a:r>
              <a:rPr lang="en-US" dirty="0"/>
              <a:t>Location, size, concurrency, language, etc.</a:t>
            </a:r>
          </a:p>
          <a:p>
            <a:r>
              <a:rPr lang="en-US" dirty="0"/>
              <a:t>Budget?</a:t>
            </a:r>
          </a:p>
          <a:p>
            <a:r>
              <a:rPr lang="en-US" dirty="0"/>
              <a:t>Performance?</a:t>
            </a:r>
          </a:p>
          <a:p>
            <a:r>
              <a:rPr lang="en-US" dirty="0"/>
              <a:t>Security?</a:t>
            </a:r>
          </a:p>
          <a:p>
            <a:r>
              <a:rPr lang="en-US" dirty="0"/>
              <a:t>Growth?</a:t>
            </a:r>
          </a:p>
          <a:p>
            <a:r>
              <a:rPr lang="en-US" dirty="0"/>
              <a:t>Quality vs. Time-to-market</a:t>
            </a:r>
          </a:p>
          <a:p>
            <a:endParaRPr lang="en-US" dirty="0"/>
          </a:p>
        </p:txBody>
      </p:sp>
    </p:spTree>
    <p:extLst>
      <p:ext uri="{BB962C8B-B14F-4D97-AF65-F5344CB8AC3E}">
        <p14:creationId xmlns:p14="http://schemas.microsoft.com/office/powerpoint/2010/main" val="156299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AD70-E5BC-4CBE-AC8A-36584A45EA94}"/>
              </a:ext>
            </a:extLst>
          </p:cNvPr>
          <p:cNvSpPr>
            <a:spLocks noGrp="1"/>
          </p:cNvSpPr>
          <p:nvPr>
            <p:ph type="title"/>
          </p:nvPr>
        </p:nvSpPr>
        <p:spPr/>
        <p:txBody>
          <a:bodyPr/>
          <a:lstStyle/>
          <a:p>
            <a:r>
              <a:rPr lang="en-US" dirty="0"/>
              <a:t>Foundations: Technology Stack</a:t>
            </a:r>
          </a:p>
        </p:txBody>
      </p:sp>
      <p:sp>
        <p:nvSpPr>
          <p:cNvPr id="3" name="Content Placeholder 2">
            <a:extLst>
              <a:ext uri="{FF2B5EF4-FFF2-40B4-BE49-F238E27FC236}">
                <a16:creationId xmlns:a16="http://schemas.microsoft.com/office/drawing/2014/main" id="{26D3EBA6-BA33-4BAF-A2BE-4B0470FBD11F}"/>
              </a:ext>
            </a:extLst>
          </p:cNvPr>
          <p:cNvSpPr>
            <a:spLocks noGrp="1"/>
          </p:cNvSpPr>
          <p:nvPr>
            <p:ph idx="1"/>
          </p:nvPr>
        </p:nvSpPr>
        <p:spPr/>
        <p:txBody>
          <a:bodyPr/>
          <a:lstStyle/>
          <a:p>
            <a:r>
              <a:rPr lang="en-US" dirty="0"/>
              <a:t>Answers to the fundamental questions help guide:</a:t>
            </a:r>
          </a:p>
          <a:p>
            <a:pPr lvl="1"/>
            <a:r>
              <a:rPr lang="en-US" dirty="0"/>
              <a:t>Which UI, app server and database tech will be used</a:t>
            </a:r>
          </a:p>
          <a:p>
            <a:pPr lvl="1"/>
            <a:r>
              <a:rPr lang="en-US" dirty="0"/>
              <a:t>Which OS will be used by developers, designers and DBAs</a:t>
            </a:r>
          </a:p>
          <a:p>
            <a:pPr lvl="1"/>
            <a:r>
              <a:rPr lang="en-US" dirty="0"/>
              <a:t>Which language will be used to develop the server side code that interacts with the database</a:t>
            </a:r>
          </a:p>
          <a:p>
            <a:pPr lvl="1"/>
            <a:r>
              <a:rPr lang="en-US" dirty="0"/>
              <a:t>Whether or not the data services will be kept in the middle tier or in the database</a:t>
            </a:r>
          </a:p>
          <a:p>
            <a:pPr lvl="1"/>
            <a:r>
              <a:rPr lang="en-US" dirty="0"/>
              <a:t>Which client and server tools can be used</a:t>
            </a:r>
          </a:p>
        </p:txBody>
      </p:sp>
    </p:spTree>
    <p:extLst>
      <p:ext uri="{BB962C8B-B14F-4D97-AF65-F5344CB8AC3E}">
        <p14:creationId xmlns:p14="http://schemas.microsoft.com/office/powerpoint/2010/main" val="295098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0955-850C-49BB-95C5-5BA9951FEDD0}"/>
              </a:ext>
            </a:extLst>
          </p:cNvPr>
          <p:cNvSpPr>
            <a:spLocks noGrp="1"/>
          </p:cNvSpPr>
          <p:nvPr>
            <p:ph type="title"/>
          </p:nvPr>
        </p:nvSpPr>
        <p:spPr/>
        <p:txBody>
          <a:bodyPr/>
          <a:lstStyle/>
          <a:p>
            <a:r>
              <a:rPr lang="en-US" dirty="0"/>
              <a:t>Foundations: Technology Stack</a:t>
            </a:r>
          </a:p>
        </p:txBody>
      </p:sp>
      <p:sp>
        <p:nvSpPr>
          <p:cNvPr id="3" name="Content Placeholder 2">
            <a:extLst>
              <a:ext uri="{FF2B5EF4-FFF2-40B4-BE49-F238E27FC236}">
                <a16:creationId xmlns:a16="http://schemas.microsoft.com/office/drawing/2014/main" id="{295D8F52-C404-48D5-B4B0-5CBB2D7D7CE8}"/>
              </a:ext>
            </a:extLst>
          </p:cNvPr>
          <p:cNvSpPr>
            <a:spLocks noGrp="1"/>
          </p:cNvSpPr>
          <p:nvPr>
            <p:ph idx="1"/>
          </p:nvPr>
        </p:nvSpPr>
        <p:spPr/>
        <p:txBody>
          <a:bodyPr/>
          <a:lstStyle/>
          <a:p>
            <a:r>
              <a:rPr lang="en-US" dirty="0"/>
              <a:t>As this is a class on enterprise-grade PL/SQL, we’ll focus on the backend and assume that your stack involves at least:</a:t>
            </a:r>
          </a:p>
          <a:p>
            <a:pPr lvl="1"/>
            <a:r>
              <a:rPr lang="en-US" dirty="0"/>
              <a:t>Modern app server on Windows, </a:t>
            </a:r>
            <a:r>
              <a:rPr lang="en-US" dirty="0" err="1"/>
              <a:t>linux</a:t>
            </a:r>
            <a:r>
              <a:rPr lang="en-US" dirty="0"/>
              <a:t> or the proverbial “cloud” platform</a:t>
            </a:r>
          </a:p>
          <a:p>
            <a:pPr lvl="2"/>
            <a:r>
              <a:rPr lang="en-US" dirty="0"/>
              <a:t>Services written in Python, java or C#</a:t>
            </a:r>
          </a:p>
          <a:p>
            <a:pPr lvl="2"/>
            <a:r>
              <a:rPr lang="en-US" dirty="0"/>
              <a:t>Data services use JDBC to issue SQL, call ORDS or PL/SQL APIs</a:t>
            </a:r>
          </a:p>
          <a:p>
            <a:pPr lvl="2"/>
            <a:r>
              <a:rPr lang="en-US" dirty="0"/>
              <a:t>Data services use JSON to communicate with the front-end</a:t>
            </a:r>
          </a:p>
          <a:p>
            <a:pPr lvl="1"/>
            <a:r>
              <a:rPr lang="en-US" dirty="0"/>
              <a:t>Oracle SE or EE Database on Unix or </a:t>
            </a:r>
            <a:r>
              <a:rPr lang="en-US" dirty="0" err="1"/>
              <a:t>linux</a:t>
            </a:r>
            <a:endParaRPr lang="en-US" dirty="0"/>
          </a:p>
          <a:p>
            <a:pPr lvl="1"/>
            <a:r>
              <a:rPr lang="en-US" dirty="0">
                <a:solidFill>
                  <a:srgbClr val="00B050"/>
                </a:solidFill>
              </a:rPr>
              <a:t>Robust, tested, monitored, easily maintained, packaged, framework-driven PL/SQL</a:t>
            </a:r>
          </a:p>
        </p:txBody>
      </p:sp>
    </p:spTree>
    <p:extLst>
      <p:ext uri="{BB962C8B-B14F-4D97-AF65-F5344CB8AC3E}">
        <p14:creationId xmlns:p14="http://schemas.microsoft.com/office/powerpoint/2010/main" val="428101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935C-8092-4B9D-9111-8D3E538DE31B}"/>
              </a:ext>
            </a:extLst>
          </p:cNvPr>
          <p:cNvSpPr>
            <a:spLocks noGrp="1"/>
          </p:cNvSpPr>
          <p:nvPr>
            <p:ph type="title"/>
          </p:nvPr>
        </p:nvSpPr>
        <p:spPr/>
        <p:txBody>
          <a:bodyPr/>
          <a:lstStyle/>
          <a:p>
            <a:r>
              <a:rPr lang="en-US" dirty="0"/>
              <a:t>Foundations: Everything needs a home</a:t>
            </a:r>
          </a:p>
        </p:txBody>
      </p:sp>
      <p:sp>
        <p:nvSpPr>
          <p:cNvPr id="3" name="Content Placeholder 2">
            <a:extLst>
              <a:ext uri="{FF2B5EF4-FFF2-40B4-BE49-F238E27FC236}">
                <a16:creationId xmlns:a16="http://schemas.microsoft.com/office/drawing/2014/main" id="{B922B7A2-B464-449E-A5C7-50B0C19AC351}"/>
              </a:ext>
            </a:extLst>
          </p:cNvPr>
          <p:cNvSpPr>
            <a:spLocks noGrp="1"/>
          </p:cNvSpPr>
          <p:nvPr>
            <p:ph idx="1"/>
          </p:nvPr>
        </p:nvSpPr>
        <p:spPr/>
        <p:txBody>
          <a:bodyPr/>
          <a:lstStyle/>
          <a:p>
            <a:pPr marL="560070" indent="-514350">
              <a:buFont typeface="+mj-lt"/>
              <a:buAutoNum type="arabicPeriod"/>
            </a:pPr>
            <a:r>
              <a:rPr lang="en-US" dirty="0"/>
              <a:t>Establish a directory structure</a:t>
            </a:r>
          </a:p>
          <a:p>
            <a:pPr marL="560070" indent="-514350">
              <a:buFont typeface="+mj-lt"/>
              <a:buAutoNum type="arabicPeriod"/>
            </a:pPr>
            <a:r>
              <a:rPr lang="en-US" dirty="0"/>
              <a:t>Install and configure a version control system</a:t>
            </a:r>
          </a:p>
        </p:txBody>
      </p:sp>
    </p:spTree>
    <p:extLst>
      <p:ext uri="{BB962C8B-B14F-4D97-AF65-F5344CB8AC3E}">
        <p14:creationId xmlns:p14="http://schemas.microsoft.com/office/powerpoint/2010/main" val="87049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5304-9284-49EA-9FA3-EB8ECF5E36DD}"/>
              </a:ext>
            </a:extLst>
          </p:cNvPr>
          <p:cNvSpPr>
            <a:spLocks noGrp="1"/>
          </p:cNvSpPr>
          <p:nvPr>
            <p:ph type="title"/>
          </p:nvPr>
        </p:nvSpPr>
        <p:spPr/>
        <p:txBody>
          <a:bodyPr/>
          <a:lstStyle/>
          <a:p>
            <a:r>
              <a:rPr lang="en-US" dirty="0"/>
              <a:t>Foundations: Directory Structure</a:t>
            </a:r>
          </a:p>
        </p:txBody>
      </p:sp>
      <p:sp>
        <p:nvSpPr>
          <p:cNvPr id="3" name="Content Placeholder 2">
            <a:extLst>
              <a:ext uri="{FF2B5EF4-FFF2-40B4-BE49-F238E27FC236}">
                <a16:creationId xmlns:a16="http://schemas.microsoft.com/office/drawing/2014/main" id="{CC541DEA-1780-494A-85EF-7840CFF8C93E}"/>
              </a:ext>
            </a:extLst>
          </p:cNvPr>
          <p:cNvSpPr>
            <a:spLocks noGrp="1"/>
          </p:cNvSpPr>
          <p:nvPr>
            <p:ph idx="1"/>
          </p:nvPr>
        </p:nvSpPr>
        <p:spPr/>
        <p:txBody>
          <a:bodyPr/>
          <a:lstStyle/>
          <a:p>
            <a:r>
              <a:rPr lang="en-US" dirty="0"/>
              <a:t>Consider:</a:t>
            </a:r>
          </a:p>
          <a:p>
            <a:pPr lvl="1"/>
            <a:r>
              <a:rPr lang="en-US" dirty="0"/>
              <a:t>Organizational structure</a:t>
            </a:r>
          </a:p>
          <a:p>
            <a:pPr lvl="1"/>
            <a:r>
              <a:rPr lang="en-US" dirty="0"/>
              <a:t>Project and product structure</a:t>
            </a:r>
          </a:p>
          <a:p>
            <a:pPr lvl="1"/>
            <a:r>
              <a:rPr lang="en-US" dirty="0"/>
              <a:t>Team structure</a:t>
            </a:r>
          </a:p>
          <a:p>
            <a:pPr lvl="1"/>
            <a:r>
              <a:rPr lang="en-US" dirty="0"/>
              <a:t>Nature of the artifacts produced</a:t>
            </a:r>
          </a:p>
          <a:p>
            <a:pPr lvl="2"/>
            <a:r>
              <a:rPr lang="en-US" dirty="0"/>
              <a:t>Organization-wide vs. project-specific</a:t>
            </a:r>
          </a:p>
        </p:txBody>
      </p:sp>
    </p:spTree>
    <p:extLst>
      <p:ext uri="{BB962C8B-B14F-4D97-AF65-F5344CB8AC3E}">
        <p14:creationId xmlns:p14="http://schemas.microsoft.com/office/powerpoint/2010/main" val="328704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8512-F308-4F32-B458-A2692D6AF003}"/>
              </a:ext>
            </a:extLst>
          </p:cNvPr>
          <p:cNvSpPr>
            <a:spLocks noGrp="1"/>
          </p:cNvSpPr>
          <p:nvPr>
            <p:ph type="title"/>
          </p:nvPr>
        </p:nvSpPr>
        <p:spPr>
          <a:xfrm rot="16200000">
            <a:off x="-4782629" y="896429"/>
            <a:ext cx="10774680" cy="599821"/>
          </a:xfrm>
        </p:spPr>
        <p:txBody>
          <a:bodyPr>
            <a:normAutofit/>
          </a:bodyPr>
          <a:lstStyle/>
          <a:p>
            <a:r>
              <a:rPr lang="en-US" sz="3200" dirty="0"/>
              <a:t>Foundations: Directory Structure</a:t>
            </a:r>
          </a:p>
        </p:txBody>
      </p:sp>
      <p:graphicFrame>
        <p:nvGraphicFramePr>
          <p:cNvPr id="5" name="Table 4">
            <a:extLst>
              <a:ext uri="{FF2B5EF4-FFF2-40B4-BE49-F238E27FC236}">
                <a16:creationId xmlns:a16="http://schemas.microsoft.com/office/drawing/2014/main" id="{7396CA42-EDCD-4E0D-AD3B-D39F337B8063}"/>
              </a:ext>
            </a:extLst>
          </p:cNvPr>
          <p:cNvGraphicFramePr>
            <a:graphicFrameLocks noGrp="1"/>
          </p:cNvGraphicFramePr>
          <p:nvPr>
            <p:extLst>
              <p:ext uri="{D42A27DB-BD31-4B8C-83A1-F6EECF244321}">
                <p14:modId xmlns:p14="http://schemas.microsoft.com/office/powerpoint/2010/main" val="3929074436"/>
              </p:ext>
            </p:extLst>
          </p:nvPr>
        </p:nvGraphicFramePr>
        <p:xfrm>
          <a:off x="1143000" y="152400"/>
          <a:ext cx="10578738" cy="6282678"/>
        </p:xfrm>
        <a:graphic>
          <a:graphicData uri="http://schemas.openxmlformats.org/drawingml/2006/table">
            <a:tbl>
              <a:tblPr firstRow="1" firstCol="1" bandRow="1">
                <a:tableStyleId>{793D81CF-94F2-401A-BA57-92F5A7B2D0C5}</a:tableStyleId>
              </a:tblPr>
              <a:tblGrid>
                <a:gridCol w="4362574">
                  <a:extLst>
                    <a:ext uri="{9D8B030D-6E8A-4147-A177-3AD203B41FA5}">
                      <a16:colId xmlns:a16="http://schemas.microsoft.com/office/drawing/2014/main" val="440648"/>
                    </a:ext>
                  </a:extLst>
                </a:gridCol>
                <a:gridCol w="6216164">
                  <a:extLst>
                    <a:ext uri="{9D8B030D-6E8A-4147-A177-3AD203B41FA5}">
                      <a16:colId xmlns:a16="http://schemas.microsoft.com/office/drawing/2014/main" val="1321974744"/>
                    </a:ext>
                  </a:extLst>
                </a:gridCol>
              </a:tblGrid>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Projects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Exempted from corporate virus checker</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16993744"/>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project1</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One project folder per application</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582767726"/>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project2</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1405850730"/>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project3</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452424468"/>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dbproject</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Separate project folder for all DB work</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73085133"/>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_Documentation</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“_” sorts to top so standards are easy to find</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63080704"/>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Backup and Recovery</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213500081"/>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Data Governance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541387909"/>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Monitoring</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171030184"/>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Refreshes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781598360"/>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Security</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881579910"/>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Standards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183248877"/>
                  </a:ext>
                </a:extLst>
              </a:tr>
              <a:tr h="275459">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Builds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Build infrastructure kept here AND on build box</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548709915"/>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DBA</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Stuff that spans databases or schemas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448850887"/>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sandbox</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Each DBA has their own subfolder here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4064438752"/>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scripts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943663683"/>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{more}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As you see fit.</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1469806610"/>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Models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One subfolder for all modeling artifacts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4243934579"/>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{databasename}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One per database name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4259826290"/>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db</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Enforced by our build tool</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887615172"/>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schema</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Enforced by our build tool</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1773826157"/>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schema1</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Good to have one subfolder per app schema</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99299728"/>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schema2</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1909740261"/>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schema3</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377585699"/>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archive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Old “build stream” files moved here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243357041"/>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future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Stuff that gets postponed</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843437873"/>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hotfix</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Scripts that do approved prod data fixes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973092619"/>
                  </a:ext>
                </a:extLst>
              </a:tr>
              <a:tr h="186405">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src</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“Golden” copy or “tip” of latest source code here. One subfolder per Oracle object type.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851757261"/>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test</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Unit test cases, scripts and results kept here</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017902713"/>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utils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Catch-all for useful schema-specific scripts</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3297471631"/>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work</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Subfolder per ticket, or per DBA</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15024794"/>
                  </a:ext>
                </a:extLst>
              </a:tr>
              <a:tr h="275459">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1803290010-TKT-0010-create_table1.fwd.sql</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Example of first DB script in “build stream”</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759110175"/>
                  </a:ext>
                </a:extLst>
              </a:tr>
              <a:tr h="275459">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1803290020-TKT-0020-create_view1.fwd.sql</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Second script in build stream</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913317161"/>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And so on</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850817756"/>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always-post.sql</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Cleanup, grants, test data, etc. Run by build</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2859793758"/>
                  </a:ext>
                </a:extLst>
              </a:tr>
              <a:tr h="134636">
                <a:tc>
                  <a:txBody>
                    <a:bodyPr/>
                    <a:lstStyle/>
                    <a:p>
                      <a:pPr marL="0" marR="0">
                        <a:lnSpc>
                          <a:spcPct val="107000"/>
                        </a:lnSpc>
                        <a:spcBef>
                          <a:spcPts val="0"/>
                        </a:spcBef>
                        <a:spcAft>
                          <a:spcPts val="0"/>
                        </a:spcAft>
                      </a:pPr>
                      <a:r>
                        <a:rPr lang="en-US" sz="1000">
                          <a:effectLst/>
                          <a:latin typeface="Courier New" panose="02070309020205020404" pitchFamily="49" charset="0"/>
                          <a:cs typeface="Courier New" panose="02070309020205020404" pitchFamily="49" charset="0"/>
                        </a:rPr>
                        <a:t>          schema4</a:t>
                      </a:r>
                      <a:endParaRPr lang="en-US" sz="100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tc>
                  <a:txBody>
                    <a:bodyPr/>
                    <a:lstStyle/>
                    <a:p>
                      <a:pPr marL="0" marR="0">
                        <a:lnSpc>
                          <a:spcPct val="107000"/>
                        </a:lnSpc>
                        <a:spcBef>
                          <a:spcPts val="0"/>
                        </a:spcBef>
                        <a:spcAft>
                          <a:spcPts val="0"/>
                        </a:spcAft>
                      </a:pPr>
                      <a:r>
                        <a:rPr lang="en-US" sz="1000" dirty="0">
                          <a:effectLst/>
                          <a:latin typeface="Courier New" panose="02070309020205020404" pitchFamily="49" charset="0"/>
                          <a:cs typeface="Courier New" panose="02070309020205020404" pitchFamily="49" charset="0"/>
                        </a:rPr>
                        <a:t> </a:t>
                      </a:r>
                      <a:endParaRPr lang="en-US" sz="1000" dirty="0">
                        <a:effectLst/>
                        <a:latin typeface="Courier New" panose="02070309020205020404" pitchFamily="49" charset="0"/>
                        <a:ea typeface="Calibri" panose="020F0502020204030204" pitchFamily="34" charset="0"/>
                        <a:cs typeface="Courier New" panose="02070309020205020404" pitchFamily="49" charset="0"/>
                      </a:endParaRPr>
                    </a:p>
                  </a:txBody>
                  <a:tcPr marL="41525" marR="41525" marT="0" marB="0"/>
                </a:tc>
                <a:extLst>
                  <a:ext uri="{0D108BD9-81ED-4DB2-BD59-A6C34878D82A}">
                    <a16:rowId xmlns:a16="http://schemas.microsoft.com/office/drawing/2014/main" val="1795926820"/>
                  </a:ext>
                </a:extLst>
              </a:tr>
            </a:tbl>
          </a:graphicData>
        </a:graphic>
      </p:graphicFrame>
    </p:spTree>
    <p:extLst>
      <p:ext uri="{BB962C8B-B14F-4D97-AF65-F5344CB8AC3E}">
        <p14:creationId xmlns:p14="http://schemas.microsoft.com/office/powerpoint/2010/main" val="14591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087F-4319-4497-B2AA-41735D0C51A6}"/>
              </a:ext>
            </a:extLst>
          </p:cNvPr>
          <p:cNvSpPr>
            <a:spLocks noGrp="1"/>
          </p:cNvSpPr>
          <p:nvPr>
            <p:ph type="title"/>
          </p:nvPr>
        </p:nvSpPr>
        <p:spPr/>
        <p:txBody>
          <a:bodyPr/>
          <a:lstStyle/>
          <a:p>
            <a:r>
              <a:rPr lang="en-US" dirty="0"/>
              <a:t>Foundations: Version Control System</a:t>
            </a:r>
          </a:p>
        </p:txBody>
      </p:sp>
      <p:sp>
        <p:nvSpPr>
          <p:cNvPr id="3" name="Content Placeholder 2">
            <a:extLst>
              <a:ext uri="{FF2B5EF4-FFF2-40B4-BE49-F238E27FC236}">
                <a16:creationId xmlns:a16="http://schemas.microsoft.com/office/drawing/2014/main" id="{7A5F3437-13DF-49E6-A793-B046915B3B7D}"/>
              </a:ext>
            </a:extLst>
          </p:cNvPr>
          <p:cNvSpPr>
            <a:spLocks noGrp="1"/>
          </p:cNvSpPr>
          <p:nvPr>
            <p:ph idx="1"/>
          </p:nvPr>
        </p:nvSpPr>
        <p:spPr/>
        <p:txBody>
          <a:bodyPr/>
          <a:lstStyle/>
          <a:p>
            <a:r>
              <a:rPr lang="en-US" dirty="0"/>
              <a:t>Many viable products</a:t>
            </a:r>
          </a:p>
          <a:p>
            <a:r>
              <a:rPr lang="en-US" dirty="0"/>
              <a:t>I recommend </a:t>
            </a:r>
            <a:r>
              <a:rPr lang="en-US" dirty="0">
                <a:hlinkClick r:id="rId2"/>
              </a:rPr>
              <a:t>Subversion</a:t>
            </a:r>
            <a:r>
              <a:rPr lang="en-US" dirty="0"/>
              <a:t> or </a:t>
            </a:r>
            <a:r>
              <a:rPr lang="en-US" dirty="0">
                <a:hlinkClick r:id="rId3"/>
              </a:rPr>
              <a:t>Git</a:t>
            </a:r>
            <a:endParaRPr lang="en-US" dirty="0"/>
          </a:p>
          <a:p>
            <a:pPr lvl="1"/>
            <a:r>
              <a:rPr lang="en-US" dirty="0"/>
              <a:t>Also </a:t>
            </a:r>
            <a:r>
              <a:rPr lang="en-US" dirty="0">
                <a:hlinkClick r:id="rId4"/>
              </a:rPr>
              <a:t>TortoiseSVN</a:t>
            </a:r>
            <a:endParaRPr lang="en-US" dirty="0"/>
          </a:p>
          <a:p>
            <a:pPr lvl="2"/>
            <a:r>
              <a:rPr lang="en-US" dirty="0"/>
              <a:t>Nice integration with Windows Explorer</a:t>
            </a:r>
          </a:p>
          <a:p>
            <a:pPr lvl="1"/>
            <a:r>
              <a:rPr lang="en-US" dirty="0"/>
              <a:t>Or </a:t>
            </a:r>
            <a:r>
              <a:rPr lang="en-US" dirty="0">
                <a:hlinkClick r:id="rId5"/>
              </a:rPr>
              <a:t>TortoiseGit</a:t>
            </a:r>
            <a:endParaRPr lang="en-US" dirty="0"/>
          </a:p>
        </p:txBody>
      </p:sp>
    </p:spTree>
    <p:extLst>
      <p:ext uri="{BB962C8B-B14F-4D97-AF65-F5344CB8AC3E}">
        <p14:creationId xmlns:p14="http://schemas.microsoft.com/office/powerpoint/2010/main" val="16929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7AC4-C916-4D7B-9F74-9585D3F2E74E}"/>
              </a:ext>
            </a:extLst>
          </p:cNvPr>
          <p:cNvSpPr>
            <a:spLocks noGrp="1"/>
          </p:cNvSpPr>
          <p:nvPr>
            <p:ph type="title"/>
          </p:nvPr>
        </p:nvSpPr>
        <p:spPr/>
        <p:txBody>
          <a:bodyPr/>
          <a:lstStyle/>
          <a:p>
            <a:r>
              <a:rPr lang="en-US" dirty="0"/>
              <a:t>Foundations: Standards and Conventions</a:t>
            </a:r>
          </a:p>
        </p:txBody>
      </p:sp>
      <p:sp>
        <p:nvSpPr>
          <p:cNvPr id="3" name="Content Placeholder 2">
            <a:extLst>
              <a:ext uri="{FF2B5EF4-FFF2-40B4-BE49-F238E27FC236}">
                <a16:creationId xmlns:a16="http://schemas.microsoft.com/office/drawing/2014/main" id="{0B6173E8-4F6F-438B-A4C9-898E68ABB71B}"/>
              </a:ext>
            </a:extLst>
          </p:cNvPr>
          <p:cNvSpPr>
            <a:spLocks noGrp="1"/>
          </p:cNvSpPr>
          <p:nvPr>
            <p:ph idx="1"/>
          </p:nvPr>
        </p:nvSpPr>
        <p:spPr/>
        <p:txBody>
          <a:bodyPr/>
          <a:lstStyle/>
          <a:p>
            <a:r>
              <a:rPr lang="en-US" dirty="0"/>
              <a:t>Technically can be added later in a project, but…</a:t>
            </a:r>
          </a:p>
          <a:p>
            <a:r>
              <a:rPr lang="en-US" dirty="0"/>
              <a:t>Management pays for functionality and critical fixes, not to correct ugly, fragile, unmanageable code. They expect that kind of professionalism from the start.</a:t>
            </a:r>
          </a:p>
          <a:p>
            <a:r>
              <a:rPr lang="en-US" dirty="0"/>
              <a:t>Far better to have standards in place, and tools to make compliance effortless, BEFORE work begins</a:t>
            </a:r>
          </a:p>
        </p:txBody>
      </p:sp>
    </p:spTree>
    <p:extLst>
      <p:ext uri="{BB962C8B-B14F-4D97-AF65-F5344CB8AC3E}">
        <p14:creationId xmlns:p14="http://schemas.microsoft.com/office/powerpoint/2010/main" val="287922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10896600" cy="2286000"/>
          </a:xfrm>
        </p:spPr>
        <p:txBody>
          <a:bodyPr>
            <a:normAutofit/>
          </a:bodyPr>
          <a:lstStyle/>
          <a:p>
            <a:r>
              <a:rPr lang="en-US" dirty="0"/>
              <a:t>Or…</a:t>
            </a:r>
            <a:br>
              <a:rPr lang="en-US" dirty="0"/>
            </a:br>
            <a:r>
              <a:rPr lang="en-US" dirty="0"/>
              <a:t>Making database engineering  easy and fun</a:t>
            </a:r>
          </a:p>
        </p:txBody>
      </p:sp>
      <p:sp>
        <p:nvSpPr>
          <p:cNvPr id="4" name="Title 1">
            <a:extLst>
              <a:ext uri="{FF2B5EF4-FFF2-40B4-BE49-F238E27FC236}">
                <a16:creationId xmlns:a16="http://schemas.microsoft.com/office/drawing/2014/main" id="{1BF381D9-51CA-4441-81B6-28149388F5B8}"/>
              </a:ext>
            </a:extLst>
          </p:cNvPr>
          <p:cNvSpPr txBox="1">
            <a:spLocks/>
          </p:cNvSpPr>
          <p:nvPr/>
        </p:nvSpPr>
        <p:spPr>
          <a:xfrm>
            <a:off x="1522413" y="2667000"/>
            <a:ext cx="9144000" cy="167640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endParaRPr lang="en-US" dirty="0"/>
          </a:p>
        </p:txBody>
      </p:sp>
      <p:sp>
        <p:nvSpPr>
          <p:cNvPr id="7" name="Title 1">
            <a:extLst>
              <a:ext uri="{FF2B5EF4-FFF2-40B4-BE49-F238E27FC236}">
                <a16:creationId xmlns:a16="http://schemas.microsoft.com/office/drawing/2014/main" id="{58FE6095-2FF1-461D-9A4D-48564958592C}"/>
              </a:ext>
            </a:extLst>
          </p:cNvPr>
          <p:cNvSpPr txBox="1">
            <a:spLocks/>
          </p:cNvSpPr>
          <p:nvPr/>
        </p:nvSpPr>
        <p:spPr>
          <a:xfrm>
            <a:off x="646113" y="4038601"/>
            <a:ext cx="10896600" cy="167640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r>
              <a:rPr lang="en-US" dirty="0">
                <a:solidFill>
                  <a:srgbClr val="FFFF00"/>
                </a:solidFill>
              </a:rPr>
              <a:t>by adding rigor to your development process</a:t>
            </a:r>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1D84-BF8D-426D-9ED1-ABB1DB1C9D6C}"/>
              </a:ext>
            </a:extLst>
          </p:cNvPr>
          <p:cNvSpPr>
            <a:spLocks noGrp="1"/>
          </p:cNvSpPr>
          <p:nvPr>
            <p:ph type="title"/>
          </p:nvPr>
        </p:nvSpPr>
        <p:spPr/>
        <p:txBody>
          <a:bodyPr/>
          <a:lstStyle/>
          <a:p>
            <a:r>
              <a:rPr lang="en-US" dirty="0"/>
              <a:t>Foundation: Standards and Conventions</a:t>
            </a:r>
          </a:p>
        </p:txBody>
      </p:sp>
      <p:sp>
        <p:nvSpPr>
          <p:cNvPr id="3" name="Content Placeholder 2">
            <a:extLst>
              <a:ext uri="{FF2B5EF4-FFF2-40B4-BE49-F238E27FC236}">
                <a16:creationId xmlns:a16="http://schemas.microsoft.com/office/drawing/2014/main" id="{9254963D-4916-480E-927E-AE427D2E4603}"/>
              </a:ext>
            </a:extLst>
          </p:cNvPr>
          <p:cNvSpPr>
            <a:spLocks noGrp="1"/>
          </p:cNvSpPr>
          <p:nvPr>
            <p:ph idx="1"/>
          </p:nvPr>
        </p:nvSpPr>
        <p:spPr/>
        <p:txBody>
          <a:bodyPr/>
          <a:lstStyle/>
          <a:p>
            <a:r>
              <a:rPr lang="en-US" dirty="0"/>
              <a:t>Data Design Standard</a:t>
            </a:r>
          </a:p>
          <a:p>
            <a:r>
              <a:rPr lang="en-US" dirty="0"/>
              <a:t>Database Development Standard</a:t>
            </a:r>
          </a:p>
          <a:p>
            <a:r>
              <a:rPr lang="en-US" dirty="0"/>
              <a:t>Naming Standard</a:t>
            </a:r>
          </a:p>
          <a:p>
            <a:r>
              <a:rPr lang="en-US" dirty="0"/>
              <a:t>Build Artifact Standard</a:t>
            </a:r>
          </a:p>
          <a:p>
            <a:r>
              <a:rPr lang="en-US" dirty="0"/>
              <a:t>Development Methodology</a:t>
            </a:r>
          </a:p>
          <a:p>
            <a:pPr lvl="1"/>
            <a:r>
              <a:rPr lang="en-US" dirty="0"/>
              <a:t>Expectations of analysis, design, coding, testing and release phases</a:t>
            </a:r>
          </a:p>
          <a:p>
            <a:r>
              <a:rPr lang="en-US" dirty="0"/>
              <a:t>Team Culture and Workspace</a:t>
            </a:r>
          </a:p>
        </p:txBody>
      </p:sp>
    </p:spTree>
    <p:extLst>
      <p:ext uri="{BB962C8B-B14F-4D97-AF65-F5344CB8AC3E}">
        <p14:creationId xmlns:p14="http://schemas.microsoft.com/office/powerpoint/2010/main" val="33902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DE43-D5AF-4036-A459-40E981636E94}"/>
              </a:ext>
            </a:extLst>
          </p:cNvPr>
          <p:cNvSpPr>
            <a:spLocks noGrp="1"/>
          </p:cNvSpPr>
          <p:nvPr>
            <p:ph type="title"/>
          </p:nvPr>
        </p:nvSpPr>
        <p:spPr/>
        <p:txBody>
          <a:bodyPr/>
          <a:lstStyle/>
          <a:p>
            <a:r>
              <a:rPr lang="en-US" dirty="0"/>
              <a:t>Foundations: Standards and Conventions</a:t>
            </a:r>
          </a:p>
        </p:txBody>
      </p:sp>
      <p:sp>
        <p:nvSpPr>
          <p:cNvPr id="3" name="Content Placeholder 2">
            <a:extLst>
              <a:ext uri="{FF2B5EF4-FFF2-40B4-BE49-F238E27FC236}">
                <a16:creationId xmlns:a16="http://schemas.microsoft.com/office/drawing/2014/main" id="{754927DB-7237-467B-9FEC-A2C77D651C5C}"/>
              </a:ext>
            </a:extLst>
          </p:cNvPr>
          <p:cNvSpPr>
            <a:spLocks noGrp="1"/>
          </p:cNvSpPr>
          <p:nvPr>
            <p:ph idx="1"/>
          </p:nvPr>
        </p:nvSpPr>
        <p:spPr/>
        <p:txBody>
          <a:bodyPr/>
          <a:lstStyle/>
          <a:p>
            <a:r>
              <a:rPr lang="en-US" dirty="0"/>
              <a:t>No need to write your own</a:t>
            </a:r>
          </a:p>
          <a:p>
            <a:r>
              <a:rPr lang="en-US" dirty="0"/>
              <a:t>Google “PL/SQL Standards”</a:t>
            </a:r>
          </a:p>
          <a:p>
            <a:pPr lvl="1"/>
            <a:r>
              <a:rPr lang="en-US" dirty="0">
                <a:hlinkClick r:id="rId3"/>
              </a:rPr>
              <a:t>William Robertson</a:t>
            </a:r>
            <a:endParaRPr lang="en-US" dirty="0"/>
          </a:p>
          <a:p>
            <a:pPr lvl="1"/>
            <a:r>
              <a:rPr lang="en-US" dirty="0">
                <a:hlinkClick r:id="rId4"/>
              </a:rPr>
              <a:t>Trivadis</a:t>
            </a:r>
            <a:endParaRPr lang="en-US" dirty="0"/>
          </a:p>
          <a:p>
            <a:pPr lvl="1"/>
            <a:r>
              <a:rPr lang="en-US" dirty="0">
                <a:hlinkClick r:id="rId5"/>
              </a:rPr>
              <a:t>Steven Feuerstein</a:t>
            </a:r>
            <a:endParaRPr lang="en-US" dirty="0"/>
          </a:p>
          <a:p>
            <a:pPr lvl="1"/>
            <a:r>
              <a:rPr lang="en-US" dirty="0">
                <a:hlinkClick r:id="rId6"/>
              </a:rPr>
              <a:t>Coulam</a:t>
            </a:r>
            <a:endParaRPr lang="en-US" dirty="0"/>
          </a:p>
          <a:p>
            <a:r>
              <a:rPr lang="en-US" dirty="0"/>
              <a:t>Adopt one</a:t>
            </a:r>
          </a:p>
          <a:p>
            <a:pPr lvl="1"/>
            <a:r>
              <a:rPr lang="en-US" dirty="0"/>
              <a:t>Customize it to your liking</a:t>
            </a:r>
          </a:p>
          <a:p>
            <a:r>
              <a:rPr lang="en-US" dirty="0"/>
              <a:t>Ease adoption and enforce use with templates, formatters and peer review.</a:t>
            </a:r>
          </a:p>
        </p:txBody>
      </p:sp>
    </p:spTree>
    <p:extLst>
      <p:ext uri="{BB962C8B-B14F-4D97-AF65-F5344CB8AC3E}">
        <p14:creationId xmlns:p14="http://schemas.microsoft.com/office/powerpoint/2010/main" val="14746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5A07-D1B7-43CE-AD40-1FB5F609FABA}"/>
              </a:ext>
            </a:extLst>
          </p:cNvPr>
          <p:cNvSpPr>
            <a:spLocks noGrp="1"/>
          </p:cNvSpPr>
          <p:nvPr>
            <p:ph type="title"/>
          </p:nvPr>
        </p:nvSpPr>
        <p:spPr/>
        <p:txBody>
          <a:bodyPr/>
          <a:lstStyle/>
          <a:p>
            <a:r>
              <a:rPr lang="en-US" dirty="0"/>
              <a:t>Foundations: Design Tools</a:t>
            </a:r>
          </a:p>
        </p:txBody>
      </p:sp>
      <p:sp>
        <p:nvSpPr>
          <p:cNvPr id="3" name="Content Placeholder 2">
            <a:extLst>
              <a:ext uri="{FF2B5EF4-FFF2-40B4-BE49-F238E27FC236}">
                <a16:creationId xmlns:a16="http://schemas.microsoft.com/office/drawing/2014/main" id="{37D53A19-672E-4690-821F-80E0288A5D13}"/>
              </a:ext>
            </a:extLst>
          </p:cNvPr>
          <p:cNvSpPr>
            <a:spLocks noGrp="1"/>
          </p:cNvSpPr>
          <p:nvPr>
            <p:ph idx="1"/>
          </p:nvPr>
        </p:nvSpPr>
        <p:spPr/>
        <p:txBody>
          <a:bodyPr/>
          <a:lstStyle/>
          <a:p>
            <a:r>
              <a:rPr lang="en-US" dirty="0"/>
              <a:t>I recommend </a:t>
            </a:r>
            <a:r>
              <a:rPr lang="en-US" dirty="0">
                <a:hlinkClick r:id="rId3"/>
              </a:rPr>
              <a:t>ER/Studio</a:t>
            </a:r>
            <a:r>
              <a:rPr lang="en-US" dirty="0"/>
              <a:t> and </a:t>
            </a:r>
            <a:r>
              <a:rPr lang="en-US" dirty="0">
                <a:hlinkClick r:id="rId4"/>
              </a:rPr>
              <a:t>Oracle SQL Developer Data Modeler</a:t>
            </a:r>
            <a:endParaRPr lang="en-US" dirty="0"/>
          </a:p>
          <a:p>
            <a:pPr lvl="1"/>
            <a:r>
              <a:rPr lang="en-US" dirty="0"/>
              <a:t>Oracle’s SDDM is now strong enough that it ought to be considered first (especially since it is free)</a:t>
            </a:r>
          </a:p>
          <a:p>
            <a:pPr lvl="1"/>
            <a:r>
              <a:rPr lang="en-US" dirty="0">
                <a:hlinkClick r:id="rId5"/>
              </a:rPr>
              <a:t>Erwin</a:t>
            </a:r>
            <a:r>
              <a:rPr lang="en-US" dirty="0"/>
              <a:t> may be making a comeback now that CA has sold it</a:t>
            </a:r>
          </a:p>
        </p:txBody>
      </p:sp>
    </p:spTree>
    <p:extLst>
      <p:ext uri="{BB962C8B-B14F-4D97-AF65-F5344CB8AC3E}">
        <p14:creationId xmlns:p14="http://schemas.microsoft.com/office/powerpoint/2010/main" val="39243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2FF2-FF07-445F-83F1-387F9B79E993}"/>
              </a:ext>
            </a:extLst>
          </p:cNvPr>
          <p:cNvSpPr>
            <a:spLocks noGrp="1"/>
          </p:cNvSpPr>
          <p:nvPr>
            <p:ph type="title"/>
          </p:nvPr>
        </p:nvSpPr>
        <p:spPr/>
        <p:txBody>
          <a:bodyPr/>
          <a:lstStyle/>
          <a:p>
            <a:r>
              <a:rPr lang="en-US" dirty="0"/>
              <a:t>Foundations: Development Tools</a:t>
            </a:r>
          </a:p>
        </p:txBody>
      </p:sp>
      <p:sp>
        <p:nvSpPr>
          <p:cNvPr id="3" name="Content Placeholder 2">
            <a:extLst>
              <a:ext uri="{FF2B5EF4-FFF2-40B4-BE49-F238E27FC236}">
                <a16:creationId xmlns:a16="http://schemas.microsoft.com/office/drawing/2014/main" id="{76796120-FA15-4818-861C-A6E1767E3DD9}"/>
              </a:ext>
            </a:extLst>
          </p:cNvPr>
          <p:cNvSpPr>
            <a:spLocks noGrp="1"/>
          </p:cNvSpPr>
          <p:nvPr>
            <p:ph idx="1"/>
          </p:nvPr>
        </p:nvSpPr>
        <p:spPr/>
        <p:txBody>
          <a:bodyPr/>
          <a:lstStyle/>
          <a:p>
            <a:r>
              <a:rPr lang="en-US" dirty="0">
                <a:hlinkClick r:id="rId3"/>
              </a:rPr>
              <a:t>Oracle SQL Developer </a:t>
            </a:r>
            <a:r>
              <a:rPr lang="en-US" dirty="0"/>
              <a:t>or </a:t>
            </a:r>
            <a:r>
              <a:rPr lang="en-US" dirty="0">
                <a:hlinkClick r:id="rId4"/>
              </a:rPr>
              <a:t>Allround Automations PL/SQL Developer</a:t>
            </a:r>
            <a:endParaRPr lang="en-US" dirty="0"/>
          </a:p>
          <a:p>
            <a:r>
              <a:rPr lang="en-US" dirty="0">
                <a:hlinkClick r:id="rId5"/>
              </a:rPr>
              <a:t>CompareIt</a:t>
            </a:r>
            <a:r>
              <a:rPr lang="en-US" dirty="0"/>
              <a:t> or </a:t>
            </a:r>
            <a:r>
              <a:rPr lang="en-US" dirty="0">
                <a:hlinkClick r:id="rId6"/>
              </a:rPr>
              <a:t>WinMerge</a:t>
            </a:r>
            <a:r>
              <a:rPr lang="en-US" dirty="0"/>
              <a:t> for comparing code</a:t>
            </a:r>
          </a:p>
          <a:p>
            <a:r>
              <a:rPr lang="en-US" dirty="0">
                <a:hlinkClick r:id="rId7"/>
              </a:rPr>
              <a:t>TextCrawler</a:t>
            </a:r>
            <a:r>
              <a:rPr lang="en-US" dirty="0"/>
              <a:t> for searching code</a:t>
            </a:r>
          </a:p>
          <a:p>
            <a:r>
              <a:rPr lang="en-US" dirty="0"/>
              <a:t>Automated code formatter for beautifying code and complying with standards w/o effort…</a:t>
            </a:r>
          </a:p>
        </p:txBody>
      </p:sp>
    </p:spTree>
    <p:extLst>
      <p:ext uri="{BB962C8B-B14F-4D97-AF65-F5344CB8AC3E}">
        <p14:creationId xmlns:p14="http://schemas.microsoft.com/office/powerpoint/2010/main" val="225602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C645-17A2-4EC8-9C43-39CB21DC228E}"/>
              </a:ext>
            </a:extLst>
          </p:cNvPr>
          <p:cNvSpPr>
            <a:spLocks noGrp="1"/>
          </p:cNvSpPr>
          <p:nvPr>
            <p:ph type="title"/>
          </p:nvPr>
        </p:nvSpPr>
        <p:spPr/>
        <p:txBody>
          <a:bodyPr/>
          <a:lstStyle/>
          <a:p>
            <a:r>
              <a:rPr lang="en-US" dirty="0"/>
              <a:t>Foundations: Formatting Tools</a:t>
            </a:r>
          </a:p>
        </p:txBody>
      </p:sp>
      <p:sp>
        <p:nvSpPr>
          <p:cNvPr id="3" name="Content Placeholder 2">
            <a:extLst>
              <a:ext uri="{FF2B5EF4-FFF2-40B4-BE49-F238E27FC236}">
                <a16:creationId xmlns:a16="http://schemas.microsoft.com/office/drawing/2014/main" id="{258C1A29-84C8-42EA-997D-303149A8DD12}"/>
              </a:ext>
            </a:extLst>
          </p:cNvPr>
          <p:cNvSpPr>
            <a:spLocks noGrp="1"/>
          </p:cNvSpPr>
          <p:nvPr>
            <p:ph idx="1"/>
          </p:nvPr>
        </p:nvSpPr>
        <p:spPr/>
        <p:txBody>
          <a:bodyPr/>
          <a:lstStyle/>
          <a:p>
            <a:r>
              <a:rPr lang="en-US" dirty="0"/>
              <a:t>Should be configurable to match your team’s standards and conventions</a:t>
            </a:r>
          </a:p>
          <a:p>
            <a:r>
              <a:rPr lang="en-US" dirty="0"/>
              <a:t>Formatting tool found in every PL/SQL IDE. Strongest I’ve found are:</a:t>
            </a:r>
          </a:p>
          <a:p>
            <a:pPr marL="457200" lvl="0">
              <a:spcBef>
                <a:spcPts val="0"/>
              </a:spcBef>
            </a:pPr>
            <a:r>
              <a:rPr lang="en" u="sng" dirty="0">
                <a:solidFill>
                  <a:schemeClr val="hlink"/>
                </a:solidFill>
                <a:hlinkClick r:id="rId2"/>
              </a:rPr>
              <a:t>Instant SQL Formatter</a:t>
            </a:r>
            <a:r>
              <a:rPr lang="en" dirty="0"/>
              <a:t> website</a:t>
            </a:r>
          </a:p>
          <a:p>
            <a:pPr marL="457200" lvl="0">
              <a:spcBef>
                <a:spcPts val="0"/>
              </a:spcBef>
            </a:pPr>
            <a:r>
              <a:rPr lang="en" u="sng" dirty="0">
                <a:solidFill>
                  <a:schemeClr val="hlink"/>
                </a:solidFill>
                <a:hlinkClick r:id="rId3"/>
              </a:rPr>
              <a:t>SQL Developer’s SQL/Oracle Formatter</a:t>
            </a:r>
          </a:p>
          <a:p>
            <a:pPr marL="457200" lvl="0">
              <a:spcBef>
                <a:spcPts val="0"/>
              </a:spcBef>
            </a:pPr>
            <a:r>
              <a:rPr lang="en" u="sng" dirty="0">
                <a:solidFill>
                  <a:schemeClr val="hlink"/>
                </a:solidFill>
                <a:hlinkClick r:id="rId4"/>
              </a:rPr>
              <a:t>TOAD’s Formatter</a:t>
            </a:r>
            <a:r>
              <a:rPr lang="en" dirty="0"/>
              <a:t> - Great, flexible formatter</a:t>
            </a:r>
          </a:p>
          <a:p>
            <a:pPr marL="457200" lvl="0">
              <a:spcBef>
                <a:spcPts val="0"/>
              </a:spcBef>
            </a:pPr>
            <a:r>
              <a:rPr lang="en" u="sng" dirty="0">
                <a:solidFill>
                  <a:schemeClr val="hlink"/>
                </a:solidFill>
                <a:hlinkClick r:id="rId5"/>
              </a:rPr>
              <a:t>PL/SQL Developer’s Beautifier</a:t>
            </a:r>
            <a:r>
              <a:rPr lang="en" dirty="0"/>
              <a:t> - 98% there</a:t>
            </a:r>
          </a:p>
          <a:p>
            <a:pPr marL="457200" lvl="0">
              <a:spcBef>
                <a:spcPts val="0"/>
              </a:spcBef>
            </a:pPr>
            <a:r>
              <a:rPr lang="en" u="sng" dirty="0">
                <a:solidFill>
                  <a:schemeClr val="hlink"/>
                </a:solidFill>
                <a:hlinkClick r:id="rId6"/>
              </a:rPr>
              <a:t>SQL Detective’s Code Analyzer</a:t>
            </a:r>
            <a:r>
              <a:rPr lang="en" dirty="0"/>
              <a:t> - formatter + more</a:t>
            </a:r>
          </a:p>
          <a:p>
            <a:pPr marL="457200" lvl="0">
              <a:spcBef>
                <a:spcPts val="0"/>
              </a:spcBef>
            </a:pPr>
            <a:r>
              <a:rPr lang="en" u="sng" dirty="0">
                <a:solidFill>
                  <a:schemeClr val="hlink"/>
                </a:solidFill>
                <a:hlinkClick r:id="rId7"/>
              </a:rPr>
              <a:t>DDL Wizard</a:t>
            </a:r>
            <a:r>
              <a:rPr lang="en" dirty="0"/>
              <a:t> - for messy DDL</a:t>
            </a:r>
          </a:p>
        </p:txBody>
      </p:sp>
    </p:spTree>
    <p:extLst>
      <p:ext uri="{BB962C8B-B14F-4D97-AF65-F5344CB8AC3E}">
        <p14:creationId xmlns:p14="http://schemas.microsoft.com/office/powerpoint/2010/main" val="299685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6847-9579-422A-860A-C2791DB80B6F}"/>
              </a:ext>
            </a:extLst>
          </p:cNvPr>
          <p:cNvSpPr>
            <a:spLocks noGrp="1"/>
          </p:cNvSpPr>
          <p:nvPr>
            <p:ph type="title"/>
          </p:nvPr>
        </p:nvSpPr>
        <p:spPr/>
        <p:txBody>
          <a:bodyPr/>
          <a:lstStyle/>
          <a:p>
            <a:r>
              <a:rPr lang="en-US" dirty="0"/>
              <a:t>Foundations: Testing Tools</a:t>
            </a:r>
          </a:p>
        </p:txBody>
      </p:sp>
      <p:sp>
        <p:nvSpPr>
          <p:cNvPr id="3" name="Content Placeholder 2">
            <a:extLst>
              <a:ext uri="{FF2B5EF4-FFF2-40B4-BE49-F238E27FC236}">
                <a16:creationId xmlns:a16="http://schemas.microsoft.com/office/drawing/2014/main" id="{946EFA5A-811D-4636-A414-065AC4237BDB}"/>
              </a:ext>
            </a:extLst>
          </p:cNvPr>
          <p:cNvSpPr>
            <a:spLocks noGrp="1"/>
          </p:cNvSpPr>
          <p:nvPr>
            <p:ph idx="1"/>
          </p:nvPr>
        </p:nvSpPr>
        <p:spPr/>
        <p:txBody>
          <a:bodyPr/>
          <a:lstStyle/>
          <a:p>
            <a:r>
              <a:rPr lang="en-US" dirty="0">
                <a:hlinkClick r:id="rId2"/>
              </a:rPr>
              <a:t>PL/SQL Developer’s Test Manager </a:t>
            </a:r>
            <a:r>
              <a:rPr lang="en-US" dirty="0"/>
              <a:t>and Data Generator</a:t>
            </a:r>
          </a:p>
          <a:p>
            <a:r>
              <a:rPr lang="en-US" dirty="0">
                <a:hlinkClick r:id="rId3"/>
              </a:rPr>
              <a:t>SQL Developer’s Unit Testing features and Repository</a:t>
            </a:r>
            <a:endParaRPr lang="en-US" dirty="0"/>
          </a:p>
          <a:p>
            <a:r>
              <a:rPr lang="en-US" dirty="0">
                <a:hlinkClick r:id="rId4"/>
              </a:rPr>
              <a:t>TOAD’s Code Tester</a:t>
            </a:r>
            <a:endParaRPr lang="en-US" dirty="0"/>
          </a:p>
          <a:p>
            <a:r>
              <a:rPr lang="en-US" dirty="0">
                <a:hlinkClick r:id="rId5"/>
              </a:rPr>
              <a:t>utPLSQL</a:t>
            </a:r>
            <a:r>
              <a:rPr lang="en-US" dirty="0"/>
              <a:t> – enjoying a rebirth and wide use of late</a:t>
            </a:r>
          </a:p>
        </p:txBody>
      </p:sp>
    </p:spTree>
    <p:extLst>
      <p:ext uri="{BB962C8B-B14F-4D97-AF65-F5344CB8AC3E}">
        <p14:creationId xmlns:p14="http://schemas.microsoft.com/office/powerpoint/2010/main" val="119984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9809-21AC-4C14-91A0-5341D4B70F84}"/>
              </a:ext>
            </a:extLst>
          </p:cNvPr>
          <p:cNvSpPr>
            <a:spLocks noGrp="1"/>
          </p:cNvSpPr>
          <p:nvPr>
            <p:ph type="title"/>
          </p:nvPr>
        </p:nvSpPr>
        <p:spPr/>
        <p:txBody>
          <a:bodyPr/>
          <a:lstStyle/>
          <a:p>
            <a:r>
              <a:rPr lang="en-US" dirty="0"/>
              <a:t>Foundations: Other Tools</a:t>
            </a:r>
          </a:p>
        </p:txBody>
      </p:sp>
      <p:sp>
        <p:nvSpPr>
          <p:cNvPr id="3" name="Content Placeholder 2">
            <a:extLst>
              <a:ext uri="{FF2B5EF4-FFF2-40B4-BE49-F238E27FC236}">
                <a16:creationId xmlns:a16="http://schemas.microsoft.com/office/drawing/2014/main" id="{963DF567-E3FC-49A2-9E8F-7F3695A4A0FD}"/>
              </a:ext>
            </a:extLst>
          </p:cNvPr>
          <p:cNvSpPr>
            <a:spLocks noGrp="1"/>
          </p:cNvSpPr>
          <p:nvPr>
            <p:ph idx="1"/>
          </p:nvPr>
        </p:nvSpPr>
        <p:spPr/>
        <p:txBody>
          <a:bodyPr>
            <a:normAutofit/>
          </a:bodyPr>
          <a:lstStyle/>
          <a:p>
            <a:r>
              <a:rPr lang="en-US" dirty="0">
                <a:hlinkClick r:id="rId3"/>
              </a:rPr>
              <a:t>Cygwin</a:t>
            </a:r>
            <a:r>
              <a:rPr lang="en-US" dirty="0"/>
              <a:t> - </a:t>
            </a:r>
            <a:r>
              <a:rPr lang="en-US" dirty="0" err="1"/>
              <a:t>linux</a:t>
            </a:r>
            <a:r>
              <a:rPr lang="en-US" dirty="0"/>
              <a:t> terminal power on Windows</a:t>
            </a:r>
          </a:p>
          <a:p>
            <a:r>
              <a:rPr lang="en-US" dirty="0">
                <a:hlinkClick r:id="rId4"/>
              </a:rPr>
              <a:t>Ditto</a:t>
            </a:r>
            <a:r>
              <a:rPr lang="en-US" dirty="0"/>
              <a:t> - (clipboard on steroids)</a:t>
            </a:r>
          </a:p>
          <a:p>
            <a:r>
              <a:rPr lang="en-US" dirty="0">
                <a:hlinkClick r:id="rId5"/>
              </a:rPr>
              <a:t>WinSCP</a:t>
            </a:r>
            <a:r>
              <a:rPr lang="en-US" dirty="0"/>
              <a:t> - open-source SFTP, FTP, WebDAV, Amazon S3 and SCP client</a:t>
            </a:r>
          </a:p>
          <a:p>
            <a:r>
              <a:rPr lang="en-US" dirty="0" err="1">
                <a:hlinkClick r:id="rId6"/>
              </a:rPr>
              <a:t>FreeCommander</a:t>
            </a:r>
            <a:r>
              <a:rPr lang="en-US" dirty="0">
                <a:hlinkClick r:id="rId6"/>
              </a:rPr>
              <a:t> XE</a:t>
            </a:r>
            <a:r>
              <a:rPr lang="en-US" dirty="0"/>
              <a:t> - (two-pane file explorer on steroids)</a:t>
            </a:r>
          </a:p>
          <a:p>
            <a:r>
              <a:rPr lang="en-US" dirty="0">
                <a:hlinkClick r:id="rId7"/>
              </a:rPr>
              <a:t>KeePass</a:t>
            </a:r>
            <a:r>
              <a:rPr lang="en-US" dirty="0"/>
              <a:t> - (or similar password keeper)</a:t>
            </a:r>
          </a:p>
          <a:p>
            <a:r>
              <a:rPr lang="en-US" dirty="0" err="1">
                <a:hlinkClick r:id="rId8"/>
              </a:rPr>
              <a:t>MobaXterm</a:t>
            </a:r>
            <a:r>
              <a:rPr lang="en-US" dirty="0"/>
              <a:t>/</a:t>
            </a:r>
            <a:r>
              <a:rPr lang="en-US" dirty="0" err="1">
                <a:hlinkClick r:id="rId9"/>
              </a:rPr>
              <a:t>PuTTY</a:t>
            </a:r>
            <a:r>
              <a:rPr lang="en-US" dirty="0"/>
              <a:t> - *nix terminal manager</a:t>
            </a:r>
          </a:p>
          <a:p>
            <a:r>
              <a:rPr lang="en-US" dirty="0">
                <a:hlinkClick r:id="rId10"/>
              </a:rPr>
              <a:t>Notepad++ </a:t>
            </a:r>
            <a:r>
              <a:rPr lang="en-US" dirty="0"/>
              <a:t>- (or similarly powerful text editor)</a:t>
            </a:r>
          </a:p>
          <a:p>
            <a:r>
              <a:rPr lang="en-US" dirty="0"/>
              <a:t>OneNote/</a:t>
            </a:r>
            <a:r>
              <a:rPr lang="en-US" dirty="0" err="1">
                <a:hlinkClick r:id="rId11"/>
              </a:rPr>
              <a:t>EverNote</a:t>
            </a:r>
            <a:r>
              <a:rPr lang="en-US" dirty="0"/>
              <a:t> – multi-OS, do-everything </a:t>
            </a:r>
            <a:r>
              <a:rPr lang="en-US" dirty="0" err="1"/>
              <a:t>notekeeper</a:t>
            </a:r>
            <a:endParaRPr lang="en-US" dirty="0"/>
          </a:p>
        </p:txBody>
      </p:sp>
    </p:spTree>
    <p:extLst>
      <p:ext uri="{BB962C8B-B14F-4D97-AF65-F5344CB8AC3E}">
        <p14:creationId xmlns:p14="http://schemas.microsoft.com/office/powerpoint/2010/main" val="17985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for Coding Readiness</a:t>
            </a:r>
          </a:p>
        </p:txBody>
      </p:sp>
      <p:graphicFrame>
        <p:nvGraphicFramePr>
          <p:cNvPr id="4" name="Content Placeholder 3" descr="Chevron Access Process diagram showing 4 milestones from left to right with bullet points inside each milestone box."/>
          <p:cNvGraphicFramePr>
            <a:graphicFrameLocks noGrp="1"/>
          </p:cNvGraphicFramePr>
          <p:nvPr>
            <p:ph idx="1"/>
            <p:extLst>
              <p:ext uri="{D42A27DB-BD31-4B8C-83A1-F6EECF244321}">
                <p14:modId xmlns:p14="http://schemas.microsoft.com/office/powerpoint/2010/main" val="921053524"/>
              </p:ext>
            </p:extLst>
          </p:nvPr>
        </p:nvGraphicFramePr>
        <p:xfrm>
          <a:off x="1341755" y="1365250"/>
          <a:ext cx="9509125"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CE62-6AED-4188-9885-BEDCBFF2FE7F}"/>
              </a:ext>
            </a:extLst>
          </p:cNvPr>
          <p:cNvSpPr>
            <a:spLocks noGrp="1"/>
          </p:cNvSpPr>
          <p:nvPr>
            <p:ph type="title"/>
          </p:nvPr>
        </p:nvSpPr>
        <p:spPr/>
        <p:txBody>
          <a:bodyPr/>
          <a:lstStyle/>
          <a:p>
            <a:r>
              <a:rPr lang="en-US" dirty="0"/>
              <a:t>How is Your Craftsmanship Perceived by Others?</a:t>
            </a:r>
          </a:p>
        </p:txBody>
      </p:sp>
      <p:grpSp>
        <p:nvGrpSpPr>
          <p:cNvPr id="4" name="Group 3">
            <a:extLst>
              <a:ext uri="{FF2B5EF4-FFF2-40B4-BE49-F238E27FC236}">
                <a16:creationId xmlns:a16="http://schemas.microsoft.com/office/drawing/2014/main" id="{44F33DE7-A110-4B6D-A505-4B044C991B22}"/>
              </a:ext>
            </a:extLst>
          </p:cNvPr>
          <p:cNvGrpSpPr/>
          <p:nvPr/>
        </p:nvGrpSpPr>
        <p:grpSpPr>
          <a:xfrm>
            <a:off x="3352800" y="1143000"/>
            <a:ext cx="4587240" cy="4816793"/>
            <a:chOff x="1905000" y="381000"/>
            <a:chExt cx="5334000" cy="5853113"/>
          </a:xfrm>
        </p:grpSpPr>
        <p:pic>
          <p:nvPicPr>
            <p:cNvPr id="5" name="Picture 4" descr="homemade_gokart.jpg">
              <a:extLst>
                <a:ext uri="{FF2B5EF4-FFF2-40B4-BE49-F238E27FC236}">
                  <a16:creationId xmlns:a16="http://schemas.microsoft.com/office/drawing/2014/main" id="{75800CAE-4E5F-4784-8EFF-32808A2D9B42}"/>
                </a:ext>
              </a:extLst>
            </p:cNvPr>
            <p:cNvPicPr>
              <a:picLocks noChangeAspect="1"/>
            </p:cNvPicPr>
            <p:nvPr/>
          </p:nvPicPr>
          <p:blipFill>
            <a:blip r:embed="rId2" cstate="print"/>
            <a:stretch>
              <a:fillRect/>
            </a:stretch>
          </p:blipFill>
          <p:spPr>
            <a:xfrm>
              <a:off x="1905000" y="381000"/>
              <a:ext cx="5295900" cy="24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errari_dashboard.jpg">
              <a:extLst>
                <a:ext uri="{FF2B5EF4-FFF2-40B4-BE49-F238E27FC236}">
                  <a16:creationId xmlns:a16="http://schemas.microsoft.com/office/drawing/2014/main" id="{3F8B2B7A-C2E6-480A-A5C9-E522EFB7189E}"/>
                </a:ext>
              </a:extLst>
            </p:cNvPr>
            <p:cNvPicPr>
              <a:picLocks noChangeAspect="1"/>
            </p:cNvPicPr>
            <p:nvPr/>
          </p:nvPicPr>
          <p:blipFill>
            <a:blip r:embed="rId3" cstate="print"/>
            <a:stretch>
              <a:fillRect/>
            </a:stretch>
          </p:blipFill>
          <p:spPr>
            <a:xfrm>
              <a:off x="1905000" y="3487071"/>
              <a:ext cx="5334000" cy="2747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697402A8-368B-4DD2-BB6A-E54D07373D7A}"/>
                </a:ext>
              </a:extLst>
            </p:cNvPr>
            <p:cNvSpPr txBox="1"/>
            <p:nvPr/>
          </p:nvSpPr>
          <p:spPr>
            <a:xfrm>
              <a:off x="4294794" y="2776483"/>
              <a:ext cx="762000" cy="710588"/>
            </a:xfrm>
            <a:prstGeom prst="rect">
              <a:avLst/>
            </a:prstGeom>
            <a:noFill/>
          </p:spPr>
          <p:txBody>
            <a:bodyPr wrap="square" rtlCol="0">
              <a:spAutoFit/>
            </a:bodyPr>
            <a:lstStyle/>
            <a:p>
              <a:r>
                <a:rPr lang="en-US" sz="3200" dirty="0"/>
                <a:t>or</a:t>
              </a:r>
            </a:p>
          </p:txBody>
        </p:sp>
      </p:grpSp>
    </p:spTree>
    <p:extLst>
      <p:ext uri="{BB962C8B-B14F-4D97-AF65-F5344CB8AC3E}">
        <p14:creationId xmlns:p14="http://schemas.microsoft.com/office/powerpoint/2010/main" val="161324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CED-DD3D-4908-9B12-892822DD99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C77165-9EA2-407F-BD8A-73672893A232}"/>
              </a:ext>
            </a:extLst>
          </p:cNvPr>
          <p:cNvSpPr>
            <a:spLocks noGrp="1"/>
          </p:cNvSpPr>
          <p:nvPr>
            <p:ph idx="1"/>
          </p:nvPr>
        </p:nvSpPr>
        <p:spPr/>
        <p:txBody>
          <a:bodyPr/>
          <a:lstStyle/>
          <a:p>
            <a:r>
              <a:rPr lang="en-US" dirty="0"/>
              <a:t>Habits of Great Database Developers</a:t>
            </a:r>
          </a:p>
          <a:p>
            <a:r>
              <a:rPr lang="en-US" dirty="0"/>
              <a:t>Foundations</a:t>
            </a:r>
          </a:p>
          <a:p>
            <a:r>
              <a:rPr lang="en-US" dirty="0">
                <a:solidFill>
                  <a:srgbClr val="00B050"/>
                </a:solidFill>
              </a:rPr>
              <a:t>Design</a:t>
            </a:r>
          </a:p>
          <a:p>
            <a:r>
              <a:rPr lang="en-US" dirty="0"/>
              <a:t>Code</a:t>
            </a:r>
          </a:p>
          <a:p>
            <a:r>
              <a:rPr lang="en-US" dirty="0"/>
              <a:t>Test</a:t>
            </a:r>
          </a:p>
          <a:p>
            <a:r>
              <a:rPr lang="en-US" dirty="0"/>
              <a:t>DevOps</a:t>
            </a:r>
          </a:p>
          <a:p>
            <a:r>
              <a:rPr lang="en-US" dirty="0"/>
              <a:t>Maintenance</a:t>
            </a:r>
          </a:p>
        </p:txBody>
      </p:sp>
    </p:spTree>
    <p:extLst>
      <p:ext uri="{BB962C8B-B14F-4D97-AF65-F5344CB8AC3E}">
        <p14:creationId xmlns:p14="http://schemas.microsoft.com/office/powerpoint/2010/main" val="187579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EC72-9257-43F7-B798-750F98BE997A}"/>
              </a:ext>
            </a:extLst>
          </p:cNvPr>
          <p:cNvSpPr>
            <a:spLocks noGrp="1"/>
          </p:cNvSpPr>
          <p:nvPr>
            <p:ph type="title"/>
          </p:nvPr>
        </p:nvSpPr>
        <p:spPr>
          <a:xfrm>
            <a:off x="990600" y="2362200"/>
            <a:ext cx="10058400" cy="3733800"/>
          </a:xfrm>
        </p:spPr>
        <p:txBody>
          <a:bodyPr anchor="t">
            <a:normAutofit/>
          </a:bodyPr>
          <a:lstStyle/>
          <a:p>
            <a:pPr lvl="0" algn="l">
              <a:spcBef>
                <a:spcPts val="0"/>
              </a:spcBef>
            </a:pPr>
            <a:r>
              <a:rPr lang="en" sz="2800" dirty="0">
                <a:latin typeface="Corbel" panose="020B0503020204020204" pitchFamily="34" charset="0"/>
                <a:ea typeface="Calibri"/>
                <a:cs typeface="Calibri"/>
                <a:sym typeface="Calibri"/>
              </a:rPr>
              <a:t>Contacts </a:t>
            </a:r>
            <a:r>
              <a:rPr lang="en-US" sz="2800" dirty="0">
                <a:latin typeface="Corbel" panose="020B0503020204020204" pitchFamily="34" charset="0"/>
                <a:ea typeface="Calibri"/>
                <a:cs typeface="Calibri"/>
                <a:sym typeface="Calibri"/>
              </a:rPr>
              <a:t>Info</a:t>
            </a:r>
            <a:br>
              <a:rPr lang="en" sz="2800" dirty="0">
                <a:latin typeface="Corbel" panose="020B0503020204020204" pitchFamily="34" charset="0"/>
                <a:ea typeface="Calibri"/>
                <a:cs typeface="Calibri"/>
                <a:sym typeface="Calibri"/>
              </a:rPr>
            </a:br>
            <a:r>
              <a:rPr lang="en" sz="2800" dirty="0">
                <a:latin typeface="Corbel" panose="020B0503020204020204" pitchFamily="34" charset="0"/>
                <a:ea typeface="Calibri"/>
                <a:cs typeface="Calibri"/>
                <a:sym typeface="Calibri"/>
              </a:rPr>
              <a:t>Website: </a:t>
            </a:r>
            <a:r>
              <a:rPr lang="en" sz="2800" dirty="0">
                <a:latin typeface="Corbel" panose="020B0503020204020204" pitchFamily="34" charset="0"/>
                <a:cs typeface="Calibri"/>
                <a:sym typeface="Calibri"/>
                <a:hlinkClick r:id="rId3"/>
              </a:rPr>
              <a:t> </a:t>
            </a:r>
            <a:r>
              <a:rPr lang="en" sz="2800" u="sng" dirty="0">
                <a:latin typeface="Corbel" panose="020B0503020204020204" pitchFamily="34" charset="0"/>
                <a:ea typeface="Calibri"/>
                <a:cs typeface="Calibri"/>
                <a:sym typeface="Calibri"/>
                <a:hlinkClick r:id="rId3"/>
              </a:rPr>
              <a:t>dbartisans.com</a:t>
            </a:r>
            <a:r>
              <a:rPr lang="en" sz="2800" dirty="0">
                <a:latin typeface="Corbel" panose="020B0503020204020204" pitchFamily="34" charset="0"/>
                <a:ea typeface="Calibri"/>
                <a:cs typeface="Calibri"/>
                <a:sym typeface="Calibri"/>
              </a:rPr>
              <a:t> and </a:t>
            </a:r>
            <a:r>
              <a:rPr lang="en" sz="2800" dirty="0">
                <a:latin typeface="Corbel" panose="020B0503020204020204" pitchFamily="34" charset="0"/>
                <a:ea typeface="Calibri"/>
                <a:cs typeface="Calibri"/>
                <a:sym typeface="Calibri"/>
                <a:hlinkClick r:id="rId4"/>
              </a:rPr>
              <a:t>dbsherpa.com</a:t>
            </a:r>
            <a:br>
              <a:rPr lang="en" sz="2800" u="sng" dirty="0">
                <a:latin typeface="Corbel" panose="020B0503020204020204" pitchFamily="34" charset="0"/>
                <a:ea typeface="Calibri"/>
                <a:cs typeface="Calibri"/>
                <a:sym typeface="Calibri"/>
              </a:rPr>
            </a:br>
            <a:r>
              <a:rPr lang="en" sz="2800" dirty="0">
                <a:latin typeface="Corbel" panose="020B0503020204020204" pitchFamily="34" charset="0"/>
                <a:ea typeface="Calibri"/>
                <a:cs typeface="Calibri"/>
                <a:sym typeface="Calibri"/>
              </a:rPr>
              <a:t>Twitter: @billcoulam</a:t>
            </a:r>
            <a:br>
              <a:rPr lang="en" sz="2800" dirty="0">
                <a:latin typeface="Corbel" panose="020B0503020204020204" pitchFamily="34" charset="0"/>
                <a:ea typeface="Calibri"/>
                <a:cs typeface="Calibri"/>
                <a:sym typeface="Calibri"/>
              </a:rPr>
            </a:br>
            <a:r>
              <a:rPr lang="en" sz="2800" dirty="0">
                <a:latin typeface="Corbel" panose="020B0503020204020204" pitchFamily="34" charset="0"/>
                <a:ea typeface="Calibri"/>
                <a:cs typeface="Calibri"/>
                <a:sym typeface="Calibri"/>
              </a:rPr>
              <a:t>Email: </a:t>
            </a:r>
            <a:r>
              <a:rPr lang="en-US" sz="2800" dirty="0">
                <a:latin typeface="Corbel" panose="020B0503020204020204" pitchFamily="34" charset="0"/>
                <a:ea typeface="Calibri"/>
                <a:cs typeface="Calibri"/>
                <a:sym typeface="Calibri"/>
                <a:hlinkClick r:id="rId5"/>
              </a:rPr>
              <a:t>bcoulam@yahoo.com</a:t>
            </a:r>
            <a:br>
              <a:rPr lang="en-US" sz="2800" dirty="0">
                <a:latin typeface="Corbel" panose="020B0503020204020204" pitchFamily="34" charset="0"/>
                <a:ea typeface="Calibri"/>
                <a:cs typeface="Calibri"/>
                <a:sym typeface="Calibri"/>
              </a:rPr>
            </a:br>
            <a:r>
              <a:rPr lang="en" sz="2800" dirty="0">
                <a:latin typeface="Corbel" panose="020B0503020204020204" pitchFamily="34" charset="0"/>
                <a:ea typeface="Calibri"/>
                <a:cs typeface="Calibri"/>
                <a:sym typeface="Calibri"/>
              </a:rPr>
              <a:t>LinkedIn: </a:t>
            </a:r>
            <a:r>
              <a:rPr lang="en" sz="2800" dirty="0">
                <a:latin typeface="Corbel" panose="020B0503020204020204" pitchFamily="34" charset="0"/>
                <a:ea typeface="Calibri"/>
                <a:cs typeface="Calibri"/>
                <a:sym typeface="Calibri"/>
                <a:hlinkClick r:id="rId6"/>
              </a:rPr>
              <a:t> </a:t>
            </a:r>
            <a:r>
              <a:rPr lang="en" sz="2800" u="sng" dirty="0">
                <a:latin typeface="Corbel" panose="020B0503020204020204" pitchFamily="34" charset="0"/>
                <a:ea typeface="Calibri"/>
                <a:cs typeface="Calibri"/>
                <a:sym typeface="Calibri"/>
                <a:hlinkClick r:id="rId6"/>
              </a:rPr>
              <a:t>billcoulam</a:t>
            </a:r>
            <a:br>
              <a:rPr lang="en" sz="2800" u="sng" dirty="0">
                <a:latin typeface="Corbel" panose="020B0503020204020204" pitchFamily="34" charset="0"/>
                <a:ea typeface="Calibri"/>
                <a:cs typeface="Calibri"/>
                <a:sym typeface="Calibri"/>
              </a:rPr>
            </a:br>
            <a:br>
              <a:rPr lang="en" sz="2800" u="sng" dirty="0">
                <a:latin typeface="Corbel" panose="020B0503020204020204" pitchFamily="34" charset="0"/>
                <a:ea typeface="Calibri"/>
                <a:cs typeface="Calibri"/>
                <a:sym typeface="Calibri"/>
              </a:rPr>
            </a:br>
            <a:br>
              <a:rPr lang="en" sz="2800" u="sng" dirty="0">
                <a:latin typeface="Corbel" panose="020B0503020204020204" pitchFamily="34" charset="0"/>
                <a:ea typeface="Calibri"/>
                <a:cs typeface="Calibri"/>
                <a:sym typeface="Calibri"/>
              </a:rPr>
            </a:br>
            <a:r>
              <a:rPr lang="en" sz="2800" b="1" dirty="0">
                <a:solidFill>
                  <a:srgbClr val="FFFF00"/>
                </a:solidFill>
                <a:latin typeface="Corbel" panose="020B0503020204020204" pitchFamily="34" charset="0"/>
                <a:ea typeface="Calibri"/>
                <a:cs typeface="Calibri"/>
                <a:sym typeface="Calibri"/>
              </a:rPr>
              <a:t>Passionate about programming &amp; design practices…</a:t>
            </a:r>
            <a:br>
              <a:rPr lang="en" sz="2800" b="1" dirty="0">
                <a:solidFill>
                  <a:srgbClr val="FFFF00"/>
                </a:solidFill>
                <a:latin typeface="Corbel" panose="020B0503020204020204" pitchFamily="34" charset="0"/>
                <a:ea typeface="Calibri"/>
                <a:cs typeface="Calibri"/>
                <a:sym typeface="Calibri"/>
              </a:rPr>
            </a:br>
            <a:r>
              <a:rPr lang="en" sz="2800" b="1" dirty="0">
                <a:solidFill>
                  <a:srgbClr val="FFFF00"/>
                </a:solidFill>
                <a:latin typeface="Corbel" panose="020B0503020204020204" pitchFamily="34" charset="0"/>
                <a:ea typeface="Calibri"/>
                <a:cs typeface="Calibri"/>
                <a:sym typeface="Calibri"/>
              </a:rPr>
              <a:t>…</a:t>
            </a:r>
            <a:r>
              <a:rPr lang="en-US" sz="2800" b="1" dirty="0">
                <a:solidFill>
                  <a:srgbClr val="FFFF00"/>
                </a:solidFill>
                <a:latin typeface="Corbel" panose="020B0503020204020204" pitchFamily="34" charset="0"/>
                <a:ea typeface="Calibri"/>
                <a:cs typeface="Calibri"/>
                <a:sym typeface="Calibri"/>
              </a:rPr>
              <a:t>that make our craft fun and fast!</a:t>
            </a:r>
            <a:endParaRPr lang="en-US" sz="2800" dirty="0">
              <a:solidFill>
                <a:srgbClr val="FFFF00"/>
              </a:solidFill>
              <a:latin typeface="Corbel" panose="020B0503020204020204" pitchFamily="34" charset="0"/>
            </a:endParaRPr>
          </a:p>
        </p:txBody>
      </p:sp>
      <p:sp>
        <p:nvSpPr>
          <p:cNvPr id="5" name="TextBox 4">
            <a:extLst>
              <a:ext uri="{FF2B5EF4-FFF2-40B4-BE49-F238E27FC236}">
                <a16:creationId xmlns:a16="http://schemas.microsoft.com/office/drawing/2014/main" id="{B1A3E810-CF56-4AC5-88CB-DF526600F666}"/>
              </a:ext>
            </a:extLst>
          </p:cNvPr>
          <p:cNvSpPr txBox="1"/>
          <p:nvPr/>
        </p:nvSpPr>
        <p:spPr>
          <a:xfrm>
            <a:off x="990600" y="304800"/>
            <a:ext cx="10058400" cy="1815882"/>
          </a:xfrm>
          <a:prstGeom prst="rect">
            <a:avLst/>
          </a:prstGeom>
          <a:noFill/>
        </p:spPr>
        <p:txBody>
          <a:bodyPr wrap="square" rtlCol="0">
            <a:spAutoFit/>
          </a:bodyPr>
          <a:lstStyle/>
          <a:p>
            <a:pPr marL="285750" indent="-285750">
              <a:buFont typeface="Arial" panose="020B0604020202020204" pitchFamily="34" charset="0"/>
              <a:buChar char="•"/>
            </a:pPr>
            <a:r>
              <a:rPr lang="en" sz="2800" dirty="0">
                <a:latin typeface="Corbel" panose="020B0503020204020204" pitchFamily="34" charset="0"/>
                <a:ea typeface="Calibri"/>
                <a:cs typeface="Calibri"/>
                <a:sym typeface="Calibri"/>
              </a:rPr>
              <a:t>Speaker at RMOUG, IOUG, ODTUG and UTOUG since 2001</a:t>
            </a:r>
          </a:p>
          <a:p>
            <a:pPr marL="285750" indent="-285750">
              <a:buFont typeface="Arial" panose="020B0604020202020204" pitchFamily="34" charset="0"/>
              <a:buChar char="•"/>
            </a:pPr>
            <a:r>
              <a:rPr lang="en-US" sz="2800" dirty="0">
                <a:latin typeface="Corbel" panose="020B0503020204020204" pitchFamily="34" charset="0"/>
                <a:ea typeface="Calibri"/>
                <a:cs typeface="Calibri"/>
                <a:sym typeface="Calibri"/>
              </a:rPr>
              <a:t>With </a:t>
            </a:r>
            <a:r>
              <a:rPr lang="en" sz="2800" dirty="0">
                <a:latin typeface="Corbel" panose="020B0503020204020204" pitchFamily="34" charset="0"/>
                <a:ea typeface="Calibri"/>
                <a:cs typeface="Calibri"/>
                <a:sym typeface="Calibri"/>
              </a:rPr>
              <a:t>Church of Jesus Christ of Latter Day Saints </a:t>
            </a:r>
            <a:r>
              <a:rPr lang="en-US" sz="2800" dirty="0">
                <a:latin typeface="Corbel" panose="020B0503020204020204" pitchFamily="34" charset="0"/>
                <a:ea typeface="Calibri"/>
                <a:cs typeface="Calibri"/>
                <a:sym typeface="Calibri"/>
              </a:rPr>
              <a:t>since 2007</a:t>
            </a:r>
            <a:endParaRPr lang="en" sz="2800" dirty="0">
              <a:latin typeface="Corbel" panose="020B0503020204020204" pitchFamily="34" charset="0"/>
              <a:ea typeface="Calibri"/>
              <a:cs typeface="Calibri"/>
              <a:sym typeface="Calibri"/>
            </a:endParaRPr>
          </a:p>
          <a:p>
            <a:pPr marL="285750" indent="-285750">
              <a:buFont typeface="Arial" panose="020B0604020202020204" pitchFamily="34" charset="0"/>
              <a:buChar char="•"/>
            </a:pPr>
            <a:r>
              <a:rPr lang="en-US" sz="2800" dirty="0">
                <a:latin typeface="Corbel" panose="020B0503020204020204" pitchFamily="34" charset="0"/>
                <a:ea typeface="Calibri"/>
                <a:cs typeface="Calibri"/>
                <a:sym typeface="Calibri"/>
              </a:rPr>
              <a:t>Consultant and data/database architect in telecom and utility industry (San Francisco, Denver, Houston) from 1995 to 2007</a:t>
            </a:r>
            <a:endParaRPr lang="en-US" sz="2800" dirty="0">
              <a:latin typeface="Corbel" panose="020B0503020204020204" pitchFamily="34" charset="0"/>
            </a:endParaRPr>
          </a:p>
        </p:txBody>
      </p:sp>
    </p:spTree>
    <p:extLst>
      <p:ext uri="{BB962C8B-B14F-4D97-AF65-F5344CB8AC3E}">
        <p14:creationId xmlns:p14="http://schemas.microsoft.com/office/powerpoint/2010/main" val="128873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46FF-6401-4E73-9CE3-415EB0030E25}"/>
              </a:ext>
            </a:extLst>
          </p:cNvPr>
          <p:cNvSpPr>
            <a:spLocks noGrp="1"/>
          </p:cNvSpPr>
          <p:nvPr>
            <p:ph type="title"/>
          </p:nvPr>
        </p:nvSpPr>
        <p:spPr/>
        <p:txBody>
          <a:bodyPr/>
          <a:lstStyle/>
          <a:p>
            <a:r>
              <a:rPr lang="en-US" dirty="0"/>
              <a:t>Design Practices</a:t>
            </a:r>
          </a:p>
        </p:txBody>
      </p:sp>
      <p:sp>
        <p:nvSpPr>
          <p:cNvPr id="3" name="Content Placeholder 2">
            <a:extLst>
              <a:ext uri="{FF2B5EF4-FFF2-40B4-BE49-F238E27FC236}">
                <a16:creationId xmlns:a16="http://schemas.microsoft.com/office/drawing/2014/main" id="{89666A12-EB29-4D8A-A19E-30C346089923}"/>
              </a:ext>
            </a:extLst>
          </p:cNvPr>
          <p:cNvSpPr>
            <a:spLocks noGrp="1"/>
          </p:cNvSpPr>
          <p:nvPr>
            <p:ph idx="1"/>
          </p:nvPr>
        </p:nvSpPr>
        <p:spPr>
          <a:xfrm>
            <a:off x="304800" y="990600"/>
            <a:ext cx="10546080" cy="5400040"/>
          </a:xfrm>
        </p:spPr>
        <p:txBody>
          <a:bodyPr>
            <a:normAutofit/>
          </a:bodyPr>
          <a:lstStyle/>
          <a:p>
            <a:r>
              <a:rPr lang="en-US" dirty="0"/>
              <a:t>Follow basic relational data modeling principles:</a:t>
            </a:r>
          </a:p>
          <a:p>
            <a:pPr lvl="1"/>
            <a:r>
              <a:rPr lang="en-US" dirty="0"/>
              <a:t>Create and verify the conceptual model</a:t>
            </a:r>
          </a:p>
          <a:p>
            <a:pPr lvl="1"/>
            <a:r>
              <a:rPr lang="en-US" dirty="0"/>
              <a:t>Create and verify the logical model</a:t>
            </a:r>
          </a:p>
          <a:p>
            <a:pPr lvl="1"/>
            <a:r>
              <a:rPr lang="en-US" dirty="0"/>
              <a:t>Create and verify the physical model</a:t>
            </a:r>
          </a:p>
          <a:p>
            <a:pPr lvl="2"/>
            <a:r>
              <a:rPr lang="en-US" dirty="0"/>
              <a:t>Modeling tool should ensure changes in one flow into the others (if applicable)</a:t>
            </a:r>
          </a:p>
          <a:p>
            <a:pPr lvl="1"/>
            <a:r>
              <a:rPr lang="en-US" dirty="0"/>
              <a:t>Document and describe every entity, attribute and relationship</a:t>
            </a:r>
          </a:p>
          <a:p>
            <a:pPr lvl="1"/>
            <a:r>
              <a:rPr lang="en-US" dirty="0"/>
              <a:t>Enforce integrity (datatype, relationships, defaults and cardinality)</a:t>
            </a:r>
          </a:p>
          <a:p>
            <a:pPr lvl="1"/>
            <a:r>
              <a:rPr lang="en-US" dirty="0"/>
              <a:t>Eliminate duplication wherever found</a:t>
            </a:r>
          </a:p>
          <a:p>
            <a:pPr lvl="1"/>
            <a:r>
              <a:rPr lang="en-US" dirty="0"/>
              <a:t>Strive for consistent, simple, flexible models</a:t>
            </a:r>
          </a:p>
          <a:p>
            <a:pPr lvl="1"/>
            <a:r>
              <a:rPr lang="en-US" dirty="0"/>
              <a:t>Version, publish and discuss models with all concerned parties, including sponsors</a:t>
            </a:r>
          </a:p>
        </p:txBody>
      </p:sp>
    </p:spTree>
    <p:extLst>
      <p:ext uri="{BB962C8B-B14F-4D97-AF65-F5344CB8AC3E}">
        <p14:creationId xmlns:p14="http://schemas.microsoft.com/office/powerpoint/2010/main" val="14661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B53D-423A-4108-88D8-8609EB2FB507}"/>
              </a:ext>
            </a:extLst>
          </p:cNvPr>
          <p:cNvSpPr>
            <a:spLocks noGrp="1"/>
          </p:cNvSpPr>
          <p:nvPr>
            <p:ph type="title"/>
          </p:nvPr>
        </p:nvSpPr>
        <p:spPr/>
        <p:txBody>
          <a:bodyPr/>
          <a:lstStyle/>
          <a:p>
            <a:r>
              <a:rPr lang="en-US" dirty="0"/>
              <a:t>Design Practices</a:t>
            </a:r>
          </a:p>
        </p:txBody>
      </p:sp>
      <p:sp>
        <p:nvSpPr>
          <p:cNvPr id="3" name="Content Placeholder 2">
            <a:extLst>
              <a:ext uri="{FF2B5EF4-FFF2-40B4-BE49-F238E27FC236}">
                <a16:creationId xmlns:a16="http://schemas.microsoft.com/office/drawing/2014/main" id="{45B984D0-D77F-4DFC-881E-2A49256B5D58}"/>
              </a:ext>
            </a:extLst>
          </p:cNvPr>
          <p:cNvSpPr>
            <a:spLocks noGrp="1"/>
          </p:cNvSpPr>
          <p:nvPr>
            <p:ph idx="1"/>
          </p:nvPr>
        </p:nvSpPr>
        <p:spPr>
          <a:xfrm>
            <a:off x="304800" y="1066800"/>
            <a:ext cx="10546080" cy="5115179"/>
          </a:xfrm>
        </p:spPr>
        <p:txBody>
          <a:bodyPr>
            <a:normAutofit/>
          </a:bodyPr>
          <a:lstStyle/>
          <a:p>
            <a:r>
              <a:rPr lang="en-US" dirty="0"/>
              <a:t>First make the model correct, efficient, normalized…</a:t>
            </a:r>
          </a:p>
          <a:p>
            <a:r>
              <a:rPr lang="en-US" dirty="0"/>
              <a:t>THEN make it friendly</a:t>
            </a:r>
          </a:p>
          <a:p>
            <a:pPr lvl="1"/>
            <a:r>
              <a:rPr lang="en-US" dirty="0"/>
              <a:t>Abstract complex queries behind views and PL/SQL APIs that return ref cursors</a:t>
            </a:r>
          </a:p>
          <a:p>
            <a:pPr lvl="1"/>
            <a:r>
              <a:rPr lang="en-US" dirty="0"/>
              <a:t>RESTful JSON APIs use the views and PL/SQL APIs</a:t>
            </a:r>
          </a:p>
          <a:p>
            <a:pPr lvl="1"/>
            <a:r>
              <a:rPr lang="en-US" dirty="0"/>
              <a:t>Denormalizations like materialized views and rollup/tally tables for performance goals</a:t>
            </a:r>
          </a:p>
          <a:p>
            <a:pPr lvl="1"/>
            <a:r>
              <a:rPr lang="en-US" dirty="0"/>
              <a:t>Virtual columns, user-defined types, updateable views and other Oracle goodies to meet system requirements as needed</a:t>
            </a:r>
          </a:p>
        </p:txBody>
      </p:sp>
    </p:spTree>
    <p:extLst>
      <p:ext uri="{BB962C8B-B14F-4D97-AF65-F5344CB8AC3E}">
        <p14:creationId xmlns:p14="http://schemas.microsoft.com/office/powerpoint/2010/main" val="129294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FDE8-D4B4-47FE-90CF-987DD2F47712}"/>
              </a:ext>
            </a:extLst>
          </p:cNvPr>
          <p:cNvSpPr>
            <a:spLocks noGrp="1"/>
          </p:cNvSpPr>
          <p:nvPr>
            <p:ph type="title"/>
          </p:nvPr>
        </p:nvSpPr>
        <p:spPr/>
        <p:txBody>
          <a:bodyPr/>
          <a:lstStyle/>
          <a:p>
            <a:r>
              <a:rPr lang="en-US" dirty="0"/>
              <a:t>Design Practices</a:t>
            </a:r>
          </a:p>
        </p:txBody>
      </p:sp>
      <p:sp>
        <p:nvSpPr>
          <p:cNvPr id="3" name="Content Placeholder 2">
            <a:extLst>
              <a:ext uri="{FF2B5EF4-FFF2-40B4-BE49-F238E27FC236}">
                <a16:creationId xmlns:a16="http://schemas.microsoft.com/office/drawing/2014/main" id="{31CD0E98-ACF4-4296-881B-5EE54E19A563}"/>
              </a:ext>
            </a:extLst>
          </p:cNvPr>
          <p:cNvSpPr>
            <a:spLocks noGrp="1"/>
          </p:cNvSpPr>
          <p:nvPr>
            <p:ph idx="1"/>
          </p:nvPr>
        </p:nvSpPr>
        <p:spPr/>
        <p:txBody>
          <a:bodyPr/>
          <a:lstStyle/>
          <a:p>
            <a:r>
              <a:rPr lang="en-US" dirty="0"/>
              <a:t>Always start design and change design from modeling tool, then forward engineer into the database.</a:t>
            </a:r>
          </a:p>
          <a:p>
            <a:pPr lvl="1"/>
            <a:r>
              <a:rPr lang="en-US" dirty="0"/>
              <a:t>Allows changes to the model to be versioned</a:t>
            </a:r>
          </a:p>
          <a:p>
            <a:pPr lvl="1"/>
            <a:r>
              <a:rPr lang="en-US" dirty="0"/>
              <a:t>Allows modeling mistakes to be easily seen with visual cues</a:t>
            </a:r>
          </a:p>
          <a:p>
            <a:r>
              <a:rPr lang="en-US" dirty="0"/>
              <a:t>Publish designs on the intranet and on paper</a:t>
            </a:r>
          </a:p>
          <a:p>
            <a:pPr lvl="1"/>
            <a:r>
              <a:rPr lang="en-US" dirty="0"/>
              <a:t>Distribute to team, management and sponsors</a:t>
            </a:r>
          </a:p>
          <a:p>
            <a:pPr lvl="1"/>
            <a:r>
              <a:rPr lang="en-US" dirty="0"/>
              <a:t>Bring them to meetings when discussing enhancements and issues</a:t>
            </a:r>
          </a:p>
        </p:txBody>
      </p:sp>
    </p:spTree>
    <p:extLst>
      <p:ext uri="{BB962C8B-B14F-4D97-AF65-F5344CB8AC3E}">
        <p14:creationId xmlns:p14="http://schemas.microsoft.com/office/powerpoint/2010/main" val="8940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CED-DD3D-4908-9B12-892822DD99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C77165-9EA2-407F-BD8A-73672893A232}"/>
              </a:ext>
            </a:extLst>
          </p:cNvPr>
          <p:cNvSpPr>
            <a:spLocks noGrp="1"/>
          </p:cNvSpPr>
          <p:nvPr>
            <p:ph idx="1"/>
          </p:nvPr>
        </p:nvSpPr>
        <p:spPr/>
        <p:txBody>
          <a:bodyPr/>
          <a:lstStyle/>
          <a:p>
            <a:r>
              <a:rPr lang="en-US" dirty="0"/>
              <a:t>Habits of Great Database Developers</a:t>
            </a:r>
          </a:p>
          <a:p>
            <a:r>
              <a:rPr lang="en-US" dirty="0"/>
              <a:t>Foundations</a:t>
            </a:r>
          </a:p>
          <a:p>
            <a:r>
              <a:rPr lang="en-US" dirty="0"/>
              <a:t>Design</a:t>
            </a:r>
          </a:p>
          <a:p>
            <a:r>
              <a:rPr lang="en-US" dirty="0">
                <a:solidFill>
                  <a:srgbClr val="00B050"/>
                </a:solidFill>
              </a:rPr>
              <a:t>Code</a:t>
            </a:r>
          </a:p>
          <a:p>
            <a:r>
              <a:rPr lang="en-US" dirty="0"/>
              <a:t>Test</a:t>
            </a:r>
          </a:p>
          <a:p>
            <a:r>
              <a:rPr lang="en-US" dirty="0"/>
              <a:t>DevOps</a:t>
            </a:r>
          </a:p>
          <a:p>
            <a:r>
              <a:rPr lang="en-US" dirty="0"/>
              <a:t>Maintenance</a:t>
            </a:r>
          </a:p>
        </p:txBody>
      </p:sp>
    </p:spTree>
    <p:extLst>
      <p:ext uri="{BB962C8B-B14F-4D97-AF65-F5344CB8AC3E}">
        <p14:creationId xmlns:p14="http://schemas.microsoft.com/office/powerpoint/2010/main" val="422013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0239-8486-4407-A7D1-F0BDCBFF9B6C}"/>
              </a:ext>
            </a:extLst>
          </p:cNvPr>
          <p:cNvSpPr>
            <a:spLocks noGrp="1"/>
          </p:cNvSpPr>
          <p:nvPr>
            <p:ph type="title"/>
          </p:nvPr>
        </p:nvSpPr>
        <p:spPr/>
        <p:txBody>
          <a:bodyPr/>
          <a:lstStyle/>
          <a:p>
            <a:r>
              <a:rPr lang="en-US" dirty="0"/>
              <a:t>Coding Practices: Use the Version Control System	</a:t>
            </a:r>
          </a:p>
        </p:txBody>
      </p:sp>
      <p:sp>
        <p:nvSpPr>
          <p:cNvPr id="3" name="Content Placeholder 2">
            <a:extLst>
              <a:ext uri="{FF2B5EF4-FFF2-40B4-BE49-F238E27FC236}">
                <a16:creationId xmlns:a16="http://schemas.microsoft.com/office/drawing/2014/main" id="{E76E9E2F-918B-48C5-B9A7-CEDEBF7453D2}"/>
              </a:ext>
            </a:extLst>
          </p:cNvPr>
          <p:cNvSpPr>
            <a:spLocks noGrp="1"/>
          </p:cNvSpPr>
          <p:nvPr>
            <p:ph idx="1"/>
          </p:nvPr>
        </p:nvSpPr>
        <p:spPr/>
        <p:txBody>
          <a:bodyPr/>
          <a:lstStyle/>
          <a:p>
            <a:r>
              <a:rPr lang="en-US" dirty="0"/>
              <a:t>Ensure the version control system is used religiously.</a:t>
            </a:r>
          </a:p>
          <a:p>
            <a:pPr lvl="1"/>
            <a:r>
              <a:rPr lang="en-US" dirty="0"/>
              <a:t>Every database object that begins with the keyword “CREATE” gets its own source file stored and versioned in your directory structure</a:t>
            </a:r>
          </a:p>
          <a:p>
            <a:pPr lvl="1"/>
            <a:r>
              <a:rPr lang="en-US" dirty="0"/>
              <a:t>Never modify the database object directly</a:t>
            </a:r>
          </a:p>
          <a:p>
            <a:pPr lvl="1"/>
            <a:r>
              <a:rPr lang="en-US" dirty="0"/>
              <a:t>Development and maintenance activities </a:t>
            </a:r>
            <a:r>
              <a:rPr lang="en-US" b="1" dirty="0"/>
              <a:t>always</a:t>
            </a:r>
            <a:r>
              <a:rPr lang="en-US" dirty="0"/>
              <a:t> begin with the source file</a:t>
            </a:r>
          </a:p>
          <a:p>
            <a:pPr lvl="2"/>
            <a:r>
              <a:rPr lang="en-US" dirty="0">
                <a:solidFill>
                  <a:srgbClr val="00B050"/>
                </a:solidFill>
              </a:rPr>
              <a:t>Some PL/SQL IDEs default database object browsing to read-only mode. Use this feature to enforce the above.</a:t>
            </a:r>
            <a:endParaRPr lang="en-US" dirty="0"/>
          </a:p>
          <a:p>
            <a:pPr lvl="1"/>
            <a:r>
              <a:rPr lang="en-US" dirty="0"/>
              <a:t>Once compiled and tested, check in changed file with good comments</a:t>
            </a:r>
          </a:p>
          <a:p>
            <a:pPr lvl="1"/>
            <a:r>
              <a:rPr lang="en-US" dirty="0"/>
              <a:t>If development will take a long time, check it in periodically to preserve work</a:t>
            </a:r>
          </a:p>
        </p:txBody>
      </p:sp>
    </p:spTree>
    <p:extLst>
      <p:ext uri="{BB962C8B-B14F-4D97-AF65-F5344CB8AC3E}">
        <p14:creationId xmlns:p14="http://schemas.microsoft.com/office/powerpoint/2010/main" val="42035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3D4B-BE6E-49CD-A846-88C7C7015AC4}"/>
              </a:ext>
            </a:extLst>
          </p:cNvPr>
          <p:cNvSpPr>
            <a:spLocks noGrp="1"/>
          </p:cNvSpPr>
          <p:nvPr>
            <p:ph type="title"/>
          </p:nvPr>
        </p:nvSpPr>
        <p:spPr/>
        <p:txBody>
          <a:bodyPr/>
          <a:lstStyle/>
          <a:p>
            <a:r>
              <a:rPr lang="en-US" dirty="0"/>
              <a:t>Coding Practices: Use Frameworks and Libraries</a:t>
            </a:r>
          </a:p>
        </p:txBody>
      </p:sp>
      <p:sp>
        <p:nvSpPr>
          <p:cNvPr id="3" name="Content Placeholder 2">
            <a:extLst>
              <a:ext uri="{FF2B5EF4-FFF2-40B4-BE49-F238E27FC236}">
                <a16:creationId xmlns:a16="http://schemas.microsoft.com/office/drawing/2014/main" id="{1FF3D14B-4E5D-4B8E-BDC0-14131D0853F9}"/>
              </a:ext>
            </a:extLst>
          </p:cNvPr>
          <p:cNvSpPr>
            <a:spLocks noGrp="1"/>
          </p:cNvSpPr>
          <p:nvPr>
            <p:ph idx="1"/>
          </p:nvPr>
        </p:nvSpPr>
        <p:spPr/>
        <p:txBody>
          <a:bodyPr>
            <a:normAutofit lnSpcReduction="10000"/>
          </a:bodyPr>
          <a:lstStyle/>
          <a:p>
            <a:r>
              <a:rPr lang="en-US" dirty="0"/>
              <a:t>No need to re-invent the wheel.</a:t>
            </a:r>
          </a:p>
          <a:p>
            <a:r>
              <a:rPr lang="en-US" dirty="0"/>
              <a:t>Use pre-built, pre-tested PL/SQL frameworks and libraries to save months of coding effort.</a:t>
            </a:r>
          </a:p>
          <a:p>
            <a:pPr lvl="1"/>
            <a:r>
              <a:rPr lang="en-US" dirty="0"/>
              <a:t>Used to be a handful of full frameworks. Now we’re down to some of Feuerstein’s older stuff and mine.</a:t>
            </a:r>
          </a:p>
          <a:p>
            <a:pPr lvl="1"/>
            <a:r>
              <a:rPr lang="en-US" dirty="0"/>
              <a:t>I open-sourced my “</a:t>
            </a:r>
            <a:r>
              <a:rPr lang="en-US" dirty="0">
                <a:hlinkClick r:id="rId2"/>
              </a:rPr>
              <a:t>PL/SQL Starter</a:t>
            </a:r>
            <a:r>
              <a:rPr lang="en-US" dirty="0"/>
              <a:t>” framework in 2008 which includes a number of robust libraries, including packages for logging, debugging, emailing, auditing and performance view tagging.</a:t>
            </a:r>
          </a:p>
          <a:p>
            <a:pPr lvl="1"/>
            <a:r>
              <a:rPr lang="en-US" dirty="0"/>
              <a:t>One experiment done for a prior presentation on frameworks found that a complex reporting and emailing PL/SQL proc, coded side-by-side with and without a framework, took only 25% as much time and yielded 3X better code using libraries.</a:t>
            </a:r>
          </a:p>
          <a:p>
            <a:r>
              <a:rPr lang="en-US" dirty="0"/>
              <a:t>“</a:t>
            </a:r>
            <a:r>
              <a:rPr lang="en-US" dirty="0">
                <a:hlinkClick r:id="rId3"/>
              </a:rPr>
              <a:t>Alexandria Project</a:t>
            </a:r>
            <a:r>
              <a:rPr lang="en-US" dirty="0"/>
              <a:t>” is a list of PL/SQL libraries and utilities</a:t>
            </a:r>
          </a:p>
          <a:p>
            <a:pPr lvl="1"/>
            <a:endParaRPr lang="en-US" dirty="0"/>
          </a:p>
        </p:txBody>
      </p:sp>
    </p:spTree>
    <p:extLst>
      <p:ext uri="{BB962C8B-B14F-4D97-AF65-F5344CB8AC3E}">
        <p14:creationId xmlns:p14="http://schemas.microsoft.com/office/powerpoint/2010/main" val="125516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9861-C59C-44E3-B7DE-D4FBB80733E1}"/>
              </a:ext>
            </a:extLst>
          </p:cNvPr>
          <p:cNvSpPr>
            <a:spLocks noGrp="1"/>
          </p:cNvSpPr>
          <p:nvPr>
            <p:ph type="title"/>
          </p:nvPr>
        </p:nvSpPr>
        <p:spPr/>
        <p:txBody>
          <a:bodyPr/>
          <a:lstStyle/>
          <a:p>
            <a:r>
              <a:rPr lang="en-US" dirty="0"/>
              <a:t>Coding Practices: Routine Design and Structure</a:t>
            </a:r>
          </a:p>
        </p:txBody>
      </p:sp>
      <p:sp>
        <p:nvSpPr>
          <p:cNvPr id="3" name="Content Placeholder 2">
            <a:extLst>
              <a:ext uri="{FF2B5EF4-FFF2-40B4-BE49-F238E27FC236}">
                <a16:creationId xmlns:a16="http://schemas.microsoft.com/office/drawing/2014/main" id="{7726EF74-F264-479B-8970-CA53E63C6D7C}"/>
              </a:ext>
            </a:extLst>
          </p:cNvPr>
          <p:cNvSpPr>
            <a:spLocks noGrp="1"/>
          </p:cNvSpPr>
          <p:nvPr>
            <p:ph idx="1"/>
          </p:nvPr>
        </p:nvSpPr>
        <p:spPr/>
        <p:txBody>
          <a:bodyPr>
            <a:normAutofit/>
          </a:bodyPr>
          <a:lstStyle/>
          <a:p>
            <a:r>
              <a:rPr lang="en-US" dirty="0"/>
              <a:t>Use PL/SQL packages to group related functionality</a:t>
            </a:r>
          </a:p>
          <a:p>
            <a:r>
              <a:rPr lang="en-US" dirty="0"/>
              <a:t>Each routine should do one thing and one thing well</a:t>
            </a:r>
          </a:p>
          <a:p>
            <a:r>
              <a:rPr lang="en-US" dirty="0"/>
              <a:t>Keep each routine short, easily read and understood in a few minutes</a:t>
            </a:r>
          </a:p>
          <a:p>
            <a:r>
              <a:rPr lang="en-US" dirty="0"/>
              <a:t>Use packaged constants for immutable literals</a:t>
            </a:r>
          </a:p>
          <a:p>
            <a:r>
              <a:rPr lang="en-US" dirty="0"/>
              <a:t>Use table-driven parameters for mutable limits, ranges, thresholds and business-rule values</a:t>
            </a:r>
          </a:p>
          <a:p>
            <a:r>
              <a:rPr lang="en-US" dirty="0"/>
              <a:t>Break enormous, generic packages apart into separate packages that group related functionality.</a:t>
            </a:r>
          </a:p>
        </p:txBody>
      </p:sp>
    </p:spTree>
    <p:extLst>
      <p:ext uri="{BB962C8B-B14F-4D97-AF65-F5344CB8AC3E}">
        <p14:creationId xmlns:p14="http://schemas.microsoft.com/office/powerpoint/2010/main" val="118334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FE79-641A-4130-898D-C5939AC403BD}"/>
              </a:ext>
            </a:extLst>
          </p:cNvPr>
          <p:cNvSpPr>
            <a:spLocks noGrp="1"/>
          </p:cNvSpPr>
          <p:nvPr>
            <p:ph type="title"/>
          </p:nvPr>
        </p:nvSpPr>
        <p:spPr/>
        <p:txBody>
          <a:bodyPr/>
          <a:lstStyle/>
          <a:p>
            <a:r>
              <a:rPr lang="en-US" dirty="0"/>
              <a:t>Coding Practices: Documentation</a:t>
            </a:r>
          </a:p>
        </p:txBody>
      </p:sp>
      <p:sp>
        <p:nvSpPr>
          <p:cNvPr id="3" name="Content Placeholder 2">
            <a:extLst>
              <a:ext uri="{FF2B5EF4-FFF2-40B4-BE49-F238E27FC236}">
                <a16:creationId xmlns:a16="http://schemas.microsoft.com/office/drawing/2014/main" id="{D2BC5376-6C55-40A3-A09D-17048DB91068}"/>
              </a:ext>
            </a:extLst>
          </p:cNvPr>
          <p:cNvSpPr>
            <a:spLocks noGrp="1"/>
          </p:cNvSpPr>
          <p:nvPr>
            <p:ph idx="1"/>
          </p:nvPr>
        </p:nvSpPr>
        <p:spPr>
          <a:xfrm>
            <a:off x="304800" y="1143000"/>
            <a:ext cx="10546080" cy="5247640"/>
          </a:xfrm>
        </p:spPr>
        <p:txBody>
          <a:bodyPr>
            <a:normAutofit/>
          </a:bodyPr>
          <a:lstStyle/>
          <a:p>
            <a:pPr>
              <a:defRPr/>
            </a:pPr>
            <a:r>
              <a:rPr lang="en-US" dirty="0"/>
              <a:t>Documentation is critical to high-quality work products</a:t>
            </a:r>
          </a:p>
          <a:p>
            <a:pPr>
              <a:defRPr/>
            </a:pPr>
            <a:r>
              <a:rPr lang="en-US" dirty="0"/>
              <a:t>Each packaged routine, trigger, view and job should have a detailed comment</a:t>
            </a:r>
          </a:p>
          <a:p>
            <a:pPr>
              <a:defRPr/>
            </a:pPr>
            <a:r>
              <a:rPr lang="en-US" dirty="0"/>
              <a:t>Encourage good descriptions through templates that have comment placeholders</a:t>
            </a:r>
          </a:p>
        </p:txBody>
      </p:sp>
    </p:spTree>
    <p:extLst>
      <p:ext uri="{BB962C8B-B14F-4D97-AF65-F5344CB8AC3E}">
        <p14:creationId xmlns:p14="http://schemas.microsoft.com/office/powerpoint/2010/main" val="166206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A522-9AE2-4C46-BBAE-7C7753174C17}"/>
              </a:ext>
            </a:extLst>
          </p:cNvPr>
          <p:cNvSpPr>
            <a:spLocks noGrp="1"/>
          </p:cNvSpPr>
          <p:nvPr>
            <p:ph type="title"/>
          </p:nvPr>
        </p:nvSpPr>
        <p:spPr/>
        <p:txBody>
          <a:bodyPr/>
          <a:lstStyle/>
          <a:p>
            <a:r>
              <a:rPr lang="en-US" dirty="0"/>
              <a:t>Coding Practices: Documentation</a:t>
            </a:r>
          </a:p>
        </p:txBody>
      </p:sp>
      <p:sp>
        <p:nvSpPr>
          <p:cNvPr id="3" name="Content Placeholder 2">
            <a:extLst>
              <a:ext uri="{FF2B5EF4-FFF2-40B4-BE49-F238E27FC236}">
                <a16:creationId xmlns:a16="http://schemas.microsoft.com/office/drawing/2014/main" id="{D351BFEF-AF87-4BF1-9B78-1BA2A7494DA2}"/>
              </a:ext>
            </a:extLst>
          </p:cNvPr>
          <p:cNvSpPr>
            <a:spLocks noGrp="1"/>
          </p:cNvSpPr>
          <p:nvPr>
            <p:ph idx="1"/>
          </p:nvPr>
        </p:nvSpPr>
        <p:spPr/>
        <p:txBody>
          <a:bodyPr>
            <a:normAutofit/>
          </a:bodyPr>
          <a:lstStyle/>
          <a:p>
            <a:r>
              <a:rPr lang="en-US" dirty="0"/>
              <a:t>Fully document each packaged routine in its comment block</a:t>
            </a:r>
          </a:p>
          <a:p>
            <a:pPr lvl="1"/>
            <a:r>
              <a:rPr lang="en-US" dirty="0"/>
              <a:t>Comment block in </a:t>
            </a:r>
            <a:r>
              <a:rPr lang="en-US" dirty="0" err="1"/>
              <a:t>pkg</a:t>
            </a:r>
            <a:r>
              <a:rPr lang="en-US" dirty="0"/>
              <a:t> spec if public routine, in body if private routine. NOT BOTH!</a:t>
            </a:r>
          </a:p>
          <a:p>
            <a:pPr lvl="1"/>
            <a:r>
              <a:rPr lang="en-US" dirty="0"/>
              <a:t>Focus on “tribal knowledge” that can’t be discovered by reading the code:</a:t>
            </a:r>
          </a:p>
          <a:p>
            <a:pPr lvl="2"/>
            <a:r>
              <a:rPr lang="en-US" dirty="0"/>
              <a:t>Who wrote it? When? Why? For whom or what system? What was the intended purpose? Were obvious alternatives rejected and why? Caveats, instructions and warnings.</a:t>
            </a:r>
          </a:p>
          <a:p>
            <a:pPr lvl="1"/>
            <a:r>
              <a:rPr lang="en-US" dirty="0"/>
              <a:t>Assumptions and expectations about input parameters</a:t>
            </a:r>
          </a:p>
          <a:p>
            <a:pPr lvl="1"/>
            <a:r>
              <a:rPr lang="en-US" dirty="0"/>
              <a:t>Return values, exceptions handled and errors raised</a:t>
            </a:r>
          </a:p>
          <a:p>
            <a:pPr lvl="1"/>
            <a:r>
              <a:rPr lang="en-US" dirty="0"/>
              <a:t>Usage example if not easy/obvious</a:t>
            </a:r>
          </a:p>
          <a:p>
            <a:r>
              <a:rPr lang="en-US" dirty="0"/>
              <a:t>Also document the body of each routine with pseudo-code</a:t>
            </a:r>
          </a:p>
          <a:p>
            <a:pPr lvl="1"/>
            <a:r>
              <a:rPr lang="en-US" dirty="0"/>
              <a:t>As the body is built, convert the pseudo-code into debug or log messages and add valuable context</a:t>
            </a:r>
          </a:p>
        </p:txBody>
      </p:sp>
    </p:spTree>
    <p:extLst>
      <p:ext uri="{BB962C8B-B14F-4D97-AF65-F5344CB8AC3E}">
        <p14:creationId xmlns:p14="http://schemas.microsoft.com/office/powerpoint/2010/main" val="415345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E374-9C55-4878-8105-C28FCB990D76}"/>
              </a:ext>
            </a:extLst>
          </p:cNvPr>
          <p:cNvSpPr>
            <a:spLocks noGrp="1"/>
          </p:cNvSpPr>
          <p:nvPr>
            <p:ph type="title"/>
          </p:nvPr>
        </p:nvSpPr>
        <p:spPr/>
        <p:txBody>
          <a:bodyPr/>
          <a:lstStyle/>
          <a:p>
            <a:r>
              <a:rPr lang="en-US" dirty="0"/>
              <a:t>Coding Practices: Instrumentation</a:t>
            </a:r>
          </a:p>
        </p:txBody>
      </p:sp>
      <p:sp>
        <p:nvSpPr>
          <p:cNvPr id="3" name="Content Placeholder 2">
            <a:extLst>
              <a:ext uri="{FF2B5EF4-FFF2-40B4-BE49-F238E27FC236}">
                <a16:creationId xmlns:a16="http://schemas.microsoft.com/office/drawing/2014/main" id="{90AFD316-04B5-41D6-B400-5CDC273CC049}"/>
              </a:ext>
            </a:extLst>
          </p:cNvPr>
          <p:cNvSpPr>
            <a:spLocks noGrp="1"/>
          </p:cNvSpPr>
          <p:nvPr>
            <p:ph idx="1"/>
          </p:nvPr>
        </p:nvSpPr>
        <p:spPr>
          <a:xfrm>
            <a:off x="304800" y="1066801"/>
            <a:ext cx="11582400" cy="762000"/>
          </a:xfrm>
        </p:spPr>
        <p:txBody>
          <a:bodyPr>
            <a:normAutofit fontScale="92500" lnSpcReduction="10000"/>
          </a:bodyPr>
          <a:lstStyle/>
          <a:p>
            <a:pPr marL="45720" indent="0">
              <a:buNone/>
            </a:pPr>
            <a:r>
              <a:rPr lang="en-US" dirty="0"/>
              <a:t>Think about some real-world complex software, like Oracle’s Enterprise Manager, a modern car, Windows Process Explorer, an aircraft, or a network operations center.</a:t>
            </a:r>
          </a:p>
        </p:txBody>
      </p:sp>
      <p:pic>
        <p:nvPicPr>
          <p:cNvPr id="10" name="Picture 9">
            <a:extLst>
              <a:ext uri="{FF2B5EF4-FFF2-40B4-BE49-F238E27FC236}">
                <a16:creationId xmlns:a16="http://schemas.microsoft.com/office/drawing/2014/main" id="{CC653AF5-BE1D-45A8-B111-BD40FF11EE9B}"/>
              </a:ext>
            </a:extLst>
          </p:cNvPr>
          <p:cNvPicPr>
            <a:picLocks noChangeAspect="1"/>
          </p:cNvPicPr>
          <p:nvPr/>
        </p:nvPicPr>
        <p:blipFill>
          <a:blip r:embed="rId2"/>
          <a:stretch>
            <a:fillRect/>
          </a:stretch>
        </p:blipFill>
        <p:spPr>
          <a:xfrm>
            <a:off x="304800" y="2045410"/>
            <a:ext cx="3629708" cy="2113416"/>
          </a:xfrm>
          <a:prstGeom prst="rect">
            <a:avLst/>
          </a:prstGeom>
        </p:spPr>
      </p:pic>
      <p:pic>
        <p:nvPicPr>
          <p:cNvPr id="11" name="Picture 10">
            <a:extLst>
              <a:ext uri="{FF2B5EF4-FFF2-40B4-BE49-F238E27FC236}">
                <a16:creationId xmlns:a16="http://schemas.microsoft.com/office/drawing/2014/main" id="{09ECFC54-13BB-4D5B-B9CB-8C644054DD84}"/>
              </a:ext>
            </a:extLst>
          </p:cNvPr>
          <p:cNvPicPr>
            <a:picLocks noChangeAspect="1"/>
          </p:cNvPicPr>
          <p:nvPr/>
        </p:nvPicPr>
        <p:blipFill>
          <a:blip r:embed="rId3"/>
          <a:stretch>
            <a:fillRect/>
          </a:stretch>
        </p:blipFill>
        <p:spPr>
          <a:xfrm>
            <a:off x="4090662" y="2045410"/>
            <a:ext cx="2821519" cy="2113416"/>
          </a:xfrm>
          <a:prstGeom prst="rect">
            <a:avLst/>
          </a:prstGeom>
        </p:spPr>
      </p:pic>
      <p:pic>
        <p:nvPicPr>
          <p:cNvPr id="12" name="Picture 11">
            <a:extLst>
              <a:ext uri="{FF2B5EF4-FFF2-40B4-BE49-F238E27FC236}">
                <a16:creationId xmlns:a16="http://schemas.microsoft.com/office/drawing/2014/main" id="{80814421-DE93-431C-B03C-1E3E3A18794E}"/>
              </a:ext>
            </a:extLst>
          </p:cNvPr>
          <p:cNvPicPr>
            <a:picLocks noChangeAspect="1"/>
          </p:cNvPicPr>
          <p:nvPr/>
        </p:nvPicPr>
        <p:blipFill>
          <a:blip r:embed="rId4"/>
          <a:stretch>
            <a:fillRect/>
          </a:stretch>
        </p:blipFill>
        <p:spPr>
          <a:xfrm>
            <a:off x="7068335" y="2045410"/>
            <a:ext cx="3036686" cy="2113416"/>
          </a:xfrm>
          <a:prstGeom prst="rect">
            <a:avLst/>
          </a:prstGeom>
        </p:spPr>
      </p:pic>
      <p:pic>
        <p:nvPicPr>
          <p:cNvPr id="13" name="Picture 12">
            <a:extLst>
              <a:ext uri="{FF2B5EF4-FFF2-40B4-BE49-F238E27FC236}">
                <a16:creationId xmlns:a16="http://schemas.microsoft.com/office/drawing/2014/main" id="{203FE180-8F26-42C1-B208-B713DCAC9F11}"/>
              </a:ext>
            </a:extLst>
          </p:cNvPr>
          <p:cNvPicPr>
            <a:picLocks noChangeAspect="1"/>
          </p:cNvPicPr>
          <p:nvPr/>
        </p:nvPicPr>
        <p:blipFill>
          <a:blip r:embed="rId5"/>
          <a:stretch>
            <a:fillRect/>
          </a:stretch>
        </p:blipFill>
        <p:spPr>
          <a:xfrm>
            <a:off x="317369" y="4414445"/>
            <a:ext cx="3617139" cy="2139887"/>
          </a:xfrm>
          <a:prstGeom prst="rect">
            <a:avLst/>
          </a:prstGeom>
        </p:spPr>
      </p:pic>
      <p:pic>
        <p:nvPicPr>
          <p:cNvPr id="14" name="Picture 6" descr="http://www.barco.com/~/~/media/Images/References/2013/Belgacom/Barco_Belgacom_videowall_20121220-39%20jpg.jpg?mh=900&amp;mw=900">
            <a:extLst>
              <a:ext uri="{FF2B5EF4-FFF2-40B4-BE49-F238E27FC236}">
                <a16:creationId xmlns:a16="http://schemas.microsoft.com/office/drawing/2014/main" id="{073A4881-4D48-4A57-BBB1-E1B7103EDA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0662" y="4420817"/>
            <a:ext cx="3200273" cy="21335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AB795B-CA93-48FA-AF31-1E232F54B2A6}"/>
              </a:ext>
            </a:extLst>
          </p:cNvPr>
          <p:cNvSpPr txBox="1"/>
          <p:nvPr/>
        </p:nvSpPr>
        <p:spPr>
          <a:xfrm>
            <a:off x="7607431" y="4495800"/>
            <a:ext cx="4267200" cy="2215991"/>
          </a:xfrm>
          <a:prstGeom prst="rect">
            <a:avLst/>
          </a:prstGeom>
          <a:noFill/>
        </p:spPr>
        <p:txBody>
          <a:bodyPr wrap="square" rtlCol="0">
            <a:spAutoFit/>
          </a:bodyPr>
          <a:lstStyle/>
          <a:p>
            <a:pPr marL="0" lvl="1"/>
            <a:r>
              <a:rPr lang="en-US" sz="2400" dirty="0">
                <a:solidFill>
                  <a:srgbClr val="3996CF"/>
                </a:solidFill>
              </a:rPr>
              <a:t>They all have interfaces that offer real-time, valuable insight into the inner workings, performance and historical behavior of their system.</a:t>
            </a:r>
          </a:p>
          <a:p>
            <a:endParaRPr lang="en-US" dirty="0"/>
          </a:p>
        </p:txBody>
      </p:sp>
    </p:spTree>
    <p:extLst>
      <p:ext uri="{BB962C8B-B14F-4D97-AF65-F5344CB8AC3E}">
        <p14:creationId xmlns:p14="http://schemas.microsoft.com/office/powerpoint/2010/main" val="17438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4D5B52-1A50-4FEF-99BA-93A5E1F0F56F}"/>
              </a:ext>
            </a:extLst>
          </p:cNvPr>
          <p:cNvSpPr txBox="1"/>
          <p:nvPr/>
        </p:nvSpPr>
        <p:spPr>
          <a:xfrm>
            <a:off x="990600" y="304800"/>
            <a:ext cx="10058400" cy="6124754"/>
          </a:xfrm>
          <a:prstGeom prst="rect">
            <a:avLst/>
          </a:prstGeom>
          <a:noFill/>
        </p:spPr>
        <p:txBody>
          <a:bodyPr wrap="square" rtlCol="0">
            <a:spAutoFit/>
          </a:bodyPr>
          <a:lstStyle/>
          <a:p>
            <a:pPr marL="285750" indent="-285750">
              <a:buFont typeface="Arial" panose="020B0604020202020204" pitchFamily="34" charset="0"/>
              <a:buChar char="•"/>
            </a:pPr>
            <a:r>
              <a:rPr lang="en-US" sz="2800" i="1" dirty="0">
                <a:solidFill>
                  <a:srgbClr val="FFFF00"/>
                </a:solidFill>
                <a:latin typeface="Corbel" panose="020B0503020204020204" pitchFamily="34" charset="0"/>
              </a:rPr>
              <a:t>Note!  Where technical detail seems to be missing, it is because each slide is worthy of an hour or two of discussion.</a:t>
            </a:r>
          </a:p>
          <a:p>
            <a:endParaRPr lang="en-US" sz="2800" i="1" dirty="0">
              <a:solidFill>
                <a:srgbClr val="FFFF00"/>
              </a:solidFill>
              <a:latin typeface="Corbel" panose="020B0503020204020204" pitchFamily="34" charset="0"/>
            </a:endParaRPr>
          </a:p>
          <a:p>
            <a:pPr marL="285750" indent="-285750">
              <a:buFont typeface="Arial" panose="020B0604020202020204" pitchFamily="34" charset="0"/>
              <a:buChar char="•"/>
            </a:pPr>
            <a:r>
              <a:rPr lang="en-US" sz="2800" dirty="0">
                <a:latin typeface="Corbel" panose="020B0503020204020204" pitchFamily="34" charset="0"/>
              </a:rPr>
              <a:t>Indeed I have an </a:t>
            </a:r>
            <a:r>
              <a:rPr lang="en-US" sz="2800" dirty="0">
                <a:latin typeface="Corbel" panose="020B0503020204020204" pitchFamily="34" charset="0"/>
                <a:hlinkClick r:id="rId2"/>
              </a:rPr>
              <a:t>8 hour course</a:t>
            </a:r>
            <a:r>
              <a:rPr lang="en-US" sz="2800" dirty="0">
                <a:latin typeface="Corbel" panose="020B0503020204020204" pitchFamily="34" charset="0"/>
              </a:rPr>
              <a:t> covering many of these topics, and individual </a:t>
            </a:r>
            <a:r>
              <a:rPr lang="en-US" sz="2800" dirty="0">
                <a:latin typeface="Corbel" panose="020B0503020204020204" pitchFamily="34" charset="0"/>
                <a:hlinkClick r:id="rId3"/>
              </a:rPr>
              <a:t> 1 to 2-hour courses</a:t>
            </a:r>
            <a:r>
              <a:rPr lang="en-US" sz="2800" dirty="0">
                <a:latin typeface="Corbel" panose="020B0503020204020204" pitchFamily="34" charset="0"/>
              </a:rPr>
              <a:t> covering Debugging, Instrumentation, Best Practices, Data Layer Decisions, Data Modeling, PL/SQL Application Frameworks, etc. These can all be found at the aforementioned DBArtisans.com or dbsherpa.com website. Look for the Presentations and Papers page.</a:t>
            </a:r>
          </a:p>
          <a:p>
            <a:pPr marL="285750" indent="-285750">
              <a:buFont typeface="Arial" panose="020B0604020202020204" pitchFamily="34" charset="0"/>
              <a:buChar char="•"/>
            </a:pPr>
            <a:endParaRPr lang="en-US" sz="2800" dirty="0">
              <a:latin typeface="Corbel" panose="020B0503020204020204" pitchFamily="34" charset="0"/>
            </a:endParaRPr>
          </a:p>
          <a:p>
            <a:pPr marL="285750" indent="-285750">
              <a:buFont typeface="Arial" panose="020B0604020202020204" pitchFamily="34" charset="0"/>
              <a:buChar char="•"/>
            </a:pPr>
            <a:r>
              <a:rPr lang="en-US" sz="2800" dirty="0">
                <a:solidFill>
                  <a:srgbClr val="FFFF00"/>
                </a:solidFill>
                <a:latin typeface="Corbel" panose="020B0503020204020204" pitchFamily="34" charset="0"/>
              </a:rPr>
              <a:t>This presentation is meant to be an overview of the software products, principles and practices a great Oracle development team uses, providing links to the software and papers that can be perused later for further detail.</a:t>
            </a:r>
          </a:p>
        </p:txBody>
      </p:sp>
    </p:spTree>
    <p:extLst>
      <p:ext uri="{BB962C8B-B14F-4D97-AF65-F5344CB8AC3E}">
        <p14:creationId xmlns:p14="http://schemas.microsoft.com/office/powerpoint/2010/main" val="47539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E374-9C55-4878-8105-C28FCB990D76}"/>
              </a:ext>
            </a:extLst>
          </p:cNvPr>
          <p:cNvSpPr>
            <a:spLocks noGrp="1"/>
          </p:cNvSpPr>
          <p:nvPr>
            <p:ph type="title"/>
          </p:nvPr>
        </p:nvSpPr>
        <p:spPr/>
        <p:txBody>
          <a:bodyPr/>
          <a:lstStyle/>
          <a:p>
            <a:r>
              <a:rPr lang="en-US" dirty="0"/>
              <a:t>Coding Practices: Instrumentation</a:t>
            </a:r>
          </a:p>
        </p:txBody>
      </p:sp>
      <p:sp>
        <p:nvSpPr>
          <p:cNvPr id="3" name="Content Placeholder 2">
            <a:extLst>
              <a:ext uri="{FF2B5EF4-FFF2-40B4-BE49-F238E27FC236}">
                <a16:creationId xmlns:a16="http://schemas.microsoft.com/office/drawing/2014/main" id="{90AFD316-04B5-41D6-B400-5CDC273CC049}"/>
              </a:ext>
            </a:extLst>
          </p:cNvPr>
          <p:cNvSpPr>
            <a:spLocks noGrp="1"/>
          </p:cNvSpPr>
          <p:nvPr>
            <p:ph idx="1"/>
          </p:nvPr>
        </p:nvSpPr>
        <p:spPr>
          <a:xfrm>
            <a:off x="304800" y="1066801"/>
            <a:ext cx="11582400" cy="838200"/>
          </a:xfrm>
        </p:spPr>
        <p:txBody>
          <a:bodyPr>
            <a:normAutofit lnSpcReduction="10000"/>
          </a:bodyPr>
          <a:lstStyle/>
          <a:p>
            <a:pPr marL="45720" indent="0">
              <a:buNone/>
            </a:pPr>
            <a:r>
              <a:rPr lang="en-US" dirty="0"/>
              <a:t>And yet this is how much insight and metrics most database engineers build into their enterprise-grade code:</a:t>
            </a:r>
          </a:p>
        </p:txBody>
      </p:sp>
      <p:pic>
        <p:nvPicPr>
          <p:cNvPr id="4" name="Picture 3">
            <a:extLst>
              <a:ext uri="{FF2B5EF4-FFF2-40B4-BE49-F238E27FC236}">
                <a16:creationId xmlns:a16="http://schemas.microsoft.com/office/drawing/2014/main" id="{5747909A-2ACF-4E42-8CA6-915BCEE86D6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Lst>
          </a:blip>
          <a:stretch>
            <a:fillRect/>
          </a:stretch>
        </p:blipFill>
        <p:spPr>
          <a:xfrm>
            <a:off x="381000" y="2057400"/>
            <a:ext cx="3629708" cy="2113416"/>
          </a:xfrm>
          <a:prstGeom prst="rect">
            <a:avLst/>
          </a:prstGeom>
        </p:spPr>
      </p:pic>
      <p:pic>
        <p:nvPicPr>
          <p:cNvPr id="5" name="Picture 4">
            <a:extLst>
              <a:ext uri="{FF2B5EF4-FFF2-40B4-BE49-F238E27FC236}">
                <a16:creationId xmlns:a16="http://schemas.microsoft.com/office/drawing/2014/main" id="{4B938A05-F3A1-4B65-8695-DE58021882A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100000"/>
                    </a14:imgEffect>
                  </a14:imgLayer>
                </a14:imgProps>
              </a:ext>
            </a:extLst>
          </a:blip>
          <a:stretch>
            <a:fillRect/>
          </a:stretch>
        </p:blipFill>
        <p:spPr>
          <a:xfrm>
            <a:off x="4166862" y="2057400"/>
            <a:ext cx="2821519" cy="2113416"/>
          </a:xfrm>
          <a:prstGeom prst="rect">
            <a:avLst/>
          </a:prstGeom>
        </p:spPr>
      </p:pic>
      <p:pic>
        <p:nvPicPr>
          <p:cNvPr id="6" name="Picture 5">
            <a:extLst>
              <a:ext uri="{FF2B5EF4-FFF2-40B4-BE49-F238E27FC236}">
                <a16:creationId xmlns:a16="http://schemas.microsoft.com/office/drawing/2014/main" id="{042209EE-C03C-4EEC-8977-07773434261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100000"/>
                    </a14:imgEffect>
                  </a14:imgLayer>
                </a14:imgProps>
              </a:ext>
            </a:extLst>
          </a:blip>
          <a:stretch>
            <a:fillRect/>
          </a:stretch>
        </p:blipFill>
        <p:spPr>
          <a:xfrm>
            <a:off x="7144535" y="2057400"/>
            <a:ext cx="3036686" cy="2113416"/>
          </a:xfrm>
          <a:prstGeom prst="rect">
            <a:avLst/>
          </a:prstGeom>
        </p:spPr>
      </p:pic>
      <p:pic>
        <p:nvPicPr>
          <p:cNvPr id="7" name="Picture 6">
            <a:extLst>
              <a:ext uri="{FF2B5EF4-FFF2-40B4-BE49-F238E27FC236}">
                <a16:creationId xmlns:a16="http://schemas.microsoft.com/office/drawing/2014/main" id="{391FF72C-E9FE-48A7-8ECF-C5740D3F515C}"/>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100000"/>
                    </a14:imgEffect>
                  </a14:imgLayer>
                </a14:imgProps>
              </a:ext>
            </a:extLst>
          </a:blip>
          <a:stretch>
            <a:fillRect/>
          </a:stretch>
        </p:blipFill>
        <p:spPr>
          <a:xfrm>
            <a:off x="393569" y="4426435"/>
            <a:ext cx="3617139" cy="2139887"/>
          </a:xfrm>
          <a:prstGeom prst="rect">
            <a:avLst/>
          </a:prstGeom>
        </p:spPr>
      </p:pic>
      <p:pic>
        <p:nvPicPr>
          <p:cNvPr id="8" name="Picture 6" descr="http://www.barco.com/~/~/media/Images/References/2013/Belgacom/Barco_Belgacom_videowall_20121220-39%20jpg.jpg?mh=900&amp;mw=900">
            <a:extLst>
              <a:ext uri="{FF2B5EF4-FFF2-40B4-BE49-F238E27FC236}">
                <a16:creationId xmlns:a16="http://schemas.microsoft.com/office/drawing/2014/main" id="{ACFE10A5-4478-4360-886F-0F30B4DB2E13}"/>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4166862" y="4432807"/>
            <a:ext cx="3200273" cy="21335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9EFDF62-F446-4B05-9522-2D1CB800421B}"/>
              </a:ext>
            </a:extLst>
          </p:cNvPr>
          <p:cNvSpPr txBox="1"/>
          <p:nvPr/>
        </p:nvSpPr>
        <p:spPr>
          <a:xfrm>
            <a:off x="7630887" y="5096268"/>
            <a:ext cx="4178430" cy="800219"/>
          </a:xfrm>
          <a:prstGeom prst="rect">
            <a:avLst/>
          </a:prstGeom>
          <a:noFill/>
        </p:spPr>
        <p:txBody>
          <a:bodyPr wrap="square" rtlCol="0">
            <a:spAutoFit/>
          </a:bodyPr>
          <a:lstStyle/>
          <a:p>
            <a:pPr marL="0" lvl="1"/>
            <a:r>
              <a:rPr lang="en-US" sz="2800" dirty="0">
                <a:solidFill>
                  <a:srgbClr val="3996CF"/>
                </a:solidFill>
              </a:rPr>
              <a:t>None! You get to fly blind.</a:t>
            </a:r>
          </a:p>
          <a:p>
            <a:endParaRPr lang="en-US" dirty="0"/>
          </a:p>
        </p:txBody>
      </p:sp>
    </p:spTree>
    <p:extLst>
      <p:ext uri="{BB962C8B-B14F-4D97-AF65-F5344CB8AC3E}">
        <p14:creationId xmlns:p14="http://schemas.microsoft.com/office/powerpoint/2010/main" val="80045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E374-9C55-4878-8105-C28FCB990D76}"/>
              </a:ext>
            </a:extLst>
          </p:cNvPr>
          <p:cNvSpPr>
            <a:spLocks noGrp="1"/>
          </p:cNvSpPr>
          <p:nvPr>
            <p:ph type="title"/>
          </p:nvPr>
        </p:nvSpPr>
        <p:spPr/>
        <p:txBody>
          <a:bodyPr/>
          <a:lstStyle/>
          <a:p>
            <a:r>
              <a:rPr lang="en-US" dirty="0"/>
              <a:t>Coding Practices: Instrumentation</a:t>
            </a:r>
          </a:p>
        </p:txBody>
      </p:sp>
      <p:sp>
        <p:nvSpPr>
          <p:cNvPr id="3" name="Content Placeholder 2">
            <a:extLst>
              <a:ext uri="{FF2B5EF4-FFF2-40B4-BE49-F238E27FC236}">
                <a16:creationId xmlns:a16="http://schemas.microsoft.com/office/drawing/2014/main" id="{90AFD316-04B5-41D6-B400-5CDC273CC049}"/>
              </a:ext>
            </a:extLst>
          </p:cNvPr>
          <p:cNvSpPr>
            <a:spLocks noGrp="1"/>
          </p:cNvSpPr>
          <p:nvPr>
            <p:ph idx="1"/>
          </p:nvPr>
        </p:nvSpPr>
        <p:spPr/>
        <p:txBody>
          <a:bodyPr/>
          <a:lstStyle/>
          <a:p>
            <a:pPr marL="45720" indent="0">
              <a:buNone/>
            </a:pPr>
            <a:r>
              <a:rPr lang="en-US" dirty="0"/>
              <a:t>Instrumentation is the act of adorning systems with code that directs runtime context to a destination where it can be useful.</a:t>
            </a:r>
          </a:p>
          <a:p>
            <a:pPr marL="45720" indent="0">
              <a:buNone/>
            </a:pPr>
            <a:r>
              <a:rPr lang="en-US" dirty="0"/>
              <a:t>Types of instrumentation:</a:t>
            </a:r>
          </a:p>
          <a:p>
            <a:r>
              <a:rPr lang="en-US" dirty="0"/>
              <a:t>Logging</a:t>
            </a:r>
          </a:p>
          <a:p>
            <a:r>
              <a:rPr lang="en-US" dirty="0"/>
              <a:t>Debugging</a:t>
            </a:r>
          </a:p>
          <a:p>
            <a:r>
              <a:rPr lang="en-US" dirty="0"/>
              <a:t>Notifying</a:t>
            </a:r>
          </a:p>
          <a:p>
            <a:r>
              <a:rPr lang="en-US" dirty="0"/>
              <a:t>Auditing</a:t>
            </a:r>
          </a:p>
        </p:txBody>
      </p:sp>
    </p:spTree>
    <p:extLst>
      <p:ext uri="{BB962C8B-B14F-4D97-AF65-F5344CB8AC3E}">
        <p14:creationId xmlns:p14="http://schemas.microsoft.com/office/powerpoint/2010/main" val="231204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E374-9C55-4878-8105-C28FCB990D76}"/>
              </a:ext>
            </a:extLst>
          </p:cNvPr>
          <p:cNvSpPr>
            <a:spLocks noGrp="1"/>
          </p:cNvSpPr>
          <p:nvPr>
            <p:ph type="title"/>
          </p:nvPr>
        </p:nvSpPr>
        <p:spPr/>
        <p:txBody>
          <a:bodyPr/>
          <a:lstStyle/>
          <a:p>
            <a:r>
              <a:rPr lang="en-US" dirty="0"/>
              <a:t>Coding Practices: Instrumentation</a:t>
            </a:r>
          </a:p>
        </p:txBody>
      </p:sp>
      <p:sp>
        <p:nvSpPr>
          <p:cNvPr id="3" name="Content Placeholder 2">
            <a:extLst>
              <a:ext uri="{FF2B5EF4-FFF2-40B4-BE49-F238E27FC236}">
                <a16:creationId xmlns:a16="http://schemas.microsoft.com/office/drawing/2014/main" id="{90AFD316-04B5-41D6-B400-5CDC273CC049}"/>
              </a:ext>
            </a:extLst>
          </p:cNvPr>
          <p:cNvSpPr>
            <a:spLocks noGrp="1"/>
          </p:cNvSpPr>
          <p:nvPr>
            <p:ph idx="1"/>
          </p:nvPr>
        </p:nvSpPr>
        <p:spPr/>
        <p:txBody>
          <a:bodyPr>
            <a:normAutofit/>
          </a:bodyPr>
          <a:lstStyle/>
          <a:p>
            <a:pPr marL="45720" indent="0">
              <a:buNone/>
            </a:pPr>
            <a:r>
              <a:rPr lang="en-US" dirty="0"/>
              <a:t>Useful runtime context includes:</a:t>
            </a:r>
          </a:p>
          <a:p>
            <a:r>
              <a:rPr lang="en-US" dirty="0"/>
              <a:t>Who: Name of called routine, metadata of caller, etc.</a:t>
            </a:r>
          </a:p>
          <a:p>
            <a:r>
              <a:rPr lang="en-US" dirty="0"/>
              <a:t>What: Parameters passed, variable values, iteration values, etc.</a:t>
            </a:r>
          </a:p>
          <a:p>
            <a:r>
              <a:rPr lang="en-US" dirty="0"/>
              <a:t>When: DATE or TIMESTAMP</a:t>
            </a:r>
          </a:p>
          <a:p>
            <a:r>
              <a:rPr lang="en-US" dirty="0"/>
              <a:t>What changed with old/new values (audit trail)</a:t>
            </a:r>
          </a:p>
          <a:p>
            <a:r>
              <a:rPr lang="en-US" dirty="0"/>
              <a:t>Metrics (timings, counters and sums)</a:t>
            </a:r>
          </a:p>
          <a:p>
            <a:r>
              <a:rPr lang="en-US" dirty="0"/>
              <a:t>Exceptions, warnings, errors</a:t>
            </a:r>
          </a:p>
          <a:p>
            <a:r>
              <a:rPr lang="en-US" dirty="0"/>
              <a:t>Landmarks and breadcrumbs (great for complex or long-running routines)</a:t>
            </a:r>
          </a:p>
        </p:txBody>
      </p:sp>
    </p:spTree>
    <p:extLst>
      <p:ext uri="{BB962C8B-B14F-4D97-AF65-F5344CB8AC3E}">
        <p14:creationId xmlns:p14="http://schemas.microsoft.com/office/powerpoint/2010/main" val="375602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E374-9C55-4878-8105-C28FCB990D76}"/>
              </a:ext>
            </a:extLst>
          </p:cNvPr>
          <p:cNvSpPr>
            <a:spLocks noGrp="1"/>
          </p:cNvSpPr>
          <p:nvPr>
            <p:ph type="title"/>
          </p:nvPr>
        </p:nvSpPr>
        <p:spPr/>
        <p:txBody>
          <a:bodyPr/>
          <a:lstStyle/>
          <a:p>
            <a:r>
              <a:rPr lang="en-US" dirty="0"/>
              <a:t>Coding Practices: Instrumentation</a:t>
            </a:r>
          </a:p>
        </p:txBody>
      </p:sp>
      <p:sp>
        <p:nvSpPr>
          <p:cNvPr id="3" name="Content Placeholder 2">
            <a:extLst>
              <a:ext uri="{FF2B5EF4-FFF2-40B4-BE49-F238E27FC236}">
                <a16:creationId xmlns:a16="http://schemas.microsoft.com/office/drawing/2014/main" id="{90AFD316-04B5-41D6-B400-5CDC273CC049}"/>
              </a:ext>
            </a:extLst>
          </p:cNvPr>
          <p:cNvSpPr>
            <a:spLocks noGrp="1"/>
          </p:cNvSpPr>
          <p:nvPr>
            <p:ph idx="1"/>
          </p:nvPr>
        </p:nvSpPr>
        <p:spPr/>
        <p:txBody>
          <a:bodyPr/>
          <a:lstStyle/>
          <a:p>
            <a:pPr marL="45720" indent="0">
              <a:buNone/>
            </a:pPr>
            <a:r>
              <a:rPr lang="en-US" dirty="0"/>
              <a:t>Useful destinations include:</a:t>
            </a:r>
          </a:p>
          <a:p>
            <a:r>
              <a:rPr lang="en-US" dirty="0"/>
              <a:t>Logging table</a:t>
            </a:r>
          </a:p>
          <a:p>
            <a:r>
              <a:rPr lang="en-US" dirty="0"/>
              <a:t>Email</a:t>
            </a:r>
          </a:p>
          <a:p>
            <a:r>
              <a:rPr lang="en-US" dirty="0"/>
              <a:t>SMS Text</a:t>
            </a:r>
          </a:p>
          <a:p>
            <a:r>
              <a:rPr lang="en-US" dirty="0"/>
              <a:t>Web service</a:t>
            </a:r>
          </a:p>
          <a:p>
            <a:pPr marL="45720" indent="0">
              <a:buNone/>
            </a:pPr>
            <a:r>
              <a:rPr lang="en-US" dirty="0"/>
              <a:t>Other destinations include:</a:t>
            </a:r>
          </a:p>
          <a:p>
            <a:r>
              <a:rPr lang="en-US" dirty="0"/>
              <a:t>DBMS_PIPE, DBMS_AQ, DBMS_ALERT, DBMS_SYSTEM, UTL_FILE, DBMS_OUTPUT, DBMS_APPLICATION_INFO, DBMS_SESSION, ftp</a:t>
            </a:r>
          </a:p>
        </p:txBody>
      </p:sp>
    </p:spTree>
    <p:extLst>
      <p:ext uri="{BB962C8B-B14F-4D97-AF65-F5344CB8AC3E}">
        <p14:creationId xmlns:p14="http://schemas.microsoft.com/office/powerpoint/2010/main" val="330586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3E46-7ADB-48C0-A914-25CB70CC118C}"/>
              </a:ext>
            </a:extLst>
          </p:cNvPr>
          <p:cNvSpPr>
            <a:spLocks noGrp="1"/>
          </p:cNvSpPr>
          <p:nvPr>
            <p:ph type="title"/>
          </p:nvPr>
        </p:nvSpPr>
        <p:spPr/>
        <p:txBody>
          <a:bodyPr/>
          <a:lstStyle/>
          <a:p>
            <a:r>
              <a:rPr lang="en-US" dirty="0"/>
              <a:t>Coding Practices: Instrumentation</a:t>
            </a:r>
          </a:p>
        </p:txBody>
      </p:sp>
      <p:sp>
        <p:nvSpPr>
          <p:cNvPr id="3" name="Content Placeholder 2">
            <a:extLst>
              <a:ext uri="{FF2B5EF4-FFF2-40B4-BE49-F238E27FC236}">
                <a16:creationId xmlns:a16="http://schemas.microsoft.com/office/drawing/2014/main" id="{12244142-0128-4284-BA1D-DF519489E944}"/>
              </a:ext>
            </a:extLst>
          </p:cNvPr>
          <p:cNvSpPr>
            <a:spLocks noGrp="1"/>
          </p:cNvSpPr>
          <p:nvPr>
            <p:ph idx="1"/>
          </p:nvPr>
        </p:nvSpPr>
        <p:spPr/>
        <p:txBody>
          <a:bodyPr/>
          <a:lstStyle/>
          <a:p>
            <a:r>
              <a:rPr lang="en-US" dirty="0"/>
              <a:t>Should not have to build your own</a:t>
            </a:r>
          </a:p>
          <a:p>
            <a:r>
              <a:rPr lang="en-US" dirty="0"/>
              <a:t>There are many free and open-source instrumentation libraries</a:t>
            </a:r>
          </a:p>
          <a:p>
            <a:pPr lvl="1"/>
            <a:r>
              <a:rPr lang="en-US" dirty="0"/>
              <a:t>My “</a:t>
            </a:r>
            <a:r>
              <a:rPr lang="en-US" dirty="0">
                <a:hlinkClick r:id="rId2"/>
              </a:rPr>
              <a:t>PL/SQL Starter</a:t>
            </a:r>
            <a:r>
              <a:rPr lang="en-US" dirty="0"/>
              <a:t>” framework includes packages for logging, debugging, emailing, auditing and performance view tagging.</a:t>
            </a:r>
          </a:p>
          <a:p>
            <a:pPr lvl="1"/>
            <a:r>
              <a:rPr lang="en-US" dirty="0"/>
              <a:t>Tyler </a:t>
            </a:r>
            <a:r>
              <a:rPr lang="en-US" dirty="0" err="1"/>
              <a:t>Muth’s</a:t>
            </a:r>
            <a:r>
              <a:rPr lang="en-US" dirty="0"/>
              <a:t> forked “</a:t>
            </a:r>
            <a:r>
              <a:rPr lang="en-US" dirty="0">
                <a:hlinkClick r:id="rId3"/>
              </a:rPr>
              <a:t>Logger</a:t>
            </a:r>
            <a:r>
              <a:rPr lang="en-US" dirty="0"/>
              <a:t>” now found on </a:t>
            </a:r>
            <a:r>
              <a:rPr lang="en-US" dirty="0" err="1"/>
              <a:t>github</a:t>
            </a:r>
            <a:r>
              <a:rPr lang="en-US" dirty="0"/>
              <a:t>, is quite versatile</a:t>
            </a:r>
          </a:p>
          <a:p>
            <a:pPr lvl="2"/>
            <a:r>
              <a:rPr lang="en-US" dirty="0"/>
              <a:t>Local Oracle Advocate, Blaine Carter, has presentations and </a:t>
            </a:r>
            <a:r>
              <a:rPr lang="en-US" dirty="0">
                <a:hlinkClick r:id="rId4"/>
              </a:rPr>
              <a:t>videos</a:t>
            </a:r>
            <a:r>
              <a:rPr lang="en-US" dirty="0"/>
              <a:t> on using Logger</a:t>
            </a:r>
          </a:p>
          <a:p>
            <a:r>
              <a:rPr lang="en-US" dirty="0"/>
              <a:t>Adopt a good library that is simple to use and meets your needs</a:t>
            </a:r>
          </a:p>
          <a:p>
            <a:r>
              <a:rPr lang="en-US" dirty="0"/>
              <a:t>Can be added incrementally or all at once</a:t>
            </a:r>
          </a:p>
        </p:txBody>
      </p:sp>
    </p:spTree>
    <p:extLst>
      <p:ext uri="{BB962C8B-B14F-4D97-AF65-F5344CB8AC3E}">
        <p14:creationId xmlns:p14="http://schemas.microsoft.com/office/powerpoint/2010/main" val="189538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E8CB-9AD5-4F86-9D2C-BF1AD72E1B0D}"/>
              </a:ext>
            </a:extLst>
          </p:cNvPr>
          <p:cNvSpPr>
            <a:spLocks noGrp="1"/>
          </p:cNvSpPr>
          <p:nvPr>
            <p:ph type="title"/>
          </p:nvPr>
        </p:nvSpPr>
        <p:spPr/>
        <p:txBody>
          <a:bodyPr/>
          <a:lstStyle/>
          <a:p>
            <a:r>
              <a:rPr lang="en-US" dirty="0"/>
              <a:t>Coding Practices: Performance &amp; Resilience</a:t>
            </a:r>
          </a:p>
        </p:txBody>
      </p:sp>
      <p:sp>
        <p:nvSpPr>
          <p:cNvPr id="3" name="Content Placeholder 2">
            <a:extLst>
              <a:ext uri="{FF2B5EF4-FFF2-40B4-BE49-F238E27FC236}">
                <a16:creationId xmlns:a16="http://schemas.microsoft.com/office/drawing/2014/main" id="{30D8831D-8C4F-4609-BFE1-986F361EF520}"/>
              </a:ext>
            </a:extLst>
          </p:cNvPr>
          <p:cNvSpPr>
            <a:spLocks noGrp="1"/>
          </p:cNvSpPr>
          <p:nvPr>
            <p:ph idx="1"/>
          </p:nvPr>
        </p:nvSpPr>
        <p:spPr/>
        <p:txBody>
          <a:bodyPr/>
          <a:lstStyle/>
          <a:p>
            <a:r>
              <a:rPr lang="en-US" dirty="0"/>
              <a:t>If it can be done in a single SQL statement, do so</a:t>
            </a:r>
          </a:p>
          <a:p>
            <a:r>
              <a:rPr lang="en-US" dirty="0"/>
              <a:t>If not, use bulk PL/SQL features</a:t>
            </a:r>
          </a:p>
          <a:p>
            <a:pPr lvl="1"/>
            <a:r>
              <a:rPr lang="en-US" dirty="0"/>
              <a:t>BULK COLLECT, FORALL, etc.</a:t>
            </a:r>
          </a:p>
          <a:p>
            <a:r>
              <a:rPr lang="en-US" dirty="0"/>
              <a:t>If it must be done row-by-row, use record-based PL/SQL</a:t>
            </a:r>
          </a:p>
          <a:p>
            <a:pPr lvl="1"/>
            <a:r>
              <a:rPr lang="en-US" dirty="0"/>
              <a:t>Records or user-defined objects and input parameter type</a:t>
            </a:r>
          </a:p>
          <a:p>
            <a:pPr lvl="1"/>
            <a:r>
              <a:rPr lang="en-US" dirty="0"/>
              <a:t>Record-based inserts and updates</a:t>
            </a:r>
          </a:p>
          <a:p>
            <a:pPr lvl="1"/>
            <a:r>
              <a:rPr lang="en-US" dirty="0"/>
              <a:t>FORALL can be used on collections of type RECORD</a:t>
            </a:r>
          </a:p>
        </p:txBody>
      </p:sp>
    </p:spTree>
    <p:extLst>
      <p:ext uri="{BB962C8B-B14F-4D97-AF65-F5344CB8AC3E}">
        <p14:creationId xmlns:p14="http://schemas.microsoft.com/office/powerpoint/2010/main" val="340789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19E-5166-4741-9433-7C494FDE044F}"/>
              </a:ext>
            </a:extLst>
          </p:cNvPr>
          <p:cNvSpPr>
            <a:spLocks noGrp="1"/>
          </p:cNvSpPr>
          <p:nvPr>
            <p:ph type="title"/>
          </p:nvPr>
        </p:nvSpPr>
        <p:spPr/>
        <p:txBody>
          <a:bodyPr/>
          <a:lstStyle/>
          <a:p>
            <a:r>
              <a:rPr lang="en-US" dirty="0"/>
              <a:t>Coding Practices: Exceptions</a:t>
            </a:r>
          </a:p>
        </p:txBody>
      </p:sp>
      <p:sp>
        <p:nvSpPr>
          <p:cNvPr id="3" name="Content Placeholder 2">
            <a:extLst>
              <a:ext uri="{FF2B5EF4-FFF2-40B4-BE49-F238E27FC236}">
                <a16:creationId xmlns:a16="http://schemas.microsoft.com/office/drawing/2014/main" id="{14C320A6-EE6F-4284-802E-12A7FFDEDC87}"/>
              </a:ext>
            </a:extLst>
          </p:cNvPr>
          <p:cNvSpPr>
            <a:spLocks noGrp="1"/>
          </p:cNvSpPr>
          <p:nvPr>
            <p:ph idx="1"/>
          </p:nvPr>
        </p:nvSpPr>
        <p:spPr/>
        <p:txBody>
          <a:bodyPr/>
          <a:lstStyle/>
          <a:p>
            <a:r>
              <a:rPr lang="en-US" dirty="0"/>
              <a:t>Ban the use of WHEN OTHERS</a:t>
            </a:r>
          </a:p>
          <a:p>
            <a:pPr lvl="1"/>
            <a:r>
              <a:rPr lang="en-US" dirty="0"/>
              <a:t>The only exception is when the error must be hidden</a:t>
            </a:r>
          </a:p>
          <a:p>
            <a:r>
              <a:rPr lang="en-US" dirty="0"/>
              <a:t>Write handlers only for </a:t>
            </a:r>
            <a:r>
              <a:rPr lang="en-US" b="1" dirty="0"/>
              <a:t>anticipated </a:t>
            </a:r>
            <a:r>
              <a:rPr lang="en-US" dirty="0"/>
              <a:t>exceptions.</a:t>
            </a:r>
          </a:p>
          <a:p>
            <a:pPr lvl="1"/>
            <a:r>
              <a:rPr lang="en-US" dirty="0"/>
              <a:t>Use a standard way of logging and re-raising handled exceptions</a:t>
            </a:r>
          </a:p>
          <a:p>
            <a:r>
              <a:rPr lang="en-US" dirty="0"/>
              <a:t>Allow PL/SQL’s default exception model to raise and rollback every unanticipated exception</a:t>
            </a:r>
          </a:p>
          <a:p>
            <a:r>
              <a:rPr lang="en-US" dirty="0"/>
              <a:t>Use pre-defined and user-defined exceptions.</a:t>
            </a:r>
          </a:p>
          <a:p>
            <a:pPr lvl="1"/>
            <a:r>
              <a:rPr lang="en-US" dirty="0"/>
              <a:t>Internally-defined exceptions should be abstracted with user-defined named exceptions</a:t>
            </a:r>
          </a:p>
          <a:p>
            <a:endParaRPr lang="en-US" dirty="0"/>
          </a:p>
        </p:txBody>
      </p:sp>
    </p:spTree>
    <p:extLst>
      <p:ext uri="{BB962C8B-B14F-4D97-AF65-F5344CB8AC3E}">
        <p14:creationId xmlns:p14="http://schemas.microsoft.com/office/powerpoint/2010/main" val="201038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2C04-51FB-4DAC-9E0B-7DA1E85040A3}"/>
              </a:ext>
            </a:extLst>
          </p:cNvPr>
          <p:cNvSpPr>
            <a:spLocks noGrp="1"/>
          </p:cNvSpPr>
          <p:nvPr>
            <p:ph type="title"/>
          </p:nvPr>
        </p:nvSpPr>
        <p:spPr/>
        <p:txBody>
          <a:bodyPr/>
          <a:lstStyle/>
          <a:p>
            <a:r>
              <a:rPr lang="en-US" dirty="0"/>
              <a:t>Coding Practices: Exceptions</a:t>
            </a:r>
          </a:p>
        </p:txBody>
      </p:sp>
      <p:pic>
        <p:nvPicPr>
          <p:cNvPr id="4" name="Picture 3">
            <a:extLst>
              <a:ext uri="{FF2B5EF4-FFF2-40B4-BE49-F238E27FC236}">
                <a16:creationId xmlns:a16="http://schemas.microsoft.com/office/drawing/2014/main" id="{FDCAC1F6-9814-437D-9C4F-C8B7C44B5D6B}"/>
              </a:ext>
            </a:extLst>
          </p:cNvPr>
          <p:cNvPicPr>
            <a:picLocks noChangeAspect="1"/>
          </p:cNvPicPr>
          <p:nvPr/>
        </p:nvPicPr>
        <p:blipFill>
          <a:blip r:embed="rId2"/>
          <a:stretch>
            <a:fillRect/>
          </a:stretch>
        </p:blipFill>
        <p:spPr>
          <a:xfrm>
            <a:off x="457200" y="1905000"/>
            <a:ext cx="3738733" cy="3893159"/>
          </a:xfrm>
          <a:prstGeom prst="rect">
            <a:avLst/>
          </a:prstGeom>
        </p:spPr>
      </p:pic>
      <p:pic>
        <p:nvPicPr>
          <p:cNvPr id="5" name="Picture 4">
            <a:extLst>
              <a:ext uri="{FF2B5EF4-FFF2-40B4-BE49-F238E27FC236}">
                <a16:creationId xmlns:a16="http://schemas.microsoft.com/office/drawing/2014/main" id="{FD382486-56F5-45F3-9F90-E326E50A8450}"/>
              </a:ext>
            </a:extLst>
          </p:cNvPr>
          <p:cNvPicPr>
            <a:picLocks noChangeAspect="1"/>
          </p:cNvPicPr>
          <p:nvPr/>
        </p:nvPicPr>
        <p:blipFill>
          <a:blip r:embed="rId3"/>
          <a:stretch>
            <a:fillRect/>
          </a:stretch>
        </p:blipFill>
        <p:spPr>
          <a:xfrm>
            <a:off x="4563278" y="1905000"/>
            <a:ext cx="3393919" cy="3000294"/>
          </a:xfrm>
          <a:prstGeom prst="rect">
            <a:avLst/>
          </a:prstGeom>
        </p:spPr>
      </p:pic>
      <p:pic>
        <p:nvPicPr>
          <p:cNvPr id="6" name="Picture 5">
            <a:extLst>
              <a:ext uri="{FF2B5EF4-FFF2-40B4-BE49-F238E27FC236}">
                <a16:creationId xmlns:a16="http://schemas.microsoft.com/office/drawing/2014/main" id="{D0839035-4349-4EE3-B6DE-8DBDC9D05CA4}"/>
              </a:ext>
            </a:extLst>
          </p:cNvPr>
          <p:cNvPicPr>
            <a:picLocks noChangeAspect="1"/>
          </p:cNvPicPr>
          <p:nvPr/>
        </p:nvPicPr>
        <p:blipFill>
          <a:blip r:embed="rId4"/>
          <a:stretch>
            <a:fillRect/>
          </a:stretch>
        </p:blipFill>
        <p:spPr>
          <a:xfrm>
            <a:off x="8324542" y="1905000"/>
            <a:ext cx="3440625" cy="3326231"/>
          </a:xfrm>
          <a:prstGeom prst="rect">
            <a:avLst/>
          </a:prstGeom>
        </p:spPr>
      </p:pic>
      <p:sp>
        <p:nvSpPr>
          <p:cNvPr id="7" name="TextBox 6">
            <a:extLst>
              <a:ext uri="{FF2B5EF4-FFF2-40B4-BE49-F238E27FC236}">
                <a16:creationId xmlns:a16="http://schemas.microsoft.com/office/drawing/2014/main" id="{7EC543AA-F1F3-4111-B32B-E6EA215E44B3}"/>
              </a:ext>
            </a:extLst>
          </p:cNvPr>
          <p:cNvSpPr txBox="1"/>
          <p:nvPr/>
        </p:nvSpPr>
        <p:spPr>
          <a:xfrm>
            <a:off x="936678" y="1427327"/>
            <a:ext cx="2779776" cy="369332"/>
          </a:xfrm>
          <a:prstGeom prst="rect">
            <a:avLst/>
          </a:prstGeom>
          <a:noFill/>
        </p:spPr>
        <p:txBody>
          <a:bodyPr wrap="square" rtlCol="0">
            <a:spAutoFit/>
          </a:bodyPr>
          <a:lstStyle/>
          <a:p>
            <a:pPr algn="ctr"/>
            <a:r>
              <a:rPr lang="en-US" dirty="0"/>
              <a:t>Internally Defined</a:t>
            </a:r>
          </a:p>
        </p:txBody>
      </p:sp>
      <p:sp>
        <p:nvSpPr>
          <p:cNvPr id="8" name="TextBox 7">
            <a:extLst>
              <a:ext uri="{FF2B5EF4-FFF2-40B4-BE49-F238E27FC236}">
                <a16:creationId xmlns:a16="http://schemas.microsoft.com/office/drawing/2014/main" id="{38648823-77FC-4D57-8DB8-60A0DC06F0E8}"/>
              </a:ext>
            </a:extLst>
          </p:cNvPr>
          <p:cNvSpPr txBox="1"/>
          <p:nvPr/>
        </p:nvSpPr>
        <p:spPr>
          <a:xfrm>
            <a:off x="4870349" y="1427327"/>
            <a:ext cx="2779776" cy="369332"/>
          </a:xfrm>
          <a:prstGeom prst="rect">
            <a:avLst/>
          </a:prstGeom>
          <a:noFill/>
        </p:spPr>
        <p:txBody>
          <a:bodyPr wrap="square" rtlCol="0">
            <a:spAutoFit/>
          </a:bodyPr>
          <a:lstStyle/>
          <a:p>
            <a:pPr algn="ctr"/>
            <a:r>
              <a:rPr lang="en-US" dirty="0"/>
              <a:t>Predefined</a:t>
            </a:r>
          </a:p>
        </p:txBody>
      </p:sp>
      <p:sp>
        <p:nvSpPr>
          <p:cNvPr id="9" name="TextBox 8">
            <a:extLst>
              <a:ext uri="{FF2B5EF4-FFF2-40B4-BE49-F238E27FC236}">
                <a16:creationId xmlns:a16="http://schemas.microsoft.com/office/drawing/2014/main" id="{8DEC54B6-8644-4952-906C-CB3E6D7EDFC6}"/>
              </a:ext>
            </a:extLst>
          </p:cNvPr>
          <p:cNvSpPr txBox="1"/>
          <p:nvPr/>
        </p:nvSpPr>
        <p:spPr>
          <a:xfrm>
            <a:off x="8654966" y="1427327"/>
            <a:ext cx="2779776" cy="369332"/>
          </a:xfrm>
          <a:prstGeom prst="rect">
            <a:avLst/>
          </a:prstGeom>
          <a:noFill/>
        </p:spPr>
        <p:txBody>
          <a:bodyPr wrap="square" rtlCol="0">
            <a:spAutoFit/>
          </a:bodyPr>
          <a:lstStyle/>
          <a:p>
            <a:pPr algn="ctr"/>
            <a:r>
              <a:rPr lang="en-US" dirty="0"/>
              <a:t>User Defined</a:t>
            </a:r>
          </a:p>
        </p:txBody>
      </p:sp>
      <p:sp>
        <p:nvSpPr>
          <p:cNvPr id="10" name="Left Arrow 4">
            <a:extLst>
              <a:ext uri="{FF2B5EF4-FFF2-40B4-BE49-F238E27FC236}">
                <a16:creationId xmlns:a16="http://schemas.microsoft.com/office/drawing/2014/main" id="{38CC3FB5-76E2-49ED-8BCD-8E1AA7018A88}"/>
              </a:ext>
            </a:extLst>
          </p:cNvPr>
          <p:cNvSpPr/>
          <p:nvPr/>
        </p:nvSpPr>
        <p:spPr>
          <a:xfrm>
            <a:off x="2698974" y="3851579"/>
            <a:ext cx="530352" cy="3383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Bad</a:t>
            </a:r>
          </a:p>
        </p:txBody>
      </p:sp>
      <p:sp>
        <p:nvSpPr>
          <p:cNvPr id="11" name="Left Arrow 12">
            <a:extLst>
              <a:ext uri="{FF2B5EF4-FFF2-40B4-BE49-F238E27FC236}">
                <a16:creationId xmlns:a16="http://schemas.microsoft.com/office/drawing/2014/main" id="{9A5B9394-B10F-4A2E-92FD-1D3B09200591}"/>
              </a:ext>
            </a:extLst>
          </p:cNvPr>
          <p:cNvSpPr/>
          <p:nvPr/>
        </p:nvSpPr>
        <p:spPr>
          <a:xfrm>
            <a:off x="6648950" y="3851579"/>
            <a:ext cx="708985" cy="33832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Better</a:t>
            </a:r>
          </a:p>
        </p:txBody>
      </p:sp>
      <p:sp>
        <p:nvSpPr>
          <p:cNvPr id="12" name="Left Arrow 13">
            <a:extLst>
              <a:ext uri="{FF2B5EF4-FFF2-40B4-BE49-F238E27FC236}">
                <a16:creationId xmlns:a16="http://schemas.microsoft.com/office/drawing/2014/main" id="{53374E10-8D5D-4741-820B-5400ED4C332F}"/>
              </a:ext>
            </a:extLst>
          </p:cNvPr>
          <p:cNvSpPr/>
          <p:nvPr/>
        </p:nvSpPr>
        <p:spPr>
          <a:xfrm>
            <a:off x="10646308" y="4189907"/>
            <a:ext cx="708985" cy="33832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Best</a:t>
            </a:r>
          </a:p>
        </p:txBody>
      </p:sp>
      <p:sp>
        <p:nvSpPr>
          <p:cNvPr id="13" name="Left Arrow 16">
            <a:extLst>
              <a:ext uri="{FF2B5EF4-FFF2-40B4-BE49-F238E27FC236}">
                <a16:creationId xmlns:a16="http://schemas.microsoft.com/office/drawing/2014/main" id="{85A337E7-BCE7-44A3-8EE7-2F12C01A059F}"/>
              </a:ext>
            </a:extLst>
          </p:cNvPr>
          <p:cNvSpPr/>
          <p:nvPr/>
        </p:nvSpPr>
        <p:spPr>
          <a:xfrm>
            <a:off x="2503902" y="4528235"/>
            <a:ext cx="1310640" cy="3383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Bad but correct</a:t>
            </a:r>
          </a:p>
        </p:txBody>
      </p:sp>
    </p:spTree>
    <p:extLst>
      <p:ext uri="{BB962C8B-B14F-4D97-AF65-F5344CB8AC3E}">
        <p14:creationId xmlns:p14="http://schemas.microsoft.com/office/powerpoint/2010/main" val="171170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3FFB-22D8-4439-B64C-431F3E530B47}"/>
              </a:ext>
            </a:extLst>
          </p:cNvPr>
          <p:cNvSpPr>
            <a:spLocks noGrp="1"/>
          </p:cNvSpPr>
          <p:nvPr>
            <p:ph type="title"/>
          </p:nvPr>
        </p:nvSpPr>
        <p:spPr/>
        <p:txBody>
          <a:bodyPr/>
          <a:lstStyle/>
          <a:p>
            <a:r>
              <a:rPr lang="en-US" dirty="0"/>
              <a:t>Coding Practices: Transactions</a:t>
            </a:r>
          </a:p>
        </p:txBody>
      </p:sp>
      <p:sp>
        <p:nvSpPr>
          <p:cNvPr id="3" name="Content Placeholder 2">
            <a:extLst>
              <a:ext uri="{FF2B5EF4-FFF2-40B4-BE49-F238E27FC236}">
                <a16:creationId xmlns:a16="http://schemas.microsoft.com/office/drawing/2014/main" id="{5D1A5B68-3BDB-4C9B-8E85-C24624BA21CF}"/>
              </a:ext>
            </a:extLst>
          </p:cNvPr>
          <p:cNvSpPr>
            <a:spLocks noGrp="1"/>
          </p:cNvSpPr>
          <p:nvPr>
            <p:ph idx="1"/>
          </p:nvPr>
        </p:nvSpPr>
        <p:spPr/>
        <p:txBody>
          <a:bodyPr/>
          <a:lstStyle/>
          <a:p>
            <a:r>
              <a:rPr lang="en-US" dirty="0"/>
              <a:t>The caller is in charge of transaction commit/rollback decisions</a:t>
            </a:r>
          </a:p>
          <a:p>
            <a:pPr lvl="1"/>
            <a:r>
              <a:rPr lang="en-US" dirty="0"/>
              <a:t>This is typically a java class, so </a:t>
            </a:r>
            <a:r>
              <a:rPr lang="en-US" b="1" dirty="0"/>
              <a:t>most PL/SQL should never commit or rollback on its own</a:t>
            </a:r>
          </a:p>
          <a:p>
            <a:pPr lvl="1"/>
            <a:r>
              <a:rPr lang="en-US" dirty="0"/>
              <a:t>If the caller is a database job, the PL/SQL block driving the job makes the decision to commit or rollback</a:t>
            </a:r>
          </a:p>
        </p:txBody>
      </p:sp>
    </p:spTree>
    <p:extLst>
      <p:ext uri="{BB962C8B-B14F-4D97-AF65-F5344CB8AC3E}">
        <p14:creationId xmlns:p14="http://schemas.microsoft.com/office/powerpoint/2010/main" val="13514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CED-DD3D-4908-9B12-892822DD99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C77165-9EA2-407F-BD8A-73672893A232}"/>
              </a:ext>
            </a:extLst>
          </p:cNvPr>
          <p:cNvSpPr>
            <a:spLocks noGrp="1"/>
          </p:cNvSpPr>
          <p:nvPr>
            <p:ph idx="1"/>
          </p:nvPr>
        </p:nvSpPr>
        <p:spPr/>
        <p:txBody>
          <a:bodyPr/>
          <a:lstStyle/>
          <a:p>
            <a:r>
              <a:rPr lang="en-US" dirty="0"/>
              <a:t>Habits of Great Database Developers</a:t>
            </a:r>
          </a:p>
          <a:p>
            <a:r>
              <a:rPr lang="en-US" dirty="0"/>
              <a:t>Foundations</a:t>
            </a:r>
          </a:p>
          <a:p>
            <a:r>
              <a:rPr lang="en-US" dirty="0"/>
              <a:t>Design</a:t>
            </a:r>
          </a:p>
          <a:p>
            <a:r>
              <a:rPr lang="en-US" dirty="0"/>
              <a:t>Code</a:t>
            </a:r>
          </a:p>
          <a:p>
            <a:r>
              <a:rPr lang="en-US" dirty="0">
                <a:solidFill>
                  <a:srgbClr val="00B050"/>
                </a:solidFill>
              </a:rPr>
              <a:t>Test</a:t>
            </a:r>
          </a:p>
          <a:p>
            <a:r>
              <a:rPr lang="en-US" dirty="0"/>
              <a:t>DevOps</a:t>
            </a:r>
          </a:p>
          <a:p>
            <a:r>
              <a:rPr lang="en-US" dirty="0"/>
              <a:t>Maintenance</a:t>
            </a:r>
          </a:p>
        </p:txBody>
      </p:sp>
    </p:spTree>
    <p:extLst>
      <p:ext uri="{BB962C8B-B14F-4D97-AF65-F5344CB8AC3E}">
        <p14:creationId xmlns:p14="http://schemas.microsoft.com/office/powerpoint/2010/main" val="19670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CED-DD3D-4908-9B12-892822DD99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C77165-9EA2-407F-BD8A-73672893A232}"/>
              </a:ext>
            </a:extLst>
          </p:cNvPr>
          <p:cNvSpPr>
            <a:spLocks noGrp="1"/>
          </p:cNvSpPr>
          <p:nvPr>
            <p:ph idx="1"/>
          </p:nvPr>
        </p:nvSpPr>
        <p:spPr/>
        <p:txBody>
          <a:bodyPr/>
          <a:lstStyle/>
          <a:p>
            <a:r>
              <a:rPr lang="en-US" dirty="0"/>
              <a:t>Habits of Great Database Developers</a:t>
            </a:r>
          </a:p>
          <a:p>
            <a:r>
              <a:rPr lang="en-US" dirty="0"/>
              <a:t>Foundations</a:t>
            </a:r>
          </a:p>
          <a:p>
            <a:r>
              <a:rPr lang="en-US" dirty="0"/>
              <a:t>Design</a:t>
            </a:r>
          </a:p>
          <a:p>
            <a:r>
              <a:rPr lang="en-US" dirty="0"/>
              <a:t>Code</a:t>
            </a:r>
          </a:p>
          <a:p>
            <a:r>
              <a:rPr lang="en-US" dirty="0"/>
              <a:t>Test</a:t>
            </a:r>
          </a:p>
          <a:p>
            <a:r>
              <a:rPr lang="en-US" dirty="0"/>
              <a:t>DevOps</a:t>
            </a:r>
          </a:p>
          <a:p>
            <a:r>
              <a:rPr lang="en-US" dirty="0"/>
              <a:t>Maintenance</a:t>
            </a:r>
          </a:p>
        </p:txBody>
      </p:sp>
    </p:spTree>
    <p:extLst>
      <p:ext uri="{BB962C8B-B14F-4D97-AF65-F5344CB8AC3E}">
        <p14:creationId xmlns:p14="http://schemas.microsoft.com/office/powerpoint/2010/main" val="10022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2DB0-3E09-4E40-A69A-D0A7D44914B2}"/>
              </a:ext>
            </a:extLst>
          </p:cNvPr>
          <p:cNvSpPr>
            <a:spLocks noGrp="1"/>
          </p:cNvSpPr>
          <p:nvPr>
            <p:ph type="title"/>
          </p:nvPr>
        </p:nvSpPr>
        <p:spPr/>
        <p:txBody>
          <a:bodyPr/>
          <a:lstStyle/>
          <a:p>
            <a:r>
              <a:rPr lang="en-US" dirty="0"/>
              <a:t>Testing Practices</a:t>
            </a:r>
          </a:p>
        </p:txBody>
      </p:sp>
      <p:sp>
        <p:nvSpPr>
          <p:cNvPr id="3" name="Content Placeholder 2">
            <a:extLst>
              <a:ext uri="{FF2B5EF4-FFF2-40B4-BE49-F238E27FC236}">
                <a16:creationId xmlns:a16="http://schemas.microsoft.com/office/drawing/2014/main" id="{B264B3B6-38F3-41E5-911C-899D951B6A9C}"/>
              </a:ext>
            </a:extLst>
          </p:cNvPr>
          <p:cNvSpPr>
            <a:spLocks noGrp="1"/>
          </p:cNvSpPr>
          <p:nvPr>
            <p:ph idx="1"/>
          </p:nvPr>
        </p:nvSpPr>
        <p:spPr/>
        <p:txBody>
          <a:bodyPr/>
          <a:lstStyle/>
          <a:p>
            <a:r>
              <a:rPr lang="en-US" dirty="0"/>
              <a:t>Best testing occurs while documenting the interface</a:t>
            </a:r>
          </a:p>
          <a:p>
            <a:pPr lvl="1"/>
            <a:r>
              <a:rPr lang="en-US" dirty="0"/>
              <a:t>Write assertions in the body that test the validity of those assumptions (known as code-by-contract)</a:t>
            </a:r>
          </a:p>
          <a:p>
            <a:r>
              <a:rPr lang="en-US" dirty="0"/>
              <a:t>Test-Driven Development</a:t>
            </a:r>
          </a:p>
          <a:p>
            <a:pPr lvl="1"/>
            <a:r>
              <a:rPr lang="en-US" dirty="0"/>
              <a:t>Write tests of the interface before writing the implementation</a:t>
            </a:r>
          </a:p>
          <a:p>
            <a:pPr lvl="1"/>
            <a:r>
              <a:rPr lang="en-US" dirty="0"/>
              <a:t>Write body, re-testing all cases as you code to reach requirements</a:t>
            </a:r>
          </a:p>
          <a:p>
            <a:pPr lvl="1"/>
            <a:r>
              <a:rPr lang="en-US" dirty="0"/>
              <a:t>Left with nice suite of re-usable tests</a:t>
            </a:r>
          </a:p>
          <a:p>
            <a:pPr lvl="2"/>
            <a:r>
              <a:rPr lang="en-US" dirty="0"/>
              <a:t>Re-run the test suites whenever the code changes – able to quickly prove the change hasn’t adversely affected anything</a:t>
            </a:r>
          </a:p>
        </p:txBody>
      </p:sp>
    </p:spTree>
    <p:extLst>
      <p:ext uri="{BB962C8B-B14F-4D97-AF65-F5344CB8AC3E}">
        <p14:creationId xmlns:p14="http://schemas.microsoft.com/office/powerpoint/2010/main" val="60536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24D7-7E4A-4703-B0C8-1D76DC05868D}"/>
              </a:ext>
            </a:extLst>
          </p:cNvPr>
          <p:cNvSpPr>
            <a:spLocks noGrp="1"/>
          </p:cNvSpPr>
          <p:nvPr>
            <p:ph type="title"/>
          </p:nvPr>
        </p:nvSpPr>
        <p:spPr/>
        <p:txBody>
          <a:bodyPr/>
          <a:lstStyle/>
          <a:p>
            <a:r>
              <a:rPr lang="en-US" dirty="0"/>
              <a:t>Testing Practices</a:t>
            </a:r>
          </a:p>
        </p:txBody>
      </p:sp>
      <p:sp>
        <p:nvSpPr>
          <p:cNvPr id="3" name="Content Placeholder 2">
            <a:extLst>
              <a:ext uri="{FF2B5EF4-FFF2-40B4-BE49-F238E27FC236}">
                <a16:creationId xmlns:a16="http://schemas.microsoft.com/office/drawing/2014/main" id="{7712BC7C-80D0-4AED-AB2E-05A9CB919A3C}"/>
              </a:ext>
            </a:extLst>
          </p:cNvPr>
          <p:cNvSpPr>
            <a:spLocks noGrp="1"/>
          </p:cNvSpPr>
          <p:nvPr>
            <p:ph idx="1"/>
          </p:nvPr>
        </p:nvSpPr>
        <p:spPr/>
        <p:txBody>
          <a:bodyPr/>
          <a:lstStyle/>
          <a:p>
            <a:r>
              <a:rPr lang="en-US" dirty="0"/>
              <a:t>Use testing frameworks to help automate tests and the creation of test suites</a:t>
            </a:r>
          </a:p>
          <a:p>
            <a:pPr lvl="1"/>
            <a:r>
              <a:rPr lang="en-US" dirty="0">
                <a:hlinkClick r:id="rId2"/>
              </a:rPr>
              <a:t>utPLSQL</a:t>
            </a:r>
            <a:r>
              <a:rPr lang="en-US" dirty="0"/>
              <a:t> is probably your best option as a framework</a:t>
            </a:r>
          </a:p>
          <a:p>
            <a:pPr lvl="2"/>
            <a:r>
              <a:rPr lang="en-US" dirty="0"/>
              <a:t>Various videos, webinars and tutorials available on how to use it</a:t>
            </a:r>
          </a:p>
          <a:p>
            <a:pPr lvl="2"/>
            <a:r>
              <a:rPr lang="en-US" u="sng" dirty="0" err="1">
                <a:hlinkClick r:id="rId3"/>
              </a:rPr>
              <a:t>CodeTalk</a:t>
            </a:r>
            <a:r>
              <a:rPr lang="en-US" u="sng" dirty="0">
                <a:hlinkClick r:id="rId3"/>
              </a:rPr>
              <a:t> Series: Unit Testing PL SQL Code in the Real World</a:t>
            </a:r>
            <a:endParaRPr lang="en-US" dirty="0"/>
          </a:p>
          <a:p>
            <a:pPr lvl="2"/>
            <a:r>
              <a:rPr lang="en-US" dirty="0">
                <a:hlinkClick r:id="rId4"/>
              </a:rPr>
              <a:t>March 20</a:t>
            </a:r>
            <a:r>
              <a:rPr lang="en-US" baseline="30000" dirty="0">
                <a:hlinkClick r:id="rId4"/>
              </a:rPr>
              <a:t>th</a:t>
            </a:r>
            <a:r>
              <a:rPr lang="en-US" dirty="0">
                <a:hlinkClick r:id="rId4"/>
              </a:rPr>
              <a:t>, 2018 </a:t>
            </a:r>
            <a:r>
              <a:rPr lang="en-US" dirty="0" err="1">
                <a:hlinkClick r:id="rId4"/>
              </a:rPr>
              <a:t>ProHuddle</a:t>
            </a:r>
            <a:r>
              <a:rPr lang="en-US" dirty="0">
                <a:hlinkClick r:id="rId4"/>
              </a:rPr>
              <a:t> webinar on utPLSQL by Jacek </a:t>
            </a:r>
            <a:r>
              <a:rPr lang="en-US" dirty="0" err="1">
                <a:hlinkClick r:id="rId4"/>
              </a:rPr>
              <a:t>Gebal</a:t>
            </a:r>
            <a:endParaRPr lang="en-US" dirty="0"/>
          </a:p>
          <a:p>
            <a:pPr lvl="2"/>
            <a:endParaRPr lang="en-US" dirty="0"/>
          </a:p>
        </p:txBody>
      </p:sp>
    </p:spTree>
    <p:extLst>
      <p:ext uri="{BB962C8B-B14F-4D97-AF65-F5344CB8AC3E}">
        <p14:creationId xmlns:p14="http://schemas.microsoft.com/office/powerpoint/2010/main" val="690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6ECA-B100-4D12-9C06-32221834AF82}"/>
              </a:ext>
            </a:extLst>
          </p:cNvPr>
          <p:cNvSpPr>
            <a:spLocks noGrp="1"/>
          </p:cNvSpPr>
          <p:nvPr>
            <p:ph type="title"/>
          </p:nvPr>
        </p:nvSpPr>
        <p:spPr/>
        <p:txBody>
          <a:bodyPr/>
          <a:lstStyle/>
          <a:p>
            <a:r>
              <a:rPr lang="en-US" dirty="0"/>
              <a:t>Testing Practices: The Conundrum</a:t>
            </a:r>
          </a:p>
        </p:txBody>
      </p:sp>
      <p:sp>
        <p:nvSpPr>
          <p:cNvPr id="3" name="Content Placeholder 2">
            <a:extLst>
              <a:ext uri="{FF2B5EF4-FFF2-40B4-BE49-F238E27FC236}">
                <a16:creationId xmlns:a16="http://schemas.microsoft.com/office/drawing/2014/main" id="{DB9A85F3-C22B-40FC-8D3E-A9D6257E58C1}"/>
              </a:ext>
            </a:extLst>
          </p:cNvPr>
          <p:cNvSpPr>
            <a:spLocks noGrp="1"/>
          </p:cNvSpPr>
          <p:nvPr>
            <p:ph idx="1"/>
          </p:nvPr>
        </p:nvSpPr>
        <p:spPr/>
        <p:txBody>
          <a:bodyPr>
            <a:normAutofit lnSpcReduction="10000"/>
          </a:bodyPr>
          <a:lstStyle/>
          <a:p>
            <a:r>
              <a:rPr lang="en-US" dirty="0"/>
              <a:t>Most enterprise PL/SQL routines use a lot of complex, interrelated data or do a lot of complex stuff.</a:t>
            </a:r>
          </a:p>
          <a:p>
            <a:r>
              <a:rPr lang="en-US" dirty="0"/>
              <a:t>Writing re-usable tests involves controlled data conditions that may not be present the next time the test is used. So one must write “setup” and “tear-down” scripts that create test data specifically for a given test.</a:t>
            </a:r>
          </a:p>
          <a:p>
            <a:r>
              <a:rPr lang="en-US" dirty="0"/>
              <a:t>Writing data setup and tear-down scripts can easily occupy 60 to 80% of the development effort.</a:t>
            </a:r>
          </a:p>
          <a:p>
            <a:r>
              <a:rPr lang="en-US" dirty="0"/>
              <a:t>So re-usable test suites are often skipped</a:t>
            </a:r>
          </a:p>
          <a:p>
            <a:r>
              <a:rPr lang="en-US" dirty="0"/>
              <a:t>Nirvana: Someday, using tools like </a:t>
            </a:r>
            <a:r>
              <a:rPr lang="en-US" dirty="0" err="1"/>
              <a:t>Delphix</a:t>
            </a:r>
            <a:r>
              <a:rPr lang="en-US" dirty="0"/>
              <a:t>, the entire database state will be saved in a repository for single or multiple test conditions and that state can be instantiated in seconds.</a:t>
            </a:r>
          </a:p>
        </p:txBody>
      </p:sp>
    </p:spTree>
    <p:extLst>
      <p:ext uri="{BB962C8B-B14F-4D97-AF65-F5344CB8AC3E}">
        <p14:creationId xmlns:p14="http://schemas.microsoft.com/office/powerpoint/2010/main" val="32044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CED-DD3D-4908-9B12-892822DD99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C77165-9EA2-407F-BD8A-73672893A232}"/>
              </a:ext>
            </a:extLst>
          </p:cNvPr>
          <p:cNvSpPr>
            <a:spLocks noGrp="1"/>
          </p:cNvSpPr>
          <p:nvPr>
            <p:ph idx="1"/>
          </p:nvPr>
        </p:nvSpPr>
        <p:spPr/>
        <p:txBody>
          <a:bodyPr/>
          <a:lstStyle/>
          <a:p>
            <a:r>
              <a:rPr lang="en-US" dirty="0"/>
              <a:t>Habits of Great Database Developers</a:t>
            </a:r>
          </a:p>
          <a:p>
            <a:r>
              <a:rPr lang="en-US" dirty="0"/>
              <a:t>Foundations</a:t>
            </a:r>
          </a:p>
          <a:p>
            <a:r>
              <a:rPr lang="en-US" dirty="0"/>
              <a:t>Design</a:t>
            </a:r>
          </a:p>
          <a:p>
            <a:r>
              <a:rPr lang="en-US" dirty="0"/>
              <a:t>Code</a:t>
            </a:r>
          </a:p>
          <a:p>
            <a:r>
              <a:rPr lang="en-US" dirty="0"/>
              <a:t>Test</a:t>
            </a:r>
          </a:p>
          <a:p>
            <a:r>
              <a:rPr lang="en-US" dirty="0">
                <a:solidFill>
                  <a:srgbClr val="00B050"/>
                </a:solidFill>
              </a:rPr>
              <a:t>DevOps</a:t>
            </a:r>
          </a:p>
          <a:p>
            <a:r>
              <a:rPr lang="en-US" dirty="0"/>
              <a:t>Maintenance</a:t>
            </a:r>
          </a:p>
        </p:txBody>
      </p:sp>
    </p:spTree>
    <p:extLst>
      <p:ext uri="{BB962C8B-B14F-4D97-AF65-F5344CB8AC3E}">
        <p14:creationId xmlns:p14="http://schemas.microsoft.com/office/powerpoint/2010/main" val="35010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D863-494F-41DD-905E-553D9AD0073F}"/>
              </a:ext>
            </a:extLst>
          </p:cNvPr>
          <p:cNvSpPr>
            <a:spLocks noGrp="1"/>
          </p:cNvSpPr>
          <p:nvPr>
            <p:ph type="title"/>
          </p:nvPr>
        </p:nvSpPr>
        <p:spPr/>
        <p:txBody>
          <a:bodyPr/>
          <a:lstStyle/>
          <a:p>
            <a:r>
              <a:rPr lang="en-US" dirty="0"/>
              <a:t>DevOps</a:t>
            </a:r>
          </a:p>
        </p:txBody>
      </p:sp>
      <p:sp>
        <p:nvSpPr>
          <p:cNvPr id="3" name="Content Placeholder 2">
            <a:extLst>
              <a:ext uri="{FF2B5EF4-FFF2-40B4-BE49-F238E27FC236}">
                <a16:creationId xmlns:a16="http://schemas.microsoft.com/office/drawing/2014/main" id="{47EC94EE-6BB5-42D5-B3F2-BB015CBEA4AB}"/>
              </a:ext>
            </a:extLst>
          </p:cNvPr>
          <p:cNvSpPr>
            <a:spLocks noGrp="1"/>
          </p:cNvSpPr>
          <p:nvPr>
            <p:ph idx="1"/>
          </p:nvPr>
        </p:nvSpPr>
        <p:spPr/>
        <p:txBody>
          <a:bodyPr>
            <a:normAutofit lnSpcReduction="10000"/>
          </a:bodyPr>
          <a:lstStyle/>
          <a:p>
            <a:r>
              <a:rPr lang="en-US" dirty="0">
                <a:hlinkClick r:id="rId2"/>
              </a:rPr>
              <a:t>What is DevOps? What does it include?</a:t>
            </a:r>
            <a:endParaRPr lang="en-US" dirty="0"/>
          </a:p>
          <a:p>
            <a:r>
              <a:rPr lang="en-US" dirty="0"/>
              <a:t>Build (compile or run SQL statements against target database)</a:t>
            </a:r>
          </a:p>
          <a:p>
            <a:pPr lvl="1"/>
            <a:r>
              <a:rPr lang="en-US" dirty="0"/>
              <a:t>SQL should be scripted. Can include DCL, DDL or DML</a:t>
            </a:r>
          </a:p>
          <a:p>
            <a:r>
              <a:rPr lang="en-US" dirty="0"/>
              <a:t>Deploy/Release (pre-scripts/tasks, build to Prod, post-scripts/tasks)</a:t>
            </a:r>
          </a:p>
          <a:p>
            <a:r>
              <a:rPr lang="en-US" dirty="0"/>
              <a:t>Manage Issues and Enhancements</a:t>
            </a:r>
          </a:p>
          <a:p>
            <a:pPr lvl="1"/>
            <a:r>
              <a:rPr lang="en-US" dirty="0"/>
              <a:t>We use </a:t>
            </a:r>
            <a:r>
              <a:rPr lang="en-US" dirty="0">
                <a:hlinkClick r:id="rId3"/>
              </a:rPr>
              <a:t>Jira</a:t>
            </a:r>
            <a:r>
              <a:rPr lang="en-US" dirty="0"/>
              <a:t> and Jama. There are many, many others.</a:t>
            </a:r>
          </a:p>
          <a:p>
            <a:r>
              <a:rPr lang="en-US" dirty="0"/>
              <a:t>Enterprise-grade DevOps use automation to handle these tasks</a:t>
            </a:r>
          </a:p>
          <a:p>
            <a:pPr lvl="1"/>
            <a:r>
              <a:rPr lang="en-US" dirty="0"/>
              <a:t>We use a custom build system using </a:t>
            </a:r>
            <a:r>
              <a:rPr lang="en-US" dirty="0">
                <a:hlinkClick r:id="rId4"/>
              </a:rPr>
              <a:t>Maven</a:t>
            </a:r>
            <a:r>
              <a:rPr lang="en-US" dirty="0"/>
              <a:t> and </a:t>
            </a:r>
            <a:r>
              <a:rPr lang="en-US" dirty="0">
                <a:hlinkClick r:id="rId5"/>
              </a:rPr>
              <a:t>CruiseControl</a:t>
            </a:r>
            <a:r>
              <a:rPr lang="en-US" dirty="0"/>
              <a:t> that is awesome</a:t>
            </a:r>
          </a:p>
          <a:p>
            <a:pPr lvl="1"/>
            <a:r>
              <a:rPr lang="en-US" dirty="0">
                <a:hlinkClick r:id="rId6"/>
              </a:rPr>
              <a:t>Liquibase</a:t>
            </a:r>
            <a:r>
              <a:rPr lang="en-US" dirty="0"/>
              <a:t> and </a:t>
            </a:r>
            <a:r>
              <a:rPr lang="en-US" dirty="0" err="1">
                <a:hlinkClick r:id="rId7"/>
              </a:rPr>
              <a:t>FlywayDB</a:t>
            </a:r>
            <a:r>
              <a:rPr lang="en-US" dirty="0"/>
              <a:t> embody many of the same features and principles as our system.</a:t>
            </a:r>
          </a:p>
        </p:txBody>
      </p:sp>
    </p:spTree>
    <p:extLst>
      <p:ext uri="{BB962C8B-B14F-4D97-AF65-F5344CB8AC3E}">
        <p14:creationId xmlns:p14="http://schemas.microsoft.com/office/powerpoint/2010/main" val="267077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8B8F-B392-4A32-A03D-82FB784B60C8}"/>
              </a:ext>
            </a:extLst>
          </p:cNvPr>
          <p:cNvSpPr>
            <a:spLocks noGrp="1"/>
          </p:cNvSpPr>
          <p:nvPr>
            <p:ph type="title"/>
          </p:nvPr>
        </p:nvSpPr>
        <p:spPr/>
        <p:txBody>
          <a:bodyPr/>
          <a:lstStyle/>
          <a:p>
            <a:r>
              <a:rPr lang="en-US" dirty="0"/>
              <a:t>DevOps: Lessons Learned</a:t>
            </a:r>
          </a:p>
        </p:txBody>
      </p:sp>
      <p:sp>
        <p:nvSpPr>
          <p:cNvPr id="3" name="Content Placeholder 2">
            <a:extLst>
              <a:ext uri="{FF2B5EF4-FFF2-40B4-BE49-F238E27FC236}">
                <a16:creationId xmlns:a16="http://schemas.microsoft.com/office/drawing/2014/main" id="{5EE05972-2434-41F8-A1EC-771123A20DCA}"/>
              </a:ext>
            </a:extLst>
          </p:cNvPr>
          <p:cNvSpPr>
            <a:spLocks noGrp="1"/>
          </p:cNvSpPr>
          <p:nvPr>
            <p:ph idx="1"/>
          </p:nvPr>
        </p:nvSpPr>
        <p:spPr/>
        <p:txBody>
          <a:bodyPr/>
          <a:lstStyle/>
          <a:p>
            <a:r>
              <a:rPr lang="en-US" dirty="0"/>
              <a:t>Folder per object-owning schema</a:t>
            </a:r>
          </a:p>
          <a:p>
            <a:r>
              <a:rPr lang="en-US" dirty="0"/>
              <a:t>Hook to notify everyone of new check-ins</a:t>
            </a:r>
          </a:p>
          <a:p>
            <a:r>
              <a:rPr lang="en-US" dirty="0"/>
              <a:t>Prefix all files with YYYYMMDD####-TICKET#-description prefix</a:t>
            </a:r>
          </a:p>
          <a:p>
            <a:r>
              <a:rPr lang="en-US" dirty="0"/>
              <a:t>The build stream is incremental. Each script is a new “version” of the DB.</a:t>
            </a:r>
          </a:p>
          <a:p>
            <a:pPr lvl="1"/>
            <a:r>
              <a:rPr lang="en-US" dirty="0"/>
              <a:t>Don’t change scripts once checked in. Instead fix them with another script that will run later.</a:t>
            </a:r>
          </a:p>
          <a:p>
            <a:r>
              <a:rPr lang="en-US" dirty="0"/>
              <a:t>Ensure each script is re-entrant</a:t>
            </a:r>
          </a:p>
          <a:p>
            <a:pPr lvl="1"/>
            <a:r>
              <a:rPr lang="en-US" dirty="0"/>
              <a:t>Aka re-runnable or [buzzword alert!] “idempotent”</a:t>
            </a:r>
          </a:p>
        </p:txBody>
      </p:sp>
    </p:spTree>
    <p:extLst>
      <p:ext uri="{BB962C8B-B14F-4D97-AF65-F5344CB8AC3E}">
        <p14:creationId xmlns:p14="http://schemas.microsoft.com/office/powerpoint/2010/main" val="12035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CED-DD3D-4908-9B12-892822DD99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C77165-9EA2-407F-BD8A-73672893A232}"/>
              </a:ext>
            </a:extLst>
          </p:cNvPr>
          <p:cNvSpPr>
            <a:spLocks noGrp="1"/>
          </p:cNvSpPr>
          <p:nvPr>
            <p:ph idx="1"/>
          </p:nvPr>
        </p:nvSpPr>
        <p:spPr/>
        <p:txBody>
          <a:bodyPr/>
          <a:lstStyle/>
          <a:p>
            <a:r>
              <a:rPr lang="en-US" dirty="0"/>
              <a:t>Habits of Great Database Developers</a:t>
            </a:r>
          </a:p>
          <a:p>
            <a:r>
              <a:rPr lang="en-US" dirty="0"/>
              <a:t>Foundations</a:t>
            </a:r>
          </a:p>
          <a:p>
            <a:r>
              <a:rPr lang="en-US" dirty="0"/>
              <a:t>Design</a:t>
            </a:r>
          </a:p>
          <a:p>
            <a:r>
              <a:rPr lang="en-US" dirty="0"/>
              <a:t>Code</a:t>
            </a:r>
          </a:p>
          <a:p>
            <a:r>
              <a:rPr lang="en-US" dirty="0"/>
              <a:t>Test</a:t>
            </a:r>
          </a:p>
          <a:p>
            <a:r>
              <a:rPr lang="en-US" dirty="0"/>
              <a:t>DevOps</a:t>
            </a:r>
          </a:p>
          <a:p>
            <a:r>
              <a:rPr lang="en-US" dirty="0">
                <a:solidFill>
                  <a:srgbClr val="00B050"/>
                </a:solidFill>
              </a:rPr>
              <a:t>Maintenance</a:t>
            </a:r>
          </a:p>
        </p:txBody>
      </p:sp>
    </p:spTree>
    <p:extLst>
      <p:ext uri="{BB962C8B-B14F-4D97-AF65-F5344CB8AC3E}">
        <p14:creationId xmlns:p14="http://schemas.microsoft.com/office/powerpoint/2010/main" val="25742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B147-989F-42AF-A559-591F2DD1E7A6}"/>
              </a:ext>
            </a:extLst>
          </p:cNvPr>
          <p:cNvSpPr>
            <a:spLocks noGrp="1"/>
          </p:cNvSpPr>
          <p:nvPr>
            <p:ph type="title"/>
          </p:nvPr>
        </p:nvSpPr>
        <p:spPr/>
        <p:txBody>
          <a:bodyPr/>
          <a:lstStyle/>
          <a:p>
            <a:r>
              <a:rPr lang="en-US" dirty="0"/>
              <a:t>Maintenance</a:t>
            </a:r>
          </a:p>
        </p:txBody>
      </p:sp>
      <p:sp>
        <p:nvSpPr>
          <p:cNvPr id="3" name="Content Placeholder 2">
            <a:extLst>
              <a:ext uri="{FF2B5EF4-FFF2-40B4-BE49-F238E27FC236}">
                <a16:creationId xmlns:a16="http://schemas.microsoft.com/office/drawing/2014/main" id="{8C494657-DA9E-43C0-AE15-6DCCB38D4D0F}"/>
              </a:ext>
            </a:extLst>
          </p:cNvPr>
          <p:cNvSpPr>
            <a:spLocks noGrp="1"/>
          </p:cNvSpPr>
          <p:nvPr>
            <p:ph idx="1"/>
          </p:nvPr>
        </p:nvSpPr>
        <p:spPr/>
        <p:txBody>
          <a:bodyPr>
            <a:normAutofit lnSpcReduction="10000"/>
          </a:bodyPr>
          <a:lstStyle/>
          <a:p>
            <a:r>
              <a:rPr lang="en-US" dirty="0"/>
              <a:t>Traditional maintenance has mostly been folded into DevOps, where the same developers are responsible for the system front-to-back, from design to build to deployment to issue identification, documentation and resolution.</a:t>
            </a:r>
          </a:p>
          <a:p>
            <a:r>
              <a:rPr lang="en-US" dirty="0"/>
              <a:t>When things go wrong in Production, switch on debug statements for PL/SQL unit, authenticated user, Oracle session or schema</a:t>
            </a:r>
          </a:p>
          <a:p>
            <a:pPr lvl="1"/>
            <a:r>
              <a:rPr lang="en-US" dirty="0"/>
              <a:t>Should never have to recompile code in Production to get runtime context</a:t>
            </a:r>
          </a:p>
          <a:p>
            <a:pPr lvl="1"/>
            <a:r>
              <a:rPr lang="en-US" dirty="0"/>
              <a:t>Shouldn’t take more than a few minutes to identify root cause of issue</a:t>
            </a:r>
          </a:p>
          <a:p>
            <a:r>
              <a:rPr lang="en-US" dirty="0"/>
              <a:t>Agree upon and use tool to track and manage bugs, change requests and release bundles</a:t>
            </a:r>
          </a:p>
          <a:p>
            <a:pPr lvl="1"/>
            <a:r>
              <a:rPr lang="en-US" dirty="0"/>
              <a:t>We use </a:t>
            </a:r>
            <a:r>
              <a:rPr lang="en-US" dirty="0">
                <a:hlinkClick r:id="rId2"/>
              </a:rPr>
              <a:t>Jama</a:t>
            </a:r>
            <a:r>
              <a:rPr lang="en-US" dirty="0"/>
              <a:t> and </a:t>
            </a:r>
            <a:r>
              <a:rPr lang="en-US" dirty="0">
                <a:hlinkClick r:id="rId3"/>
              </a:rPr>
              <a:t>Jira</a:t>
            </a:r>
            <a:endParaRPr lang="en-US" dirty="0"/>
          </a:p>
        </p:txBody>
      </p:sp>
    </p:spTree>
    <p:extLst>
      <p:ext uri="{BB962C8B-B14F-4D97-AF65-F5344CB8AC3E}">
        <p14:creationId xmlns:p14="http://schemas.microsoft.com/office/powerpoint/2010/main" val="344584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ED33-7461-4630-ADC5-2C34E6B018FB}"/>
              </a:ext>
            </a:extLst>
          </p:cNvPr>
          <p:cNvSpPr>
            <a:spLocks noGrp="1"/>
          </p:cNvSpPr>
          <p:nvPr>
            <p:ph type="title"/>
          </p:nvPr>
        </p:nvSpPr>
        <p:spPr/>
        <p:txBody>
          <a:bodyPr/>
          <a:lstStyle/>
          <a:p>
            <a:r>
              <a:rPr lang="en-US" dirty="0"/>
              <a:t>Maintenance: Lessons Learned</a:t>
            </a:r>
          </a:p>
        </p:txBody>
      </p:sp>
      <p:sp>
        <p:nvSpPr>
          <p:cNvPr id="3" name="Content Placeholder 2">
            <a:extLst>
              <a:ext uri="{FF2B5EF4-FFF2-40B4-BE49-F238E27FC236}">
                <a16:creationId xmlns:a16="http://schemas.microsoft.com/office/drawing/2014/main" id="{01CA957A-E902-49D4-A59A-243D229E9A62}"/>
              </a:ext>
            </a:extLst>
          </p:cNvPr>
          <p:cNvSpPr>
            <a:spLocks noGrp="1"/>
          </p:cNvSpPr>
          <p:nvPr>
            <p:ph idx="1"/>
          </p:nvPr>
        </p:nvSpPr>
        <p:spPr/>
        <p:txBody>
          <a:bodyPr/>
          <a:lstStyle/>
          <a:p>
            <a:r>
              <a:rPr lang="en-US" dirty="0"/>
              <a:t>Refresh production frequently, nightly if possible to continuous build DB box</a:t>
            </a:r>
          </a:p>
          <a:p>
            <a:r>
              <a:rPr lang="en-US" dirty="0"/>
              <a:t>Run proposed production data fixes on the refreshed copy first</a:t>
            </a:r>
          </a:p>
          <a:p>
            <a:r>
              <a:rPr lang="en-US" dirty="0"/>
              <a:t>Communicate well about future downtime for releases and PL/SQL compilation “hiccups”</a:t>
            </a:r>
          </a:p>
          <a:p>
            <a:r>
              <a:rPr lang="en-US" dirty="0"/>
              <a:t>Ensure each DB script intended for release or hotfix is tagged in some way to associate with the change management tool holding the problem description.</a:t>
            </a:r>
          </a:p>
          <a:p>
            <a:r>
              <a:rPr lang="en-US" dirty="0"/>
              <a:t>Write lots of proactive monitoring scripts and email/SMS DBAs when nasty errors are detected. DBAs should be aware of the problem before the customers are. Seek budget to improve the issues that waste the most time.</a:t>
            </a:r>
          </a:p>
        </p:txBody>
      </p:sp>
    </p:spTree>
    <p:extLst>
      <p:ext uri="{BB962C8B-B14F-4D97-AF65-F5344CB8AC3E}">
        <p14:creationId xmlns:p14="http://schemas.microsoft.com/office/powerpoint/2010/main" val="23982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6424-3214-4D0F-9ABB-F1C735F01CC5}"/>
              </a:ext>
            </a:extLst>
          </p:cNvPr>
          <p:cNvSpPr>
            <a:spLocks noGrp="1"/>
          </p:cNvSpPr>
          <p:nvPr>
            <p:ph type="title"/>
          </p:nvPr>
        </p:nvSpPr>
        <p:spPr/>
        <p:txBody>
          <a:bodyPr/>
          <a:lstStyle/>
          <a:p>
            <a:r>
              <a:rPr lang="en-US" dirty="0"/>
              <a:t>Day-in-the-Life Demos</a:t>
            </a:r>
          </a:p>
        </p:txBody>
      </p:sp>
      <p:sp>
        <p:nvSpPr>
          <p:cNvPr id="3" name="Content Placeholder 2">
            <a:extLst>
              <a:ext uri="{FF2B5EF4-FFF2-40B4-BE49-F238E27FC236}">
                <a16:creationId xmlns:a16="http://schemas.microsoft.com/office/drawing/2014/main" id="{8A3A9C25-0E5B-4137-B852-D8056AAB7DC8}"/>
              </a:ext>
            </a:extLst>
          </p:cNvPr>
          <p:cNvSpPr>
            <a:spLocks noGrp="1"/>
          </p:cNvSpPr>
          <p:nvPr>
            <p:ph idx="1"/>
          </p:nvPr>
        </p:nvSpPr>
        <p:spPr/>
        <p:txBody>
          <a:bodyPr/>
          <a:lstStyle/>
          <a:p>
            <a:r>
              <a:rPr lang="en-US" dirty="0"/>
              <a:t>&lt;time permitting&gt;</a:t>
            </a:r>
          </a:p>
        </p:txBody>
      </p:sp>
    </p:spTree>
    <p:extLst>
      <p:ext uri="{BB962C8B-B14F-4D97-AF65-F5344CB8AC3E}">
        <p14:creationId xmlns:p14="http://schemas.microsoft.com/office/powerpoint/2010/main" val="4389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050A4-4F84-4C53-9CE7-9E77DCC4D7F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idx="4294967295"/>
          </p:nvPr>
        </p:nvSpPr>
        <p:spPr>
          <a:xfrm>
            <a:off x="0" y="5532438"/>
            <a:ext cx="10515600" cy="1325562"/>
          </a:xfrm>
        </p:spPr>
        <p:txBody>
          <a:bodyPr/>
          <a:lstStyle/>
          <a:p>
            <a:r>
              <a:rPr lang="en-US" dirty="0"/>
              <a:t>Does this resemble your typical day?</a:t>
            </a:r>
          </a:p>
        </p:txBody>
      </p:sp>
    </p:spTree>
    <p:extLst>
      <p:ext uri="{BB962C8B-B14F-4D97-AF65-F5344CB8AC3E}">
        <p14:creationId xmlns:p14="http://schemas.microsoft.com/office/powerpoint/2010/main" val="32109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3BA2-FB71-402F-8F9C-F5F9701941DA}"/>
              </a:ext>
            </a:extLst>
          </p:cNvPr>
          <p:cNvSpPr>
            <a:spLocks noGrp="1"/>
          </p:cNvSpPr>
          <p:nvPr>
            <p:ph type="title"/>
          </p:nvPr>
        </p:nvSpPr>
        <p:spPr/>
        <p:txBody>
          <a:bodyPr/>
          <a:lstStyle/>
          <a:p>
            <a:r>
              <a:rPr lang="en-US" dirty="0"/>
              <a:t>What Will Be Your Design &amp; Build Legacy?</a:t>
            </a:r>
          </a:p>
        </p:txBody>
      </p:sp>
      <p:sp>
        <p:nvSpPr>
          <p:cNvPr id="4" name="Text Box 6">
            <a:extLst>
              <a:ext uri="{FF2B5EF4-FFF2-40B4-BE49-F238E27FC236}">
                <a16:creationId xmlns:a16="http://schemas.microsoft.com/office/drawing/2014/main" id="{B691CA69-86CB-4D27-B6A4-999EA68E2A4D}"/>
              </a:ext>
            </a:extLst>
          </p:cNvPr>
          <p:cNvSpPr txBox="1">
            <a:spLocks noChangeArrowheads="1"/>
          </p:cNvSpPr>
          <p:nvPr/>
        </p:nvSpPr>
        <p:spPr bwMode="auto">
          <a:xfrm>
            <a:off x="5259178" y="3622729"/>
            <a:ext cx="685800" cy="457200"/>
          </a:xfrm>
          <a:prstGeom prst="rect">
            <a:avLst/>
          </a:prstGeom>
          <a:noFill/>
          <a:ln w="9525">
            <a:noFill/>
            <a:miter lim="800000"/>
            <a:headEnd/>
            <a:tailEnd/>
          </a:ln>
        </p:spPr>
        <p:txBody>
          <a:bodyPr>
            <a:spAutoFit/>
          </a:bodyPr>
          <a:lstStyle/>
          <a:p>
            <a:pPr>
              <a:spcBef>
                <a:spcPct val="50000"/>
              </a:spcBef>
            </a:pPr>
            <a:r>
              <a:rPr lang="en-US" dirty="0">
                <a:solidFill>
                  <a:schemeClr val="tx1"/>
                </a:solidFill>
              </a:rPr>
              <a:t>OR</a:t>
            </a:r>
          </a:p>
        </p:txBody>
      </p:sp>
      <p:pic>
        <p:nvPicPr>
          <p:cNvPr id="5" name="Picture 11" descr="tucker3">
            <a:extLst>
              <a:ext uri="{FF2B5EF4-FFF2-40B4-BE49-F238E27FC236}">
                <a16:creationId xmlns:a16="http://schemas.microsoft.com/office/drawing/2014/main" id="{A550DE9F-010E-49C0-8311-F27ED93CC3D3}"/>
              </a:ext>
            </a:extLst>
          </p:cNvPr>
          <p:cNvPicPr>
            <a:picLocks noChangeAspect="1" noChangeArrowheads="1"/>
          </p:cNvPicPr>
          <p:nvPr/>
        </p:nvPicPr>
        <p:blipFill>
          <a:blip r:embed="rId2" cstate="print"/>
          <a:srcRect/>
          <a:stretch>
            <a:fillRect/>
          </a:stretch>
        </p:blipFill>
        <p:spPr bwMode="auto">
          <a:xfrm rot="21356061">
            <a:off x="8064291" y="879529"/>
            <a:ext cx="2449512" cy="2438400"/>
          </a:xfrm>
          <a:prstGeom prst="rect">
            <a:avLst/>
          </a:prstGeom>
          <a:noFill/>
          <a:ln w="9525">
            <a:noFill/>
            <a:miter lim="800000"/>
            <a:headEnd/>
            <a:tailEnd/>
          </a:ln>
        </p:spPr>
      </p:pic>
      <p:pic>
        <p:nvPicPr>
          <p:cNvPr id="6" name="Picture 5" descr="BasicLean-To">
            <a:extLst>
              <a:ext uri="{FF2B5EF4-FFF2-40B4-BE49-F238E27FC236}">
                <a16:creationId xmlns:a16="http://schemas.microsoft.com/office/drawing/2014/main" id="{DCA47496-4467-4199-8FB1-EF8DC085FC07}"/>
              </a:ext>
            </a:extLst>
          </p:cNvPr>
          <p:cNvPicPr>
            <a:picLocks noChangeAspect="1" noChangeArrowheads="1"/>
          </p:cNvPicPr>
          <p:nvPr/>
        </p:nvPicPr>
        <p:blipFill>
          <a:blip r:embed="rId3" cstate="print"/>
          <a:srcRect/>
          <a:stretch>
            <a:fillRect/>
          </a:stretch>
        </p:blipFill>
        <p:spPr bwMode="auto">
          <a:xfrm rot="21300247">
            <a:off x="1677778" y="1108129"/>
            <a:ext cx="2827338" cy="1905000"/>
          </a:xfrm>
          <a:prstGeom prst="rect">
            <a:avLst/>
          </a:prstGeom>
          <a:noFill/>
          <a:ln w="9525">
            <a:noFill/>
            <a:miter lim="800000"/>
            <a:headEnd/>
            <a:tailEnd/>
          </a:ln>
        </p:spPr>
      </p:pic>
      <p:pic>
        <p:nvPicPr>
          <p:cNvPr id="7" name="Picture 13">
            <a:extLst>
              <a:ext uri="{FF2B5EF4-FFF2-40B4-BE49-F238E27FC236}">
                <a16:creationId xmlns:a16="http://schemas.microsoft.com/office/drawing/2014/main" id="{6D920B2E-67B4-4D74-A354-F9B933F27211}"/>
              </a:ext>
            </a:extLst>
          </p:cNvPr>
          <p:cNvPicPr>
            <a:picLocks noChangeAspect="1" noChangeArrowheads="1"/>
          </p:cNvPicPr>
          <p:nvPr/>
        </p:nvPicPr>
        <p:blipFill>
          <a:blip r:embed="rId4" cstate="print"/>
          <a:srcRect/>
          <a:stretch>
            <a:fillRect/>
          </a:stretch>
        </p:blipFill>
        <p:spPr bwMode="auto">
          <a:xfrm rot="205858">
            <a:off x="6584741" y="3486204"/>
            <a:ext cx="3314700" cy="2209800"/>
          </a:xfrm>
          <a:prstGeom prst="rect">
            <a:avLst/>
          </a:prstGeom>
          <a:noFill/>
          <a:ln w="9525">
            <a:noFill/>
            <a:miter lim="800000"/>
            <a:headEnd/>
            <a:tailEnd/>
          </a:ln>
        </p:spPr>
      </p:pic>
      <p:pic>
        <p:nvPicPr>
          <p:cNvPr id="8" name="Picture 5" descr="ramshackle">
            <a:extLst>
              <a:ext uri="{FF2B5EF4-FFF2-40B4-BE49-F238E27FC236}">
                <a16:creationId xmlns:a16="http://schemas.microsoft.com/office/drawing/2014/main" id="{E30E651B-273E-494F-B7B0-1576FA0ED042}"/>
              </a:ext>
            </a:extLst>
          </p:cNvPr>
          <p:cNvPicPr>
            <a:picLocks noChangeAspect="1" noChangeArrowheads="1"/>
          </p:cNvPicPr>
          <p:nvPr/>
        </p:nvPicPr>
        <p:blipFill>
          <a:blip r:embed="rId5" cstate="print"/>
          <a:srcRect/>
          <a:stretch>
            <a:fillRect/>
          </a:stretch>
        </p:blipFill>
        <p:spPr bwMode="auto">
          <a:xfrm rot="424456">
            <a:off x="1871453" y="2817867"/>
            <a:ext cx="2058988" cy="2027237"/>
          </a:xfrm>
          <a:prstGeom prst="rect">
            <a:avLst/>
          </a:prstGeom>
          <a:noFill/>
          <a:ln w="9525">
            <a:noFill/>
            <a:miter lim="800000"/>
            <a:headEnd/>
            <a:tailEnd/>
          </a:ln>
        </p:spPr>
      </p:pic>
      <p:pic>
        <p:nvPicPr>
          <p:cNvPr id="9" name="Picture 4" descr="ramshackle2">
            <a:extLst>
              <a:ext uri="{FF2B5EF4-FFF2-40B4-BE49-F238E27FC236}">
                <a16:creationId xmlns:a16="http://schemas.microsoft.com/office/drawing/2014/main" id="{E581175E-D082-4284-B4E3-CD01D00CE813}"/>
              </a:ext>
            </a:extLst>
          </p:cNvPr>
          <p:cNvPicPr>
            <a:picLocks noChangeAspect="1" noChangeArrowheads="1"/>
          </p:cNvPicPr>
          <p:nvPr/>
        </p:nvPicPr>
        <p:blipFill>
          <a:blip r:embed="rId6" cstate="print"/>
          <a:srcRect/>
          <a:stretch>
            <a:fillRect/>
          </a:stretch>
        </p:blipFill>
        <p:spPr bwMode="auto">
          <a:xfrm rot="21267916">
            <a:off x="2211178" y="4383142"/>
            <a:ext cx="2646363" cy="1706562"/>
          </a:xfrm>
          <a:prstGeom prst="rect">
            <a:avLst/>
          </a:prstGeom>
          <a:noFill/>
          <a:ln w="9525">
            <a:noFill/>
            <a:miter lim="800000"/>
            <a:headEnd/>
            <a:tailEnd/>
          </a:ln>
        </p:spPr>
      </p:pic>
      <p:pic>
        <p:nvPicPr>
          <p:cNvPr id="10" name="Picture 14">
            <a:extLst>
              <a:ext uri="{FF2B5EF4-FFF2-40B4-BE49-F238E27FC236}">
                <a16:creationId xmlns:a16="http://schemas.microsoft.com/office/drawing/2014/main" id="{829A0474-C55C-440C-BC8D-9B58AD9F21C5}"/>
              </a:ext>
            </a:extLst>
          </p:cNvPr>
          <p:cNvPicPr>
            <a:picLocks noChangeAspect="1" noChangeArrowheads="1"/>
          </p:cNvPicPr>
          <p:nvPr/>
        </p:nvPicPr>
        <p:blipFill>
          <a:blip r:embed="rId7" cstate="print"/>
          <a:srcRect/>
          <a:stretch>
            <a:fillRect/>
          </a:stretch>
        </p:blipFill>
        <p:spPr bwMode="auto">
          <a:xfrm rot="685426">
            <a:off x="5646528" y="1524054"/>
            <a:ext cx="2857500" cy="1895475"/>
          </a:xfrm>
          <a:prstGeom prst="rect">
            <a:avLst/>
          </a:prstGeom>
          <a:noFill/>
          <a:ln w="9525">
            <a:noFill/>
            <a:miter lim="800000"/>
            <a:headEnd/>
            <a:tailEnd/>
          </a:ln>
        </p:spPr>
      </p:pic>
    </p:spTree>
    <p:extLst>
      <p:ext uri="{BB962C8B-B14F-4D97-AF65-F5344CB8AC3E}">
        <p14:creationId xmlns:p14="http://schemas.microsoft.com/office/powerpoint/2010/main" val="2390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3BFF-E74F-4DEA-BC1E-0AE56AF96205}"/>
              </a:ext>
            </a:extLst>
          </p:cNvPr>
          <p:cNvSpPr>
            <a:spLocks noGrp="1"/>
          </p:cNvSpPr>
          <p:nvPr>
            <p:ph type="title"/>
          </p:nvPr>
        </p:nvSpPr>
        <p:spPr/>
        <p:txBody>
          <a:bodyPr/>
          <a:lstStyle/>
          <a:p>
            <a:r>
              <a:rPr lang="en-US" dirty="0"/>
              <a:t>Contact and Further Info</a:t>
            </a:r>
          </a:p>
        </p:txBody>
      </p:sp>
      <p:sp>
        <p:nvSpPr>
          <p:cNvPr id="3" name="Content Placeholder 2">
            <a:extLst>
              <a:ext uri="{FF2B5EF4-FFF2-40B4-BE49-F238E27FC236}">
                <a16:creationId xmlns:a16="http://schemas.microsoft.com/office/drawing/2014/main" id="{916AE7EF-AC12-4DE3-99C6-5185C5131222}"/>
              </a:ext>
            </a:extLst>
          </p:cNvPr>
          <p:cNvSpPr>
            <a:spLocks noGrp="1"/>
          </p:cNvSpPr>
          <p:nvPr>
            <p:ph idx="1"/>
          </p:nvPr>
        </p:nvSpPr>
        <p:spPr/>
        <p:txBody>
          <a:bodyPr/>
          <a:lstStyle/>
          <a:p>
            <a:pPr>
              <a:buNone/>
            </a:pPr>
            <a:r>
              <a:rPr lang="en-US" dirty="0"/>
              <a:t>Contact: </a:t>
            </a:r>
            <a:r>
              <a:rPr lang="en-US" dirty="0">
                <a:solidFill>
                  <a:schemeClr val="bg2">
                    <a:lumMod val="50000"/>
                  </a:schemeClr>
                </a:solidFill>
                <a:hlinkClick r:id="rId2"/>
              </a:rPr>
              <a:t>bcoulam@yahoo.com</a:t>
            </a:r>
            <a:endParaRPr lang="en-US" dirty="0">
              <a:solidFill>
                <a:schemeClr val="bg2">
                  <a:lumMod val="50000"/>
                </a:schemeClr>
              </a:solidFill>
            </a:endParaRPr>
          </a:p>
          <a:p>
            <a:pPr>
              <a:buNone/>
            </a:pPr>
            <a:r>
              <a:rPr lang="en-US" dirty="0"/>
              <a:t>Papers and Code:</a:t>
            </a:r>
          </a:p>
          <a:p>
            <a:pPr lvl="1">
              <a:buNone/>
            </a:pPr>
            <a:r>
              <a:rPr lang="en-US" dirty="0">
                <a:solidFill>
                  <a:schemeClr val="bg2">
                    <a:lumMod val="50000"/>
                  </a:schemeClr>
                </a:solidFill>
                <a:hlinkClick r:id="rId3"/>
              </a:rPr>
              <a:t>http://www.dbartisans.com</a:t>
            </a:r>
            <a:endParaRPr lang="en-US" dirty="0">
              <a:solidFill>
                <a:schemeClr val="bg2">
                  <a:lumMod val="50000"/>
                </a:schemeClr>
              </a:solidFill>
            </a:endParaRPr>
          </a:p>
          <a:p>
            <a:pPr lvl="1">
              <a:buNone/>
            </a:pPr>
            <a:r>
              <a:rPr lang="en-US" dirty="0">
                <a:solidFill>
                  <a:schemeClr val="bg2">
                    <a:lumMod val="50000"/>
                  </a:schemeClr>
                </a:solidFill>
                <a:hlinkClick r:id="rId4"/>
              </a:rPr>
              <a:t>http://www.dbsherpa.com</a:t>
            </a:r>
            <a:r>
              <a:rPr lang="en-US" dirty="0">
                <a:solidFill>
                  <a:schemeClr val="bg2">
                    <a:lumMod val="50000"/>
                  </a:schemeClr>
                </a:solidFill>
              </a:rPr>
              <a:t> </a:t>
            </a:r>
          </a:p>
          <a:p>
            <a:pPr>
              <a:buNone/>
            </a:pPr>
            <a:r>
              <a:rPr lang="en-US" dirty="0"/>
              <a:t>Framework:</a:t>
            </a:r>
          </a:p>
          <a:p>
            <a:pPr lvl="1">
              <a:buNone/>
            </a:pPr>
            <a:r>
              <a:rPr lang="en-US" dirty="0">
                <a:solidFill>
                  <a:schemeClr val="bg2">
                    <a:lumMod val="50000"/>
                  </a:schemeClr>
                </a:solidFill>
                <a:hlinkClick r:id="rId5"/>
              </a:rPr>
              <a:t>http://sourceforge.net/projects/plsqlframestart</a:t>
            </a:r>
            <a:endParaRPr lang="en-US" dirty="0">
              <a:solidFill>
                <a:schemeClr val="bg2">
                  <a:lumMod val="50000"/>
                </a:schemeClr>
              </a:solidFill>
            </a:endParaRPr>
          </a:p>
          <a:p>
            <a:pPr lvl="1">
              <a:buNone/>
            </a:pPr>
            <a:r>
              <a:rPr lang="en-US" dirty="0">
                <a:solidFill>
                  <a:schemeClr val="bg2">
                    <a:lumMod val="50000"/>
                  </a:schemeClr>
                </a:solidFill>
                <a:hlinkClick r:id="rId6"/>
              </a:rPr>
              <a:t>http://github.org/plsqlstarter</a:t>
            </a:r>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214982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60293"/>
          </a:xfrm>
          <a:prstGeom prst="rect">
            <a:avLst/>
          </a:prstGeom>
        </p:spPr>
      </p:pic>
      <p:sp>
        <p:nvSpPr>
          <p:cNvPr id="2" name="Title 1"/>
          <p:cNvSpPr>
            <a:spLocks noGrp="1"/>
          </p:cNvSpPr>
          <p:nvPr>
            <p:ph type="title" idx="4294967295"/>
          </p:nvPr>
        </p:nvSpPr>
        <p:spPr>
          <a:xfrm>
            <a:off x="0" y="5532438"/>
            <a:ext cx="10515600" cy="1325562"/>
          </a:xfrm>
        </p:spPr>
        <p:txBody>
          <a:bodyPr/>
          <a:lstStyle/>
          <a:p>
            <a:r>
              <a:rPr lang="en-US" dirty="0">
                <a:solidFill>
                  <a:schemeClr val="bg1"/>
                </a:solidFill>
              </a:rPr>
              <a:t>Or this?</a:t>
            </a:r>
          </a:p>
        </p:txBody>
      </p:sp>
    </p:spTree>
    <p:extLst>
      <p:ext uri="{BB962C8B-B14F-4D97-AF65-F5344CB8AC3E}">
        <p14:creationId xmlns:p14="http://schemas.microsoft.com/office/powerpoint/2010/main" val="144889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5848-CA63-4907-B11F-9F8411183872}"/>
              </a:ext>
            </a:extLst>
          </p:cNvPr>
          <p:cNvSpPr>
            <a:spLocks noGrp="1"/>
          </p:cNvSpPr>
          <p:nvPr>
            <p:ph type="title"/>
          </p:nvPr>
        </p:nvSpPr>
        <p:spPr/>
        <p:txBody>
          <a:bodyPr/>
          <a:lstStyle/>
          <a:p>
            <a:r>
              <a:rPr lang="en-US" b="1" dirty="0"/>
              <a:t>Great database developers habitually…</a:t>
            </a:r>
          </a:p>
        </p:txBody>
      </p:sp>
      <p:sp>
        <p:nvSpPr>
          <p:cNvPr id="3" name="Content Placeholder 2">
            <a:extLst>
              <a:ext uri="{FF2B5EF4-FFF2-40B4-BE49-F238E27FC236}">
                <a16:creationId xmlns:a16="http://schemas.microsoft.com/office/drawing/2014/main" id="{89718039-166F-43F8-9741-300E04FCB792}"/>
              </a:ext>
            </a:extLst>
          </p:cNvPr>
          <p:cNvSpPr>
            <a:spLocks noGrp="1"/>
          </p:cNvSpPr>
          <p:nvPr>
            <p:ph idx="1"/>
          </p:nvPr>
        </p:nvSpPr>
        <p:spPr/>
        <p:txBody>
          <a:bodyPr>
            <a:normAutofit/>
          </a:bodyPr>
          <a:lstStyle/>
          <a:p>
            <a:r>
              <a:rPr lang="en-US" dirty="0"/>
              <a:t>Simplify / Eliminate Waste / Do Not Duplicate (DRY)</a:t>
            </a:r>
          </a:p>
          <a:p>
            <a:r>
              <a:rPr lang="en-US" dirty="0"/>
              <a:t>Take Pride in their Work</a:t>
            </a:r>
          </a:p>
          <a:p>
            <a:r>
              <a:rPr lang="en-US" dirty="0"/>
              <a:t>Learn their Craft</a:t>
            </a:r>
          </a:p>
          <a:p>
            <a:r>
              <a:rPr lang="en-US" dirty="0"/>
              <a:t>Learn their Tools</a:t>
            </a:r>
          </a:p>
          <a:p>
            <a:r>
              <a:rPr lang="en-US" dirty="0"/>
              <a:t>Stand on the Shoulders of Giants</a:t>
            </a:r>
          </a:p>
          <a:p>
            <a:r>
              <a:rPr lang="en-US" dirty="0"/>
              <a:t>Get Another Pair of Eyes</a:t>
            </a:r>
          </a:p>
          <a:p>
            <a:r>
              <a:rPr lang="en-US" dirty="0"/>
              <a:t>Test</a:t>
            </a:r>
          </a:p>
          <a:p>
            <a:r>
              <a:rPr lang="en-US" dirty="0"/>
              <a:t>Document &amp; Instrument</a:t>
            </a:r>
          </a:p>
        </p:txBody>
      </p:sp>
      <p:pic>
        <p:nvPicPr>
          <p:cNvPr id="4" name="Picture 3">
            <a:extLst>
              <a:ext uri="{FF2B5EF4-FFF2-40B4-BE49-F238E27FC236}">
                <a16:creationId xmlns:a16="http://schemas.microsoft.com/office/drawing/2014/main" id="{985DAC25-26C8-4224-9EE6-8B95A0F6F63D}"/>
              </a:ext>
            </a:extLst>
          </p:cNvPr>
          <p:cNvPicPr>
            <a:picLocks noChangeAspect="1"/>
          </p:cNvPicPr>
          <p:nvPr/>
        </p:nvPicPr>
        <p:blipFill>
          <a:blip r:embed="rId3"/>
          <a:stretch>
            <a:fillRect/>
          </a:stretch>
        </p:blipFill>
        <p:spPr>
          <a:xfrm>
            <a:off x="5486400" y="2819400"/>
            <a:ext cx="6502400" cy="3657600"/>
          </a:xfrm>
          <a:prstGeom prst="ellipse">
            <a:avLst/>
          </a:prstGeom>
          <a:ln>
            <a:noFill/>
          </a:ln>
          <a:effectLst>
            <a:softEdge rad="112500"/>
          </a:effectLst>
        </p:spPr>
      </p:pic>
    </p:spTree>
    <p:extLst>
      <p:ext uri="{BB962C8B-B14F-4D97-AF65-F5344CB8AC3E}">
        <p14:creationId xmlns:p14="http://schemas.microsoft.com/office/powerpoint/2010/main" val="32718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CED-DD3D-4908-9B12-892822DD997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C77165-9EA2-407F-BD8A-73672893A232}"/>
              </a:ext>
            </a:extLst>
          </p:cNvPr>
          <p:cNvSpPr>
            <a:spLocks noGrp="1"/>
          </p:cNvSpPr>
          <p:nvPr>
            <p:ph idx="1"/>
          </p:nvPr>
        </p:nvSpPr>
        <p:spPr/>
        <p:txBody>
          <a:bodyPr/>
          <a:lstStyle/>
          <a:p>
            <a:r>
              <a:rPr lang="en-US" dirty="0"/>
              <a:t>Habits of Great Database Developers</a:t>
            </a:r>
          </a:p>
          <a:p>
            <a:r>
              <a:rPr lang="en-US" dirty="0">
                <a:solidFill>
                  <a:srgbClr val="00B050"/>
                </a:solidFill>
              </a:rPr>
              <a:t>Foundations</a:t>
            </a:r>
          </a:p>
          <a:p>
            <a:r>
              <a:rPr lang="en-US" dirty="0"/>
              <a:t>Design</a:t>
            </a:r>
          </a:p>
          <a:p>
            <a:r>
              <a:rPr lang="en-US" dirty="0"/>
              <a:t>Code</a:t>
            </a:r>
          </a:p>
          <a:p>
            <a:r>
              <a:rPr lang="en-US" dirty="0"/>
              <a:t>Test</a:t>
            </a:r>
          </a:p>
          <a:p>
            <a:r>
              <a:rPr lang="en-US" dirty="0"/>
              <a:t>DevOps</a:t>
            </a:r>
          </a:p>
          <a:p>
            <a:r>
              <a:rPr lang="en-US" dirty="0"/>
              <a:t>Maintenance</a:t>
            </a:r>
          </a:p>
        </p:txBody>
      </p:sp>
    </p:spTree>
    <p:extLst>
      <p:ext uri="{BB962C8B-B14F-4D97-AF65-F5344CB8AC3E}">
        <p14:creationId xmlns:p14="http://schemas.microsoft.com/office/powerpoint/2010/main" val="1950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9876</TotalTime>
  <Words>4642</Words>
  <Application>Microsoft Office PowerPoint</Application>
  <PresentationFormat>Widescreen</PresentationFormat>
  <Paragraphs>542</Paragraphs>
  <Slides>61</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Corbel</vt:lpstr>
      <vt:lpstr>Courier New</vt:lpstr>
      <vt:lpstr>Euphemia</vt:lpstr>
      <vt:lpstr>Wingdings</vt:lpstr>
      <vt:lpstr>Banded Design Blue 16x9</vt:lpstr>
      <vt:lpstr>Enterprise-Grade PL/SQL: Doing it Right the First Time</vt:lpstr>
      <vt:lpstr>Or… Making database engineering  easy and fun</vt:lpstr>
      <vt:lpstr>Contacts Info Website:  dbartisans.com and dbsherpa.com Twitter: @billcoulam Email: bcoulam@yahoo.com LinkedIn:  billcoulam   Passionate about programming &amp; design practices… …that make our craft fun and fast!</vt:lpstr>
      <vt:lpstr>PowerPoint Presentation</vt:lpstr>
      <vt:lpstr>Agenda</vt:lpstr>
      <vt:lpstr>Does this resemble your typical day?</vt:lpstr>
      <vt:lpstr>Or this?</vt:lpstr>
      <vt:lpstr>Great database developers habitually…</vt:lpstr>
      <vt:lpstr>Agenda</vt:lpstr>
      <vt:lpstr>Foundations</vt:lpstr>
      <vt:lpstr>Foundations</vt:lpstr>
      <vt:lpstr>Foundations: Fundamental Questions</vt:lpstr>
      <vt:lpstr>Foundations: Technology Stack</vt:lpstr>
      <vt:lpstr>Foundations: Technology Stack</vt:lpstr>
      <vt:lpstr>Foundations: Everything needs a home</vt:lpstr>
      <vt:lpstr>Foundations: Directory Structure</vt:lpstr>
      <vt:lpstr>Foundations: Directory Structure</vt:lpstr>
      <vt:lpstr>Foundations: Version Control System</vt:lpstr>
      <vt:lpstr>Foundations: Standards and Conventions</vt:lpstr>
      <vt:lpstr>Foundation: Standards and Conventions</vt:lpstr>
      <vt:lpstr>Foundations: Standards and Conventions</vt:lpstr>
      <vt:lpstr>Foundations: Design Tools</vt:lpstr>
      <vt:lpstr>Foundations: Development Tools</vt:lpstr>
      <vt:lpstr>Foundations: Formatting Tools</vt:lpstr>
      <vt:lpstr>Foundations: Testing Tools</vt:lpstr>
      <vt:lpstr>Foundations: Other Tools</vt:lpstr>
      <vt:lpstr>Milestones for Coding Readiness</vt:lpstr>
      <vt:lpstr>How is Your Craftsmanship Perceived by Others?</vt:lpstr>
      <vt:lpstr>Agenda</vt:lpstr>
      <vt:lpstr>Design Practices</vt:lpstr>
      <vt:lpstr>Design Practices</vt:lpstr>
      <vt:lpstr>Design Practices</vt:lpstr>
      <vt:lpstr>Agenda</vt:lpstr>
      <vt:lpstr>Coding Practices: Use the Version Control System </vt:lpstr>
      <vt:lpstr>Coding Practices: Use Frameworks and Libraries</vt:lpstr>
      <vt:lpstr>Coding Practices: Routine Design and Structure</vt:lpstr>
      <vt:lpstr>Coding Practices: Documentation</vt:lpstr>
      <vt:lpstr>Coding Practices: Documentation</vt:lpstr>
      <vt:lpstr>Coding Practices: Instrumentation</vt:lpstr>
      <vt:lpstr>Coding Practices: Instrumentation</vt:lpstr>
      <vt:lpstr>Coding Practices: Instrumentation</vt:lpstr>
      <vt:lpstr>Coding Practices: Instrumentation</vt:lpstr>
      <vt:lpstr>Coding Practices: Instrumentation</vt:lpstr>
      <vt:lpstr>Coding Practices: Instrumentation</vt:lpstr>
      <vt:lpstr>Coding Practices: Performance &amp; Resilience</vt:lpstr>
      <vt:lpstr>Coding Practices: Exceptions</vt:lpstr>
      <vt:lpstr>Coding Practices: Exceptions</vt:lpstr>
      <vt:lpstr>Coding Practices: Transactions</vt:lpstr>
      <vt:lpstr>Agenda</vt:lpstr>
      <vt:lpstr>Testing Practices</vt:lpstr>
      <vt:lpstr>Testing Practices</vt:lpstr>
      <vt:lpstr>Testing Practices: The Conundrum</vt:lpstr>
      <vt:lpstr>Agenda</vt:lpstr>
      <vt:lpstr>DevOps</vt:lpstr>
      <vt:lpstr>DevOps: Lessons Learned</vt:lpstr>
      <vt:lpstr>Agenda</vt:lpstr>
      <vt:lpstr>Maintenance</vt:lpstr>
      <vt:lpstr>Maintenance: Lessons Learned</vt:lpstr>
      <vt:lpstr>Day-in-the-Life Demos</vt:lpstr>
      <vt:lpstr>What Will Be Your Design &amp; Build Legacy?</vt:lpstr>
      <vt:lpstr>Contact and Further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Grade PL/SQL: Doing it Right the First Time</dc:title>
  <dc:creator>Bill Coulam</dc:creator>
  <cp:lastModifiedBy>Bill Coulam</cp:lastModifiedBy>
  <cp:revision>120</cp:revision>
  <dcterms:created xsi:type="dcterms:W3CDTF">2018-02-21T21:02:43Z</dcterms:created>
  <dcterms:modified xsi:type="dcterms:W3CDTF">2018-03-23T20:03:11Z</dcterms:modified>
</cp:coreProperties>
</file>