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9"/>
  </p:notesMasterIdLst>
  <p:sldIdLst>
    <p:sldId id="291" r:id="rId5"/>
    <p:sldId id="262" r:id="rId6"/>
    <p:sldId id="272" r:id="rId7"/>
    <p:sldId id="273" r:id="rId8"/>
    <p:sldId id="263" r:id="rId9"/>
    <p:sldId id="295" r:id="rId10"/>
    <p:sldId id="275" r:id="rId11"/>
    <p:sldId id="296" r:id="rId12"/>
    <p:sldId id="274" r:id="rId13"/>
    <p:sldId id="280" r:id="rId14"/>
    <p:sldId id="287" r:id="rId15"/>
    <p:sldId id="288" r:id="rId16"/>
    <p:sldId id="289" r:id="rId17"/>
    <p:sldId id="294" r:id="rId18"/>
    <p:sldId id="293" r:id="rId19"/>
    <p:sldId id="290" r:id="rId20"/>
    <p:sldId id="276" r:id="rId21"/>
    <p:sldId id="278" r:id="rId22"/>
    <p:sldId id="281" r:id="rId23"/>
    <p:sldId id="282" r:id="rId24"/>
    <p:sldId id="285" r:id="rId25"/>
    <p:sldId id="283" r:id="rId26"/>
    <p:sldId id="264" r:id="rId27"/>
    <p:sldId id="271" r:id="rId28"/>
    <p:sldId id="265" r:id="rId29"/>
    <p:sldId id="266" r:id="rId30"/>
    <p:sldId id="268" r:id="rId31"/>
    <p:sldId id="269" r:id="rId32"/>
    <p:sldId id="277" r:id="rId33"/>
    <p:sldId id="279" r:id="rId34"/>
    <p:sldId id="284" r:id="rId35"/>
    <p:sldId id="286" r:id="rId36"/>
    <p:sldId id="292" r:id="rId37"/>
    <p:sldId id="297"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942" autoAdjust="0"/>
  </p:normalViewPr>
  <p:slideViewPr>
    <p:cSldViewPr snapToGrid="0" snapToObjects="1">
      <p:cViewPr varScale="1">
        <p:scale>
          <a:sx n="81" d="100"/>
          <a:sy n="81" d="100"/>
        </p:scale>
        <p:origin x="248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CA18-7018-468D-B448-F2BA43964C20}" type="datetimeFigureOut">
              <a:rPr lang="en-US" smtClean="0"/>
              <a:t>3/10/2015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A2556-521B-4512-9550-AA6040A2441F}" type="slidenum">
              <a:rPr lang="en-US" smtClean="0"/>
              <a:t>‹#›</a:t>
            </a:fld>
            <a:endParaRPr lang="en-US" dirty="0"/>
          </a:p>
        </p:txBody>
      </p:sp>
    </p:spTree>
    <p:extLst>
      <p:ext uri="{BB962C8B-B14F-4D97-AF65-F5344CB8AC3E}">
        <p14:creationId xmlns:p14="http://schemas.microsoft.com/office/powerpoint/2010/main" val="1967991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http://typicalprogrammer.com/programmers-vs-rdbms/</a:t>
            </a:r>
          </a:p>
          <a:p>
            <a:r>
              <a:rPr lang="en-US" dirty="0" smtClean="0"/>
              <a:t>http://www.tonymarston.net/php-mysql/object-relational-mappers-are-evil.html</a:t>
            </a:r>
          </a:p>
          <a:p>
            <a:r>
              <a:rPr lang="en-US" dirty="0" smtClean="0"/>
              <a:t>* http://www.cforcoding.com/2009/05/orm-or-sql.html</a:t>
            </a:r>
          </a:p>
          <a:p>
            <a:r>
              <a:rPr lang="en-US" dirty="0" smtClean="0"/>
              <a:t>http://www.reddit.com/r/programming/comments/rp9ha/bad_orm_is_infinitely_worse_than_bad_sql</a:t>
            </a:r>
          </a:p>
          <a:p>
            <a:r>
              <a:rPr lang="en-US" dirty="0" smtClean="0"/>
              <a:t>* http://www.reddit.com/r/programming/search?q=stored+procedures&amp;restrict_sr=on</a:t>
            </a:r>
          </a:p>
          <a:p>
            <a:r>
              <a:rPr lang="en-US" dirty="0" smtClean="0"/>
              <a:t>* https://news.ycombinator.com/item?id=7310077</a:t>
            </a:r>
          </a:p>
          <a:p>
            <a:r>
              <a:rPr lang="en-US" dirty="0" smtClean="0"/>
              <a:t>http://martinfowler.com/bliki/OrmHate.html</a:t>
            </a:r>
          </a:p>
          <a:p>
            <a:r>
              <a:rPr lang="en-US" dirty="0" smtClean="0"/>
              <a:t>http://java.dzone.com/articles/martin-fowler-orm-hate (has lots of commentary)</a:t>
            </a:r>
          </a:p>
          <a:p>
            <a:r>
              <a:rPr lang="en-US" dirty="0" smtClean="0"/>
              <a:t>* http://blogs.tedneward.com/2006/06/26/The+Vietnam+Of+Computer+Science.aspx</a:t>
            </a:r>
          </a:p>
          <a:p>
            <a:r>
              <a:rPr lang="en-US" dirty="0" smtClean="0"/>
              <a:t>http://database-programmer.blogspot.com/2010/12/historical-perspective-of-orm-and.html</a:t>
            </a:r>
          </a:p>
          <a:p>
            <a:r>
              <a:rPr lang="en-US" dirty="0" smtClean="0"/>
              <a:t>http://seldo.com/weblog/2011/08/11/orm_is_an_antipattern</a:t>
            </a:r>
          </a:p>
          <a:p>
            <a:r>
              <a:rPr lang="en-US" dirty="0" smtClean="0"/>
              <a:t>http://programmers.stackexchange.com/questions/163185/torvalds-quote-about-good-programmer</a:t>
            </a:r>
          </a:p>
          <a:p>
            <a:r>
              <a:rPr lang="en-US" dirty="0" smtClean="0"/>
              <a:t>http://terrazadearavaca.blogspot.com/2008/12/jpa-implementations-comparison.html</a:t>
            </a:r>
          </a:p>
          <a:p>
            <a:r>
              <a:rPr lang="en-US" dirty="0" smtClean="0"/>
              <a:t>http://highscalability.com/blog/2008/2/2/the-case-against-orm-frameworks-in-high-scalability-architec.html</a:t>
            </a:r>
          </a:p>
          <a:p>
            <a:r>
              <a:rPr lang="en-US" dirty="0" smtClean="0"/>
              <a:t>http://www.iheavy.com/2011/08/26/5-things-are-toxic-to-scalability/</a:t>
            </a:r>
          </a:p>
          <a:p>
            <a:r>
              <a:rPr lang="en-US" dirty="0" smtClean="0"/>
              <a:t>http://www.bigdatalittlegeek.com/blog/2014/3/18/orm-the-killer-of-scalability</a:t>
            </a:r>
          </a:p>
          <a:p>
            <a:r>
              <a:rPr lang="en-US" dirty="0" smtClean="0"/>
              <a:t>http://wozniak.ca/what-orms-have-taught-me-just-learn-sql</a:t>
            </a:r>
          </a:p>
          <a:p>
            <a:r>
              <a:rPr lang="en-US" dirty="0" smtClean="0"/>
              <a:t>http://www.reddit.com/r/programming/comments/2cnw8x/what_orms_have_taught_me_just_learn_sql/</a:t>
            </a:r>
          </a:p>
          <a:p>
            <a:r>
              <a:rPr lang="en-US" dirty="0" smtClean="0"/>
              <a:t>http://</a:t>
            </a:r>
            <a:r>
              <a:rPr lang="en-US" dirty="0" smtClean="0"/>
              <a:t>weblogs.asp.net/ricardoperes/differences-between-nhibernate-and-entity-framework</a:t>
            </a:r>
          </a:p>
          <a:p>
            <a:r>
              <a:rPr lang="en-US" dirty="0" smtClean="0"/>
              <a:t>http://blog.jhades.org/solving-orm-complexity-keep-the-o-drop-the-r-no-need-for-the-m/</a:t>
            </a:r>
            <a:endParaRPr lang="en-US" dirty="0" smtClean="0"/>
          </a:p>
          <a:p>
            <a:r>
              <a:rPr lang="en-US" dirty="0" smtClean="0"/>
              <a:t>http://www.kenneth-truyers.net/2014/11/15/how-to-ditch-your-orm/</a:t>
            </a:r>
            <a:endParaRPr lang="en-US" dirty="0" smtClean="0"/>
          </a:p>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a:t>
            </a:fld>
            <a:endParaRPr lang="en-US" dirty="0"/>
          </a:p>
        </p:txBody>
      </p:sp>
    </p:spTree>
    <p:extLst>
      <p:ext uri="{BB962C8B-B14F-4D97-AF65-F5344CB8AC3E}">
        <p14:creationId xmlns:p14="http://schemas.microsoft.com/office/powerpoint/2010/main" val="1285809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of java stack trace (not dell well w/no insight into data layer) and instrumentation out of our </a:t>
            </a:r>
            <a:r>
              <a:rPr lang="en-US" baseline="0" dirty="0" err="1" smtClean="0"/>
              <a:t>pl</a:t>
            </a:r>
            <a:r>
              <a:rPr lang="en-US" baseline="0" dirty="0" smtClean="0"/>
              <a:t>/</a:t>
            </a:r>
            <a:r>
              <a:rPr lang="en-US" baseline="0" dirty="0" err="1" smtClean="0"/>
              <a:t>sql</a:t>
            </a:r>
            <a:r>
              <a:rPr lang="en-US" baseline="0" dirty="0" smtClean="0"/>
              <a:t> log</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30</a:t>
            </a:fld>
            <a:endParaRPr lang="en-US"/>
          </a:p>
        </p:txBody>
      </p:sp>
    </p:spTree>
    <p:extLst>
      <p:ext uri="{BB962C8B-B14F-4D97-AF65-F5344CB8AC3E}">
        <p14:creationId xmlns:p14="http://schemas.microsoft.com/office/powerpoint/2010/main" val="3894993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32</a:t>
            </a:fld>
            <a:endParaRPr lang="en-US"/>
          </a:p>
        </p:txBody>
      </p:sp>
    </p:spTree>
    <p:extLst>
      <p:ext uri="{BB962C8B-B14F-4D97-AF65-F5344CB8AC3E}">
        <p14:creationId xmlns:p14="http://schemas.microsoft.com/office/powerpoint/2010/main" val="2512000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5</a:t>
            </a:fld>
            <a:endParaRPr lang="en-US" dirty="0"/>
          </a:p>
        </p:txBody>
      </p:sp>
    </p:spTree>
    <p:extLst>
      <p:ext uri="{BB962C8B-B14F-4D97-AF65-F5344CB8AC3E}">
        <p14:creationId xmlns:p14="http://schemas.microsoft.com/office/powerpoint/2010/main" val="306537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6</a:t>
            </a:fld>
            <a:endParaRPr lang="en-US" dirty="0"/>
          </a:p>
        </p:txBody>
      </p:sp>
    </p:spTree>
    <p:extLst>
      <p:ext uri="{BB962C8B-B14F-4D97-AF65-F5344CB8AC3E}">
        <p14:creationId xmlns:p14="http://schemas.microsoft.com/office/powerpoint/2010/main" val="1584243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 from user “</a:t>
            </a:r>
            <a:r>
              <a:rPr lang="en-US" dirty="0" err="1" smtClean="0"/>
              <a:t>meritt</a:t>
            </a:r>
            <a:r>
              <a:rPr lang="en-US" dirty="0" smtClean="0"/>
              <a:t>” at https://news.ycombinator.com/item?id=8133835</a:t>
            </a:r>
          </a:p>
          <a:p>
            <a:r>
              <a:rPr lang="en-US" dirty="0" smtClean="0"/>
              <a:t>Vietnam</a:t>
            </a:r>
            <a:r>
              <a:rPr lang="en-US" baseline="0" dirty="0" smtClean="0"/>
              <a:t> of Computer Science: Ted </a:t>
            </a:r>
            <a:r>
              <a:rPr lang="en-US" baseline="0" dirty="0" err="1" smtClean="0"/>
              <a:t>Neward</a:t>
            </a:r>
            <a:r>
              <a:rPr lang="en-US" baseline="0" dirty="0" smtClean="0"/>
              <a:t>, cited by Jeff Atwood, one of the creators of </a:t>
            </a:r>
            <a:r>
              <a:rPr lang="en-US" baseline="0" dirty="0" err="1" smtClean="0"/>
              <a:t>stackoverflow</a:t>
            </a:r>
            <a:r>
              <a:rPr lang="en-US" baseline="0" dirty="0" smtClean="0"/>
              <a:t>: http://blog.codinghorror.com/object-relational-mapping-is-the-vietnam-of-computer-science/</a:t>
            </a:r>
            <a:endParaRPr lang="en-US" dirty="0" smtClean="0"/>
          </a:p>
          <a:p>
            <a:r>
              <a:rPr lang="en-US" dirty="0" smtClean="0"/>
              <a:t>From</a:t>
            </a:r>
            <a:r>
              <a:rPr lang="en-US" baseline="0" dirty="0" smtClean="0"/>
              <a:t> “http://www.javaperformancetuning.com/news/interview041.shtml” Gavin King says “</a:t>
            </a:r>
            <a:r>
              <a:rPr lang="en-US" sz="1200" b="0" i="0" kern="1200" dirty="0" smtClean="0">
                <a:solidFill>
                  <a:schemeClr val="tx1"/>
                </a:solidFill>
                <a:effectLst/>
                <a:latin typeface="+mn-lt"/>
                <a:ea typeface="+mn-ea"/>
                <a:cs typeface="+mn-cs"/>
              </a:rPr>
              <a:t>I went into this knowing very little about ORM, and even very little about databases. One of my first tasks was to go out and buy a book to learn SQL properly”</a:t>
            </a:r>
          </a:p>
          <a:p>
            <a:r>
              <a:rPr lang="en-US" sz="1200" b="0" i="0" kern="1200" baseline="0" dirty="0" smtClean="0">
                <a:solidFill>
                  <a:schemeClr val="tx1"/>
                </a:solidFill>
                <a:effectLst/>
                <a:latin typeface="+mn-lt"/>
                <a:ea typeface="+mn-ea"/>
                <a:cs typeface="+mn-cs"/>
              </a:rPr>
              <a:t>And</a:t>
            </a:r>
          </a:p>
          <a:p>
            <a:r>
              <a:rPr lang="en-US" baseline="0" dirty="0" smtClean="0"/>
              <a:t>“</a:t>
            </a:r>
            <a:r>
              <a:rPr lang="en-US" sz="1200" b="0" i="0" kern="1200" dirty="0" smtClean="0">
                <a:solidFill>
                  <a:schemeClr val="tx1"/>
                </a:solidFill>
                <a:effectLst/>
                <a:latin typeface="+mn-lt"/>
                <a:ea typeface="+mn-ea"/>
                <a:cs typeface="+mn-cs"/>
              </a:rPr>
              <a:t>When I first started this, I thought that what was needed was a simple solution. (You often hear people say "J2EE is too complex", so this seems reasonable.) It turns out that ORM is a difficult problem, in subtle ways. It always looks simpler from the outside than it turns out to be once you start getting your hands dirty. This is why it has taken so incredibly long for decent persistence solutions to really appear. I pretty soon discovered that "simple" just wasn't going to cut it. So now we have a solution that is unashamedly complex. But hopefully no more complex than it needs to be.”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Google+ link is https://plus.google.com/+GavinKing/posts/LGJU1NorAvY</a:t>
            </a:r>
          </a:p>
          <a:p>
            <a:r>
              <a:rPr lang="en-US" dirty="0" smtClean="0"/>
              <a:t>http://www.reddit.com/r/programming/comments/2cnw8x/what_orms_have_taught_me_just_learn_sql/</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10</a:t>
            </a:fld>
            <a:endParaRPr lang="en-US"/>
          </a:p>
        </p:txBody>
      </p:sp>
    </p:spTree>
    <p:extLst>
      <p:ext uri="{BB962C8B-B14F-4D97-AF65-F5344CB8AC3E}">
        <p14:creationId xmlns:p14="http://schemas.microsoft.com/office/powerpoint/2010/main" val="4222064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SQL-centric</a:t>
            </a:r>
            <a:r>
              <a:rPr lang="en-US" baseline="0" dirty="0" smtClean="0"/>
              <a:t> means it is friendly to SQL, allows you to write real SQL statements that work directly on the database, store them in XML or the database (views and </a:t>
            </a:r>
            <a:r>
              <a:rPr lang="en-US" baseline="0" dirty="0" err="1" smtClean="0"/>
              <a:t>procs</a:t>
            </a:r>
            <a:r>
              <a:rPr lang="en-US" baseline="0" dirty="0" smtClean="0"/>
              <a:t>) and map to that.</a:t>
            </a:r>
          </a:p>
          <a:p>
            <a:r>
              <a:rPr lang="en-US" baseline="0" dirty="0" smtClean="0"/>
              <a:t>DB-centric means you can map to existing schema, ensure latest java code is sync with DB schema, etc.</a:t>
            </a:r>
            <a:endParaRPr lang="en-US" dirty="0" smtClean="0"/>
          </a:p>
          <a:p>
            <a:r>
              <a:rPr lang="en-US" dirty="0" err="1" smtClean="0"/>
              <a:t>Typesafe</a:t>
            </a:r>
            <a:r>
              <a:rPr lang="en-US" dirty="0" smtClean="0"/>
              <a:t> SQL means syntax errors</a:t>
            </a:r>
            <a:r>
              <a:rPr lang="en-US" baseline="0" dirty="0" smtClean="0"/>
              <a:t> are detected before runtime.</a:t>
            </a:r>
          </a:p>
          <a:p>
            <a:endParaRPr lang="en-US" baseline="0" dirty="0" smtClean="0"/>
          </a:p>
          <a:p>
            <a:endParaRPr lang="en-US" dirty="0" smtClean="0"/>
          </a:p>
          <a:p>
            <a:r>
              <a:rPr lang="en-US" dirty="0" err="1" smtClean="0"/>
              <a:t>iBatis</a:t>
            </a:r>
            <a:r>
              <a:rPr lang="en-US" dirty="0" smtClean="0"/>
              <a:t> 2001 Clinton Begin java, </a:t>
            </a:r>
            <a:r>
              <a:rPr lang="en-US" dirty="0" err="1" smtClean="0"/>
              <a:t>.Net</a:t>
            </a:r>
            <a:r>
              <a:rPr lang="en-US" dirty="0" smtClean="0"/>
              <a:t> and Ruby</a:t>
            </a:r>
          </a:p>
          <a:p>
            <a:r>
              <a:rPr lang="en-US" dirty="0" smtClean="0"/>
              <a:t>  maps objects to SQL result set and stored </a:t>
            </a:r>
            <a:r>
              <a:rPr lang="en-US" dirty="0" err="1" smtClean="0"/>
              <a:t>procs</a:t>
            </a:r>
            <a:endParaRPr lang="en-US" dirty="0" smtClean="0"/>
          </a:p>
          <a:p>
            <a:r>
              <a:rPr lang="en-US" dirty="0" smtClean="0"/>
              <a:t>  does not map to tables</a:t>
            </a:r>
          </a:p>
          <a:p>
            <a:r>
              <a:rPr lang="en-US" dirty="0" smtClean="0"/>
              <a:t>  data model and object model independent</a:t>
            </a:r>
          </a:p>
          <a:p>
            <a:r>
              <a:rPr lang="en-US" dirty="0" smtClean="0"/>
              <a:t>  queries kept in XML files</a:t>
            </a:r>
          </a:p>
          <a:p>
            <a:r>
              <a:rPr lang="en-US" dirty="0" err="1" smtClean="0"/>
              <a:t>MyBatis</a:t>
            </a:r>
            <a:r>
              <a:rPr lang="en-US" dirty="0" smtClean="0"/>
              <a:t> fork of </a:t>
            </a:r>
            <a:r>
              <a:rPr lang="en-US" dirty="0" err="1" smtClean="0"/>
              <a:t>iBatis</a:t>
            </a:r>
            <a:r>
              <a:rPr lang="en-US" dirty="0" smtClean="0"/>
              <a:t> 3.0 in 2007 - maintained by team that includes creators of </a:t>
            </a:r>
            <a:r>
              <a:rPr lang="en-US" dirty="0" err="1" smtClean="0"/>
              <a:t>iBatis</a:t>
            </a:r>
            <a:r>
              <a:rPr lang="en-US" dirty="0" smtClean="0"/>
              <a:t>, includes caching capability</a:t>
            </a:r>
          </a:p>
          <a:p>
            <a:r>
              <a:rPr lang="en-US" dirty="0" smtClean="0"/>
              <a:t>Hibernate 2001 Gavin King java</a:t>
            </a:r>
          </a:p>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11</a:t>
            </a:fld>
            <a:endParaRPr lang="en-US"/>
          </a:p>
        </p:txBody>
      </p:sp>
    </p:spTree>
    <p:extLst>
      <p:ext uri="{BB962C8B-B14F-4D97-AF65-F5344CB8AC3E}">
        <p14:creationId xmlns:p14="http://schemas.microsoft.com/office/powerpoint/2010/main" val="3360219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Coleman: monthly</a:t>
            </a:r>
            <a:r>
              <a:rPr lang="en-US" baseline="0" dirty="0" smtClean="0"/>
              <a:t> sweep example where middle tier brought in all the data and then looped through; died after it reached 60k missionaries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18</a:t>
            </a:fld>
            <a:endParaRPr lang="en-US"/>
          </a:p>
        </p:txBody>
      </p:sp>
    </p:spTree>
    <p:extLst>
      <p:ext uri="{BB962C8B-B14F-4D97-AF65-F5344CB8AC3E}">
        <p14:creationId xmlns:p14="http://schemas.microsoft.com/office/powerpoint/2010/main" val="964775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MDM uses</a:t>
            </a:r>
            <a:r>
              <a:rPr lang="en-US" baseline="0" dirty="0" smtClean="0"/>
              <a:t> a flavor of</a:t>
            </a:r>
            <a:r>
              <a:rPr lang="en-US" dirty="0" smtClean="0"/>
              <a:t> approach well</a:t>
            </a:r>
            <a:r>
              <a:rPr lang="en-US" baseline="0" dirty="0" smtClean="0"/>
              <a:t> through Virtual Private Database, PL/SQL policy applied to every query to ensure only DSA-approved data is pushed to consuming schemas.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21</a:t>
            </a:fld>
            <a:endParaRPr lang="en-US"/>
          </a:p>
        </p:txBody>
      </p:sp>
    </p:spTree>
    <p:extLst>
      <p:ext uri="{BB962C8B-B14F-4D97-AF65-F5344CB8AC3E}">
        <p14:creationId xmlns:p14="http://schemas.microsoft.com/office/powerpoint/2010/main" val="100657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audience to Coleman’s presentation here.</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24</a:t>
            </a:fld>
            <a:endParaRPr lang="en-US"/>
          </a:p>
        </p:txBody>
      </p:sp>
    </p:spTree>
    <p:extLst>
      <p:ext uri="{BB962C8B-B14F-4D97-AF65-F5344CB8AC3E}">
        <p14:creationId xmlns:p14="http://schemas.microsoft.com/office/powerpoint/2010/main" val="3889701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exchange</a:t>
            </a:r>
            <a:r>
              <a:rPr lang="en-US" baseline="0" dirty="0" smtClean="0"/>
              <a:t> rate conversions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29</a:t>
            </a:fld>
            <a:endParaRPr lang="en-US"/>
          </a:p>
        </p:txBody>
      </p:sp>
    </p:spTree>
    <p:extLst>
      <p:ext uri="{BB962C8B-B14F-4D97-AF65-F5344CB8AC3E}">
        <p14:creationId xmlns:p14="http://schemas.microsoft.com/office/powerpoint/2010/main" val="17186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58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406557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106380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Box 3"/>
          <p:cNvSpPr txBox="1"/>
          <p:nvPr userDrawn="1"/>
        </p:nvSpPr>
        <p:spPr>
          <a:xfrm>
            <a:off x="0" y="6488668"/>
            <a:ext cx="9144000" cy="369332"/>
          </a:xfrm>
          <a:prstGeom prst="rect">
            <a:avLst/>
          </a:prstGeom>
          <a:gradFill>
            <a:gsLst>
              <a:gs pos="0">
                <a:schemeClr val="tx2">
                  <a:lumMod val="60000"/>
                  <a:lumOff val="40000"/>
                </a:schemeClr>
              </a:gs>
              <a:gs pos="53000">
                <a:schemeClr val="accent1">
                  <a:lumMod val="30000"/>
                  <a:lumOff val="70000"/>
                </a:schemeClr>
              </a:gs>
            </a:gsLst>
            <a:lin ang="5400000" scaled="1"/>
          </a:gradFill>
        </p:spPr>
        <p:txBody>
          <a:bodyPr wrap="square" rtlCol="0">
            <a:spAutoFit/>
          </a:bodyPr>
          <a:lstStyle/>
          <a:p>
            <a:r>
              <a:rPr lang="en-US" dirty="0" smtClean="0">
                <a:gradFill>
                  <a:gsLst>
                    <a:gs pos="48000">
                      <a:schemeClr val="accent6">
                        <a:lumMod val="72000"/>
                      </a:schemeClr>
                    </a:gs>
                    <a:gs pos="0">
                      <a:schemeClr val="accent6">
                        <a:lumMod val="75000"/>
                      </a:schemeClr>
                    </a:gs>
                    <a:gs pos="89000">
                      <a:schemeClr val="bg1"/>
                    </a:gs>
                  </a:gsLst>
                  <a:lin ang="5400000" scaled="1"/>
                </a:gradFill>
              </a:rPr>
              <a:t>UTOUG TD 2015</a:t>
            </a:r>
            <a:endParaRPr lang="en-US" dirty="0">
              <a:gradFill>
                <a:gsLst>
                  <a:gs pos="48000">
                    <a:schemeClr val="accent6">
                      <a:lumMod val="72000"/>
                    </a:schemeClr>
                  </a:gs>
                  <a:gs pos="0">
                    <a:schemeClr val="accent6">
                      <a:lumMod val="75000"/>
                    </a:schemeClr>
                  </a:gs>
                  <a:gs pos="89000">
                    <a:schemeClr val="bg1"/>
                  </a:gs>
                </a:gsLst>
                <a:lin ang="5400000" scaled="1"/>
              </a:gradFill>
            </a:endParaRPr>
          </a:p>
        </p:txBody>
      </p:sp>
    </p:spTree>
    <p:extLst>
      <p:ext uri="{BB962C8B-B14F-4D97-AF65-F5344CB8AC3E}">
        <p14:creationId xmlns:p14="http://schemas.microsoft.com/office/powerpoint/2010/main" val="351101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399385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268434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372779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414293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2594396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137813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737AA-C3CF-D142-81ED-4D67C78A22DC}" type="datetimeFigureOut">
              <a:rPr lang="en-US" smtClean="0"/>
              <a:t>3/10/2015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dirty="0"/>
          </a:p>
        </p:txBody>
      </p:sp>
    </p:spTree>
    <p:extLst>
      <p:ext uri="{BB962C8B-B14F-4D97-AF65-F5344CB8AC3E}">
        <p14:creationId xmlns:p14="http://schemas.microsoft.com/office/powerpoint/2010/main" val="302781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737AA-C3CF-D142-81ED-4D67C78A22DC}" type="datetimeFigureOut">
              <a:rPr lang="en-US" smtClean="0"/>
              <a:t>3/10/2015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1094E-7304-FF4A-82ED-701B888A4826}" type="slidenum">
              <a:rPr lang="en-US" smtClean="0"/>
              <a:t>‹#›</a:t>
            </a:fld>
            <a:endParaRPr lang="en-US" dirty="0"/>
          </a:p>
        </p:txBody>
      </p:sp>
    </p:spTree>
    <p:extLst>
      <p:ext uri="{BB962C8B-B14F-4D97-AF65-F5344CB8AC3E}">
        <p14:creationId xmlns:p14="http://schemas.microsoft.com/office/powerpoint/2010/main" val="284657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dbartisans.com/" TargetMode="External"/><Relationship Id="rId2" Type="http://schemas.openxmlformats.org/officeDocument/2006/relationships/hyperlink" Target="mailto:bcoulam@yahoo.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extBox 7"/>
          <p:cNvSpPr txBox="1"/>
          <p:nvPr/>
        </p:nvSpPr>
        <p:spPr>
          <a:xfrm>
            <a:off x="644584" y="3670466"/>
            <a:ext cx="8041341" cy="1538883"/>
          </a:xfrm>
          <a:prstGeom prst="rect">
            <a:avLst/>
          </a:prstGeom>
          <a:noFill/>
        </p:spPr>
        <p:txBody>
          <a:bodyPr wrap="square" rtlCol="0">
            <a:spAutoFit/>
          </a:bodyPr>
          <a:lstStyle/>
          <a:p>
            <a:pPr algn="ctr"/>
            <a:r>
              <a:rPr lang="en-US" sz="5400" dirty="0" smtClean="0">
                <a:solidFill>
                  <a:schemeClr val="accent6">
                    <a:lumMod val="20000"/>
                    <a:lumOff val="80000"/>
                  </a:schemeClr>
                </a:solidFill>
              </a:rPr>
              <a:t>Data Layer Decisions</a:t>
            </a:r>
          </a:p>
          <a:p>
            <a:pPr algn="ctr"/>
            <a:r>
              <a:rPr lang="en-US" sz="4000" dirty="0" smtClean="0">
                <a:solidFill>
                  <a:schemeClr val="bg1"/>
                </a:solidFill>
              </a:rPr>
              <a:t>ORMs, SQL and PL/SQL</a:t>
            </a:r>
            <a:endParaRPr lang="en-US" sz="4000" dirty="0">
              <a:solidFill>
                <a:schemeClr val="bg1"/>
              </a:solidFill>
            </a:endParaRPr>
          </a:p>
        </p:txBody>
      </p:sp>
      <p:sp>
        <p:nvSpPr>
          <p:cNvPr id="2" name="Rectangle 1"/>
          <p:cNvSpPr/>
          <p:nvPr/>
        </p:nvSpPr>
        <p:spPr>
          <a:xfrm>
            <a:off x="1590511" y="1435418"/>
            <a:ext cx="6151235" cy="1754326"/>
          </a:xfrm>
          <a:prstGeom prst="rect">
            <a:avLst/>
          </a:prstGeom>
          <a:noFill/>
        </p:spPr>
        <p:txBody>
          <a:bodyPr wrap="none" lIns="91440" tIns="45720" rIns="91440" bIns="45720">
            <a:spAutoFit/>
          </a:bodyPr>
          <a:lstStyle/>
          <a:p>
            <a:pPr algn="ctr"/>
            <a:r>
              <a:rPr lang="en-US" sz="5400" b="0" cap="none" spc="0" dirty="0" smtClean="0">
                <a:ln w="0"/>
                <a:gradFill>
                  <a:gsLst>
                    <a:gs pos="0">
                      <a:schemeClr val="accent6">
                        <a:lumMod val="75000"/>
                      </a:schemeClr>
                    </a:gs>
                    <a:gs pos="50000">
                      <a:schemeClr val="accent6">
                        <a:lumMod val="60000"/>
                        <a:lumOff val="40000"/>
                      </a:schemeClr>
                    </a:gs>
                    <a:gs pos="100000">
                      <a:schemeClr val="bg1"/>
                    </a:gs>
                  </a:gsLst>
                  <a:lin ang="5400000"/>
                </a:gradFill>
                <a:effectLst>
                  <a:reflection blurRad="6350" stA="53000" endA="300" endPos="35500" dir="5400000" sy="-90000" algn="bl" rotWithShape="0"/>
                </a:effectLst>
              </a:rPr>
              <a:t>UTOUG Training Days</a:t>
            </a:r>
          </a:p>
          <a:p>
            <a:pPr algn="ctr"/>
            <a:r>
              <a:rPr lang="en-US" sz="5400" dirty="0" smtClean="0">
                <a:ln w="0"/>
                <a:gradFill>
                  <a:gsLst>
                    <a:gs pos="0">
                      <a:schemeClr val="accent6">
                        <a:lumMod val="75000"/>
                      </a:schemeClr>
                    </a:gs>
                    <a:gs pos="50000">
                      <a:schemeClr val="accent6">
                        <a:lumMod val="60000"/>
                        <a:lumOff val="40000"/>
                      </a:schemeClr>
                    </a:gs>
                    <a:gs pos="100000">
                      <a:schemeClr val="bg1"/>
                    </a:gs>
                  </a:gsLst>
                  <a:lin ang="5400000"/>
                </a:gradFill>
                <a:effectLst>
                  <a:reflection blurRad="6350" stA="53000" endA="300" endPos="35500" dir="5400000" sy="-90000" algn="bl" rotWithShape="0"/>
                </a:effectLst>
              </a:rPr>
              <a:t>2015</a:t>
            </a:r>
            <a:endParaRPr lang="en-US" sz="5400" b="0" cap="none" spc="0" dirty="0">
              <a:ln w="0"/>
              <a:gradFill>
                <a:gsLst>
                  <a:gs pos="0">
                    <a:schemeClr val="accent6">
                      <a:lumMod val="75000"/>
                    </a:schemeClr>
                  </a:gs>
                  <a:gs pos="50000">
                    <a:schemeClr val="accent6">
                      <a:lumMod val="60000"/>
                      <a:lumOff val="40000"/>
                    </a:schemeClr>
                  </a:gs>
                  <a:gs pos="100000">
                    <a:schemeClr val="bg1"/>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1720808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ORMs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ORMs are great for simple CRUD operations. As soon as you want to do anything mildly complex or desire efficiency, you need to write SQL</a:t>
            </a:r>
            <a:r>
              <a:rPr lang="en-US" dirty="0" smtClean="0"/>
              <a:t>.” This is known as a “leaky” abstraction.</a:t>
            </a:r>
            <a:endParaRPr lang="en-US" dirty="0" smtClean="0"/>
          </a:p>
          <a:p>
            <a:r>
              <a:rPr lang="en-US" dirty="0" smtClean="0"/>
              <a:t>Gavin King says</a:t>
            </a:r>
          </a:p>
          <a:p>
            <a:pPr lvl="1"/>
            <a:r>
              <a:rPr lang="en-US" dirty="0" smtClean="0"/>
              <a:t>“Just </a:t>
            </a:r>
            <a:r>
              <a:rPr lang="en-US" dirty="0"/>
              <a:t>because you're using Hibernate, doesn't mean you have to use it for </a:t>
            </a:r>
            <a:r>
              <a:rPr lang="en-US" i="1" dirty="0"/>
              <a:t>everything</a:t>
            </a:r>
            <a:r>
              <a:rPr lang="en-US" dirty="0"/>
              <a:t>. A point I've been making for about ten years now</a:t>
            </a:r>
            <a:r>
              <a:rPr lang="en-US" dirty="0" smtClean="0"/>
              <a:t>.” - </a:t>
            </a:r>
            <a:r>
              <a:rPr lang="en-US" dirty="0"/>
              <a:t>Dec 9, 2013 </a:t>
            </a:r>
            <a:r>
              <a:rPr lang="en-US" dirty="0" smtClean="0"/>
              <a:t>Gavin King Google+ feed</a:t>
            </a:r>
          </a:p>
          <a:p>
            <a:r>
              <a:rPr lang="en-US" dirty="0" smtClean="0"/>
              <a:t>ORMs have been called the Vietnam of Computer Science</a:t>
            </a:r>
          </a:p>
          <a:p>
            <a:pPr lvl="1"/>
            <a:r>
              <a:rPr lang="en-US" dirty="0" smtClean="0"/>
              <a:t>Other articles call them anti-patterns, “the devil” and otherwise show no love</a:t>
            </a:r>
          </a:p>
          <a:p>
            <a:r>
              <a:rPr lang="en-US" dirty="0" err="1" smtClean="0"/>
              <a:t>Devs</a:t>
            </a:r>
            <a:r>
              <a:rPr lang="en-US" dirty="0" smtClean="0"/>
              <a:t> so fed up with the difficulty of fusing object and data domains, they invent new data access frameworks almost daily</a:t>
            </a:r>
          </a:p>
          <a:p>
            <a:r>
              <a:rPr lang="en-US" dirty="0" smtClean="0"/>
              <a:t>Can be done right, but usually requires an expert in that ORM</a:t>
            </a:r>
          </a:p>
        </p:txBody>
      </p:sp>
    </p:spTree>
    <p:extLst>
      <p:ext uri="{BB962C8B-B14F-4D97-AF65-F5344CB8AC3E}">
        <p14:creationId xmlns:p14="http://schemas.microsoft.com/office/powerpoint/2010/main" val="393348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 ORM</a:t>
            </a:r>
            <a:endParaRPr lang="en-US" dirty="0"/>
          </a:p>
        </p:txBody>
      </p:sp>
      <p:sp>
        <p:nvSpPr>
          <p:cNvPr id="3" name="Content Placeholder 2"/>
          <p:cNvSpPr>
            <a:spLocks noGrp="1"/>
          </p:cNvSpPr>
          <p:nvPr>
            <p:ph idx="1"/>
          </p:nvPr>
        </p:nvSpPr>
        <p:spPr/>
        <p:txBody>
          <a:bodyPr>
            <a:normAutofit/>
          </a:bodyPr>
          <a:lstStyle/>
          <a:p>
            <a:r>
              <a:rPr lang="en-US" dirty="0" smtClean="0"/>
              <a:t>A “new” flavor of mapping, but map to queries, views and </a:t>
            </a:r>
            <a:r>
              <a:rPr lang="en-US" dirty="0" err="1" smtClean="0"/>
              <a:t>procs</a:t>
            </a:r>
            <a:r>
              <a:rPr lang="en-US" dirty="0" smtClean="0"/>
              <a:t>. Some map to tables.</a:t>
            </a:r>
          </a:p>
          <a:p>
            <a:r>
              <a:rPr lang="en-US" dirty="0" smtClean="0"/>
              <a:t>Queries often kept in XML. Easy to maintain and deploy.</a:t>
            </a:r>
          </a:p>
          <a:p>
            <a:r>
              <a:rPr lang="en-US" dirty="0" smtClean="0"/>
              <a:t>SQL-friendly </a:t>
            </a:r>
            <a:r>
              <a:rPr lang="en-US" dirty="0" smtClean="0"/>
              <a:t>and DB-centric</a:t>
            </a:r>
          </a:p>
          <a:p>
            <a:r>
              <a:rPr lang="en-US" dirty="0" smtClean="0"/>
              <a:t>Shallow learning curve</a:t>
            </a:r>
          </a:p>
          <a:p>
            <a:r>
              <a:rPr lang="en-US" dirty="0" smtClean="0"/>
              <a:t>“</a:t>
            </a:r>
            <a:r>
              <a:rPr lang="en-US" dirty="0" err="1" smtClean="0"/>
              <a:t>Typesafe</a:t>
            </a:r>
            <a:r>
              <a:rPr lang="en-US" dirty="0" smtClean="0"/>
              <a:t> SQL”</a:t>
            </a:r>
            <a:endParaRPr lang="en-US" dirty="0" smtClean="0"/>
          </a:p>
          <a:p>
            <a:r>
              <a:rPr lang="en-US" dirty="0" smtClean="0"/>
              <a:t>Supports existing schema, views, </a:t>
            </a:r>
            <a:r>
              <a:rPr lang="en-US" dirty="0" err="1" smtClean="0"/>
              <a:t>procs</a:t>
            </a:r>
            <a:r>
              <a:rPr lang="en-US" dirty="0" smtClean="0"/>
              <a:t>, etc.</a:t>
            </a:r>
            <a:endParaRPr lang="en-US" dirty="0"/>
          </a:p>
        </p:txBody>
      </p:sp>
    </p:spTree>
    <p:extLst>
      <p:ext uri="{BB962C8B-B14F-4D97-AF65-F5344CB8AC3E}">
        <p14:creationId xmlns:p14="http://schemas.microsoft.com/office/powerpoint/2010/main" val="220839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Options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Spring JDBC</a:t>
            </a:r>
          </a:p>
          <a:p>
            <a:pPr lvl="1"/>
            <a:r>
              <a:rPr lang="en-US" dirty="0" smtClean="0"/>
              <a:t>LDS Screening Project. On time, under budget, easy to understand and maintain. Fast. No issues.</a:t>
            </a:r>
          </a:p>
          <a:p>
            <a:pPr lvl="1"/>
            <a:r>
              <a:rPr lang="en-US" dirty="0" smtClean="0"/>
              <a:t>LDS IMOS Project. Certain screens refactored with Spring JDBC saw 100X and 50X speed and resource improvements</a:t>
            </a:r>
          </a:p>
          <a:p>
            <a:r>
              <a:rPr lang="en-US" dirty="0" smtClean="0"/>
              <a:t>Spring Data JPA</a:t>
            </a:r>
          </a:p>
          <a:p>
            <a:pPr lvl="1"/>
            <a:r>
              <a:rPr lang="en-US" dirty="0" smtClean="0"/>
              <a:t>Our enterprises’ current </a:t>
            </a:r>
            <a:r>
              <a:rPr lang="en-US" dirty="0" smtClean="0"/>
              <a:t>recommendation</a:t>
            </a:r>
          </a:p>
          <a:p>
            <a:r>
              <a:rPr lang="en-US" dirty="0" smtClean="0"/>
              <a:t>Spring Sync</a:t>
            </a:r>
          </a:p>
          <a:p>
            <a:pPr lvl="1"/>
            <a:r>
              <a:rPr lang="en-US" dirty="0" smtClean="0"/>
              <a:t>New. 1.0.0. Utilizes HTTP PATCH for partial updates</a:t>
            </a:r>
            <a:endParaRPr lang="en-US" dirty="0"/>
          </a:p>
        </p:txBody>
      </p:sp>
    </p:spTree>
    <p:extLst>
      <p:ext uri="{BB962C8B-B14F-4D97-AF65-F5344CB8AC3E}">
        <p14:creationId xmlns:p14="http://schemas.microsoft.com/office/powerpoint/2010/main" val="297995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a:t>
            </a:r>
            <a:endParaRPr lang="en-US" dirty="0"/>
          </a:p>
        </p:txBody>
      </p:sp>
      <p:sp>
        <p:nvSpPr>
          <p:cNvPr id="3" name="Content Placeholder 2"/>
          <p:cNvSpPr>
            <a:spLocks noGrp="1"/>
          </p:cNvSpPr>
          <p:nvPr>
            <p:ph idx="1"/>
          </p:nvPr>
        </p:nvSpPr>
        <p:spPr/>
        <p:txBody>
          <a:bodyPr>
            <a:normAutofit lnSpcReduction="10000"/>
          </a:bodyPr>
          <a:lstStyle/>
          <a:p>
            <a:r>
              <a:rPr lang="en-US" dirty="0" smtClean="0"/>
              <a:t>REST!</a:t>
            </a:r>
          </a:p>
          <a:p>
            <a:r>
              <a:rPr lang="en-US" dirty="0" smtClean="0"/>
              <a:t>Angular!</a:t>
            </a:r>
          </a:p>
          <a:p>
            <a:r>
              <a:rPr lang="en-US" dirty="0" smtClean="0"/>
              <a:t>Stateless!</a:t>
            </a:r>
          </a:p>
          <a:p>
            <a:r>
              <a:rPr lang="en-US" dirty="0" smtClean="0"/>
              <a:t>Mobile web!</a:t>
            </a:r>
          </a:p>
          <a:p>
            <a:r>
              <a:rPr lang="en-US" dirty="0" smtClean="0"/>
              <a:t>Service Bus!</a:t>
            </a:r>
          </a:p>
          <a:p>
            <a:r>
              <a:rPr lang="en-US" dirty="0" smtClean="0"/>
              <a:t>New direction being aggressively pursued by many</a:t>
            </a:r>
          </a:p>
          <a:p>
            <a:r>
              <a:rPr lang="en-US" dirty="0" smtClean="0"/>
              <a:t>Oracle REST Data </a:t>
            </a:r>
            <a:r>
              <a:rPr lang="en-US" dirty="0" smtClean="0"/>
              <a:t>Services (ORDS)</a:t>
            </a:r>
            <a:endParaRPr lang="en-US" dirty="0"/>
          </a:p>
        </p:txBody>
      </p:sp>
    </p:spTree>
    <p:extLst>
      <p:ext uri="{BB962C8B-B14F-4D97-AF65-F5344CB8AC3E}">
        <p14:creationId xmlns:p14="http://schemas.microsoft.com/office/powerpoint/2010/main" val="130162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Ditch Relational</a:t>
            </a:r>
            <a:endParaRPr lang="en-US" dirty="0"/>
          </a:p>
        </p:txBody>
      </p:sp>
      <p:sp>
        <p:nvSpPr>
          <p:cNvPr id="3" name="Content Placeholder 2"/>
          <p:cNvSpPr>
            <a:spLocks noGrp="1"/>
          </p:cNvSpPr>
          <p:nvPr>
            <p:ph idx="1"/>
          </p:nvPr>
        </p:nvSpPr>
        <p:spPr/>
        <p:txBody>
          <a:bodyPr/>
          <a:lstStyle/>
          <a:p>
            <a:r>
              <a:rPr lang="en-US" dirty="0" smtClean="0"/>
              <a:t>Store the object graph directly in the database</a:t>
            </a:r>
          </a:p>
          <a:p>
            <a:pPr lvl="1"/>
            <a:r>
              <a:rPr lang="en-US" dirty="0" err="1" smtClean="0"/>
              <a:t>MongoDB</a:t>
            </a:r>
            <a:r>
              <a:rPr lang="en-US" dirty="0" smtClean="0"/>
              <a:t>, </a:t>
            </a:r>
            <a:r>
              <a:rPr lang="en-US" dirty="0" err="1" smtClean="0"/>
              <a:t>Couchbase</a:t>
            </a:r>
            <a:endParaRPr lang="en-US" dirty="0" smtClean="0"/>
          </a:p>
          <a:p>
            <a:pPr lvl="1"/>
            <a:r>
              <a:rPr lang="en-US" dirty="0" err="1" smtClean="0"/>
              <a:t>MarkLogic</a:t>
            </a:r>
            <a:r>
              <a:rPr lang="en-US" dirty="0" smtClean="0"/>
              <a:t> (native JSON as of v8)</a:t>
            </a:r>
          </a:p>
          <a:p>
            <a:pPr lvl="1"/>
            <a:r>
              <a:rPr lang="en-US" dirty="0" smtClean="0"/>
              <a:t>Neo4J and Spring Data Neo4J</a:t>
            </a:r>
          </a:p>
          <a:p>
            <a:pPr lvl="1"/>
            <a:r>
              <a:rPr lang="en-US" dirty="0" smtClean="0"/>
              <a:t>IBM DB2, PostgreSQL 9.2</a:t>
            </a:r>
          </a:p>
          <a:p>
            <a:pPr lvl="1"/>
            <a:r>
              <a:rPr lang="en-US" dirty="0" smtClean="0"/>
              <a:t>Azure </a:t>
            </a:r>
            <a:r>
              <a:rPr lang="en-US" dirty="0" err="1" smtClean="0"/>
              <a:t>DocumentDB</a:t>
            </a:r>
            <a:r>
              <a:rPr lang="en-US" dirty="0" smtClean="0"/>
              <a:t>, Amazon </a:t>
            </a:r>
            <a:r>
              <a:rPr lang="en-US" dirty="0" err="1" smtClean="0"/>
              <a:t>DynamoDB</a:t>
            </a:r>
            <a:endParaRPr lang="en-US" dirty="0" smtClean="0"/>
          </a:p>
          <a:p>
            <a:pPr marL="457200" lvl="1" indent="0">
              <a:buNone/>
            </a:pPr>
            <a:r>
              <a:rPr lang="en-US" dirty="0" smtClean="0"/>
              <a:t>And…</a:t>
            </a:r>
          </a:p>
          <a:p>
            <a:pPr marL="457200" lvl="1" indent="0">
              <a:buNone/>
            </a:pPr>
            <a:r>
              <a:rPr lang="en-US" dirty="0"/>
              <a:t>Oracle </a:t>
            </a:r>
            <a:r>
              <a:rPr lang="en-US" dirty="0" smtClean="0"/>
              <a:t>12.1.0.2 !</a:t>
            </a:r>
          </a:p>
        </p:txBody>
      </p:sp>
    </p:spTree>
    <p:extLst>
      <p:ext uri="{BB962C8B-B14F-4D97-AF65-F5344CB8AC3E}">
        <p14:creationId xmlns:p14="http://schemas.microsoft.com/office/powerpoint/2010/main" val="162979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17144" y="190005"/>
            <a:ext cx="8895539" cy="5098260"/>
          </a:xfrm>
          <a:prstGeom prst="rect">
            <a:avLst/>
          </a:prstGeom>
        </p:spPr>
      </p:pic>
      <p:sp>
        <p:nvSpPr>
          <p:cNvPr id="5" name="TextBox 4"/>
          <p:cNvSpPr txBox="1"/>
          <p:nvPr/>
        </p:nvSpPr>
        <p:spPr>
          <a:xfrm>
            <a:off x="368135" y="5605153"/>
            <a:ext cx="8397555" cy="646331"/>
          </a:xfrm>
          <a:prstGeom prst="rect">
            <a:avLst/>
          </a:prstGeom>
          <a:noFill/>
        </p:spPr>
        <p:txBody>
          <a:bodyPr wrap="none" rtlCol="0">
            <a:spAutoFit/>
          </a:bodyPr>
          <a:lstStyle/>
          <a:p>
            <a:r>
              <a:rPr lang="en-US" dirty="0" smtClean="0"/>
              <a:t>From “Are you ready for NoSQL” by Mike Bowers, Enterprise Database Architect for ICS, </a:t>
            </a:r>
          </a:p>
          <a:p>
            <a:r>
              <a:rPr lang="en-US" dirty="0" smtClean="0"/>
              <a:t>Church of Jesus Christ of Latter Day Saints</a:t>
            </a:r>
            <a:endParaRPr lang="en-US" dirty="0"/>
          </a:p>
        </p:txBody>
      </p:sp>
    </p:spTree>
    <p:extLst>
      <p:ext uri="{BB962C8B-B14F-4D97-AF65-F5344CB8AC3E}">
        <p14:creationId xmlns:p14="http://schemas.microsoft.com/office/powerpoint/2010/main" val="867288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Stored Procedures</a:t>
            </a:r>
            <a:endParaRPr lang="en-US" dirty="0"/>
          </a:p>
        </p:txBody>
      </p:sp>
      <p:sp>
        <p:nvSpPr>
          <p:cNvPr id="4" name="Rectangle 3"/>
          <p:cNvSpPr/>
          <p:nvPr/>
        </p:nvSpPr>
        <p:spPr>
          <a:xfrm>
            <a:off x="3452142" y="2967335"/>
            <a:ext cx="2239717"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Discuss</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6927687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Args</a:t>
            </a:r>
            <a:r>
              <a:rPr lang="en-US" dirty="0" smtClean="0"/>
              <a:t> against PL/SQL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Inability to port apps to another DB</a:t>
            </a:r>
          </a:p>
          <a:p>
            <a:r>
              <a:rPr lang="en-US" dirty="0" smtClean="0"/>
              <a:t>Can’t version the code</a:t>
            </a:r>
          </a:p>
          <a:p>
            <a:r>
              <a:rPr lang="en-US" dirty="0" smtClean="0"/>
              <a:t>In-memory app server logic always faster</a:t>
            </a:r>
          </a:p>
          <a:p>
            <a:r>
              <a:rPr lang="en-US" dirty="0" smtClean="0"/>
              <a:t>Increased cost, complexity and less maintainability</a:t>
            </a:r>
          </a:p>
          <a:p>
            <a:r>
              <a:rPr lang="en-US" dirty="0" smtClean="0"/>
              <a:t>No business logic outside of the app server</a:t>
            </a:r>
          </a:p>
          <a:p>
            <a:r>
              <a:rPr lang="en-US" dirty="0" smtClean="0"/>
              <a:t>DBA bottleneck</a:t>
            </a:r>
          </a:p>
          <a:p>
            <a:r>
              <a:rPr lang="en-US" dirty="0" smtClean="0"/>
              <a:t>No skillset among the developers. Second </a:t>
            </a:r>
            <a:r>
              <a:rPr lang="en-US" dirty="0" err="1" smtClean="0"/>
              <a:t>lang</a:t>
            </a:r>
            <a:r>
              <a:rPr lang="en-US" dirty="0" smtClean="0"/>
              <a:t> for app.</a:t>
            </a:r>
          </a:p>
          <a:p>
            <a:r>
              <a:rPr lang="en-US" dirty="0" smtClean="0"/>
              <a:t>Hard to debug. Rarely tested.</a:t>
            </a:r>
          </a:p>
          <a:p>
            <a:r>
              <a:rPr lang="en-US" dirty="0" smtClean="0"/>
              <a:t>Not cached. Not pre-compiled. Not faster. Dynamic SQL as fast or faster than stored </a:t>
            </a:r>
            <a:r>
              <a:rPr lang="en-US" dirty="0" err="1" smtClean="0"/>
              <a:t>procs</a:t>
            </a:r>
            <a:r>
              <a:rPr lang="en-US" dirty="0" smtClean="0"/>
              <a:t>.</a:t>
            </a:r>
            <a:endParaRPr lang="en-US" dirty="0"/>
          </a:p>
        </p:txBody>
      </p:sp>
    </p:spTree>
    <p:extLst>
      <p:ext uri="{BB962C8B-B14F-4D97-AF65-F5344CB8AC3E}">
        <p14:creationId xmlns:p14="http://schemas.microsoft.com/office/powerpoint/2010/main" val="1720481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Args</a:t>
            </a:r>
            <a:r>
              <a:rPr lang="en-US" dirty="0" smtClean="0"/>
              <a:t> for PL/SQL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SQL where it belongs</a:t>
            </a:r>
          </a:p>
          <a:p>
            <a:r>
              <a:rPr lang="en-US" dirty="0" smtClean="0"/>
              <a:t>Agility when changing app development language/framework</a:t>
            </a:r>
          </a:p>
          <a:p>
            <a:r>
              <a:rPr lang="en-US" dirty="0" smtClean="0"/>
              <a:t>Continuous and easy deployment</a:t>
            </a:r>
          </a:p>
          <a:p>
            <a:r>
              <a:rPr lang="en-US" dirty="0" smtClean="0"/>
              <a:t>Speed and efficiency</a:t>
            </a:r>
          </a:p>
          <a:p>
            <a:r>
              <a:rPr lang="en-US" dirty="0" smtClean="0"/>
              <a:t>Set/Bulk transactions and processing</a:t>
            </a:r>
          </a:p>
          <a:p>
            <a:r>
              <a:rPr lang="en-US" dirty="0" smtClean="0"/>
              <a:t>ETL</a:t>
            </a:r>
          </a:p>
          <a:p>
            <a:r>
              <a:rPr lang="en-US" dirty="0" smtClean="0"/>
              <a:t>Security</a:t>
            </a:r>
          </a:p>
          <a:p>
            <a:r>
              <a:rPr lang="en-US" dirty="0" smtClean="0"/>
              <a:t>Abstraction and de-coupling</a:t>
            </a:r>
          </a:p>
          <a:p>
            <a:r>
              <a:rPr lang="en-US" dirty="0" smtClean="0"/>
              <a:t>Centralization of common logic and reusability</a:t>
            </a:r>
          </a:p>
          <a:p>
            <a:r>
              <a:rPr lang="en-US" dirty="0" smtClean="0"/>
              <a:t>Automation of routine data-centric tasks</a:t>
            </a:r>
          </a:p>
          <a:p>
            <a:r>
              <a:rPr lang="en-US" dirty="0" smtClean="0"/>
              <a:t>Built-in and bolt-on auditing and instrumentation</a:t>
            </a:r>
          </a:p>
        </p:txBody>
      </p:sp>
    </p:spTree>
    <p:extLst>
      <p:ext uri="{BB962C8B-B14F-4D97-AF65-F5344CB8AC3E}">
        <p14:creationId xmlns:p14="http://schemas.microsoft.com/office/powerpoint/2010/main" val="3562811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should the SQL rest?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Religious debate, but I feel there is only truth:</a:t>
            </a:r>
          </a:p>
          <a:p>
            <a:pPr lvl="1"/>
            <a:r>
              <a:rPr lang="en-US" dirty="0" smtClean="0"/>
              <a:t>Simple SQL is fine in the middle tier</a:t>
            </a:r>
          </a:p>
          <a:p>
            <a:pPr lvl="1"/>
            <a:r>
              <a:rPr lang="en-US" dirty="0" smtClean="0"/>
              <a:t>Anything harder than a couple joins, store it in a view or packaged PL/SQL routine</a:t>
            </a:r>
          </a:p>
          <a:p>
            <a:r>
              <a:rPr lang="en-US" dirty="0" smtClean="0"/>
              <a:t>Should be written by someone that understands relational, sets, SQL and the DB</a:t>
            </a:r>
          </a:p>
          <a:p>
            <a:r>
              <a:rPr lang="en-US" dirty="0" smtClean="0"/>
              <a:t>Reviewed and tuned by DBAs</a:t>
            </a:r>
          </a:p>
          <a:p>
            <a:r>
              <a:rPr lang="en-US" dirty="0" smtClean="0"/>
              <a:t>Can be easily instrumented for logging and debugging. Much easier to troubleshoot and monitor when kept inside the database, next to the data, where it belongs.</a:t>
            </a:r>
            <a:endParaRPr lang="en-US" dirty="0"/>
          </a:p>
        </p:txBody>
      </p:sp>
    </p:spTree>
    <p:extLst>
      <p:ext uri="{BB962C8B-B14F-4D97-AF65-F5344CB8AC3E}">
        <p14:creationId xmlns:p14="http://schemas.microsoft.com/office/powerpoint/2010/main" val="422958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Presenter</a:t>
            </a:r>
            <a:endParaRPr lang="en-US" dirty="0"/>
          </a:p>
        </p:txBody>
      </p:sp>
      <p:sp>
        <p:nvSpPr>
          <p:cNvPr id="3" name="Content Placeholder 2"/>
          <p:cNvSpPr>
            <a:spLocks noGrp="1"/>
          </p:cNvSpPr>
          <p:nvPr>
            <p:ph idx="1"/>
          </p:nvPr>
        </p:nvSpPr>
        <p:spPr/>
        <p:txBody>
          <a:bodyPr>
            <a:normAutofit fontScale="92500"/>
          </a:bodyPr>
          <a:lstStyle/>
          <a:p>
            <a:r>
              <a:rPr lang="en-US" dirty="0"/>
              <a:t>Bill </a:t>
            </a:r>
            <a:r>
              <a:rPr lang="en-US" dirty="0" smtClean="0"/>
              <a:t>Coulam (bcoulam@yahoo.com)</a:t>
            </a:r>
          </a:p>
          <a:p>
            <a:r>
              <a:rPr lang="en-US" dirty="0" smtClean="0"/>
              <a:t>Programming </a:t>
            </a:r>
            <a:r>
              <a:rPr lang="en-US" dirty="0"/>
              <a:t>C, </a:t>
            </a:r>
            <a:r>
              <a:rPr lang="en-US" dirty="0" smtClean="0"/>
              <a:t>C++, Java </a:t>
            </a:r>
            <a:r>
              <a:rPr lang="en-US" dirty="0"/>
              <a:t>and PL/SQL since </a:t>
            </a:r>
            <a:r>
              <a:rPr lang="en-US" dirty="0" smtClean="0"/>
              <a:t>1995</a:t>
            </a:r>
          </a:p>
          <a:p>
            <a:r>
              <a:rPr lang="en-US" dirty="0" smtClean="0"/>
              <a:t>Custom Oracle design, development, [re]modeling and tuning since 1997</a:t>
            </a:r>
          </a:p>
          <a:p>
            <a:pPr lvl="1"/>
            <a:r>
              <a:rPr lang="en-US" dirty="0" smtClean="0"/>
              <a:t>Andersen </a:t>
            </a:r>
            <a:r>
              <a:rPr lang="en-US" dirty="0"/>
              <a:t>Consulting (PacBell, US West, </a:t>
            </a:r>
            <a:r>
              <a:rPr lang="en-US" dirty="0" smtClean="0"/>
              <a:t>AT&amp;T)</a:t>
            </a:r>
          </a:p>
          <a:p>
            <a:pPr lvl="1"/>
            <a:r>
              <a:rPr lang="en-US" dirty="0" smtClean="0"/>
              <a:t>New </a:t>
            </a:r>
            <a:r>
              <a:rPr lang="en-US" dirty="0"/>
              <a:t>Global Telecom - Denver, </a:t>
            </a:r>
            <a:r>
              <a:rPr lang="en-US" dirty="0" smtClean="0"/>
              <a:t>CO</a:t>
            </a:r>
          </a:p>
          <a:p>
            <a:pPr lvl="1"/>
            <a:r>
              <a:rPr lang="en-US" dirty="0" smtClean="0"/>
              <a:t>The </a:t>
            </a:r>
            <a:r>
              <a:rPr lang="en-US" dirty="0"/>
              <a:t>Structure Group - Houston, </a:t>
            </a:r>
            <a:r>
              <a:rPr lang="en-US" dirty="0" smtClean="0"/>
              <a:t>TX</a:t>
            </a:r>
          </a:p>
          <a:p>
            <a:pPr lvl="1"/>
            <a:r>
              <a:rPr lang="en-US" dirty="0" smtClean="0"/>
              <a:t>Church </a:t>
            </a:r>
            <a:r>
              <a:rPr lang="en-US" dirty="0"/>
              <a:t>of Jesus Christ of Latter Day Saints - SLC, </a:t>
            </a:r>
            <a:r>
              <a:rPr lang="en-US" dirty="0" smtClean="0"/>
              <a:t>UT</a:t>
            </a:r>
          </a:p>
        </p:txBody>
      </p:sp>
    </p:spTree>
    <p:extLst>
      <p:ext uri="{BB962C8B-B14F-4D97-AF65-F5344CB8AC3E}">
        <p14:creationId xmlns:p14="http://schemas.microsoft.com/office/powerpoint/2010/main" val="1553195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 Evolution</a:t>
            </a:r>
            <a:endParaRPr lang="en-US" dirty="0"/>
          </a:p>
        </p:txBody>
      </p:sp>
      <p:sp>
        <p:nvSpPr>
          <p:cNvPr id="3" name="Content Placeholder 2"/>
          <p:cNvSpPr>
            <a:spLocks noGrp="1"/>
          </p:cNvSpPr>
          <p:nvPr>
            <p:ph idx="1"/>
          </p:nvPr>
        </p:nvSpPr>
        <p:spPr/>
        <p:txBody>
          <a:bodyPr/>
          <a:lstStyle/>
          <a:p>
            <a:r>
              <a:rPr lang="en-US" dirty="0" smtClean="0"/>
              <a:t>How often do apps change a framework they’re using? (POJO -&gt; EJB -&gt; Struts -&gt; Ajax -&gt; JSF -&gt; Angular -&gt; </a:t>
            </a:r>
            <a:r>
              <a:rPr lang="en-US" dirty="0" smtClean="0"/>
              <a:t>Angular2 -&gt; ?)</a:t>
            </a:r>
            <a:endParaRPr lang="en-US" dirty="0" smtClean="0"/>
          </a:p>
          <a:p>
            <a:r>
              <a:rPr lang="en-US" dirty="0" smtClean="0"/>
              <a:t>How often do apps change the database?</a:t>
            </a:r>
          </a:p>
          <a:p>
            <a:r>
              <a:rPr lang="en-US" dirty="0" smtClean="0"/>
              <a:t>Keeping the SQL and data logic in the database means much less work when re-tooling an app</a:t>
            </a:r>
            <a:endParaRPr lang="en-US" dirty="0"/>
          </a:p>
        </p:txBody>
      </p:sp>
    </p:spTree>
    <p:extLst>
      <p:ext uri="{BB962C8B-B14F-4D97-AF65-F5344CB8AC3E}">
        <p14:creationId xmlns:p14="http://schemas.microsoft.com/office/powerpoint/2010/main" val="331571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idx="1"/>
          </p:nvPr>
        </p:nvSpPr>
        <p:spPr/>
        <p:txBody>
          <a:bodyPr/>
          <a:lstStyle/>
          <a:p>
            <a:r>
              <a:rPr lang="en-US" dirty="0" smtClean="0"/>
              <a:t>If business requires stiff protection of data structures, don’t grant them to any accounts. </a:t>
            </a:r>
          </a:p>
          <a:p>
            <a:r>
              <a:rPr lang="en-US" dirty="0" smtClean="0"/>
              <a:t>Construct PL/SQL API for data access and manipulation</a:t>
            </a:r>
          </a:p>
          <a:p>
            <a:r>
              <a:rPr lang="en-US" dirty="0" smtClean="0"/>
              <a:t>Can then design complex security privileges for the stored </a:t>
            </a:r>
            <a:r>
              <a:rPr lang="en-US" dirty="0" err="1" smtClean="0"/>
              <a:t>procs</a:t>
            </a:r>
            <a:r>
              <a:rPr lang="en-US" dirty="0" smtClean="0"/>
              <a:t> that have access to the tables and views.</a:t>
            </a:r>
            <a:endParaRPr lang="en-US" dirty="0"/>
          </a:p>
        </p:txBody>
      </p:sp>
    </p:spTree>
    <p:extLst>
      <p:ext uri="{BB962C8B-B14F-4D97-AF65-F5344CB8AC3E}">
        <p14:creationId xmlns:p14="http://schemas.microsoft.com/office/powerpoint/2010/main" val="27397482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a:t>
            </a:r>
            <a:endParaRPr lang="en-US" dirty="0"/>
          </a:p>
        </p:txBody>
      </p:sp>
      <p:sp>
        <p:nvSpPr>
          <p:cNvPr id="3" name="Content Placeholder 2"/>
          <p:cNvSpPr>
            <a:spLocks noGrp="1"/>
          </p:cNvSpPr>
          <p:nvPr>
            <p:ph idx="1"/>
          </p:nvPr>
        </p:nvSpPr>
        <p:spPr/>
        <p:txBody>
          <a:bodyPr/>
          <a:lstStyle/>
          <a:p>
            <a:r>
              <a:rPr lang="en-US" dirty="0" smtClean="0"/>
              <a:t>Being interpreted, PL/SQL is very simple to deploy. </a:t>
            </a:r>
          </a:p>
          <a:p>
            <a:r>
              <a:rPr lang="en-US" dirty="0" smtClean="0"/>
              <a:t>Compile the versioned source file into the schema. Done.</a:t>
            </a:r>
          </a:p>
          <a:p>
            <a:pPr lvl="1"/>
            <a:r>
              <a:rPr lang="en-US" dirty="0" smtClean="0"/>
              <a:t>App data layer should be amended to capture the “existing state of packages has been discarded” error and re-try the previous call</a:t>
            </a:r>
          </a:p>
          <a:p>
            <a:pPr lvl="1"/>
            <a:r>
              <a:rPr lang="en-US" dirty="0" smtClean="0"/>
              <a:t>Voila. Continuous deployment to Prod achieved.</a:t>
            </a:r>
            <a:endParaRPr lang="en-US" dirty="0"/>
          </a:p>
        </p:txBody>
      </p:sp>
    </p:spTree>
    <p:extLst>
      <p:ext uri="{BB962C8B-B14F-4D97-AF65-F5344CB8AC3E}">
        <p14:creationId xmlns:p14="http://schemas.microsoft.com/office/powerpoint/2010/main" val="925259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Proximity and Network Latency</a:t>
            </a:r>
            <a:endParaRPr lang="en-US" dirty="0"/>
          </a:p>
        </p:txBody>
      </p:sp>
      <p:sp>
        <p:nvSpPr>
          <p:cNvPr id="3" name="Content Placeholder 2"/>
          <p:cNvSpPr>
            <a:spLocks noGrp="1"/>
          </p:cNvSpPr>
          <p:nvPr>
            <p:ph idx="1"/>
          </p:nvPr>
        </p:nvSpPr>
        <p:spPr/>
        <p:txBody>
          <a:bodyPr>
            <a:normAutofit fontScale="92500"/>
          </a:bodyPr>
          <a:lstStyle/>
          <a:p>
            <a:r>
              <a:rPr lang="en-US" dirty="0" smtClean="0"/>
              <a:t>Typical: Query DB, </a:t>
            </a:r>
            <a:r>
              <a:rPr lang="en-US" dirty="0" smtClean="0">
                <a:solidFill>
                  <a:srgbClr val="FF0000"/>
                </a:solidFill>
              </a:rPr>
              <a:t>transport result set across the network, load objects</a:t>
            </a:r>
            <a:r>
              <a:rPr lang="en-US" dirty="0" smtClean="0"/>
              <a:t>, perform the operation(s) on the data in memory, </a:t>
            </a:r>
            <a:r>
              <a:rPr lang="en-US" dirty="0" smtClean="0">
                <a:solidFill>
                  <a:srgbClr val="FF0000"/>
                </a:solidFill>
              </a:rPr>
              <a:t>unload objects, transport data back to DB</a:t>
            </a:r>
            <a:r>
              <a:rPr lang="en-US" dirty="0" smtClean="0"/>
              <a:t>, update and commit.</a:t>
            </a:r>
          </a:p>
          <a:p>
            <a:r>
              <a:rPr lang="en-US" dirty="0" smtClean="0"/>
              <a:t>Stored Routines: Call routine, query DB, perform operation(s) on the data in memory, update and commit.</a:t>
            </a:r>
          </a:p>
          <a:p>
            <a:r>
              <a:rPr lang="en-US" dirty="0" smtClean="0"/>
              <a:t>Eliminating the items in red saves significant runtime when dealing with large result sets.</a:t>
            </a:r>
            <a:endParaRPr lang="en-US" dirty="0"/>
          </a:p>
        </p:txBody>
      </p:sp>
    </p:spTree>
    <p:extLst>
      <p:ext uri="{BB962C8B-B14F-4D97-AF65-F5344CB8AC3E}">
        <p14:creationId xmlns:p14="http://schemas.microsoft.com/office/powerpoint/2010/main" val="172394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Data Sets</a:t>
            </a:r>
            <a:endParaRPr lang="en-US" dirty="0"/>
          </a:p>
        </p:txBody>
      </p:sp>
      <p:sp>
        <p:nvSpPr>
          <p:cNvPr id="3" name="Content Placeholder 2"/>
          <p:cNvSpPr>
            <a:spLocks noGrp="1"/>
          </p:cNvSpPr>
          <p:nvPr>
            <p:ph idx="1"/>
          </p:nvPr>
        </p:nvSpPr>
        <p:spPr/>
        <p:txBody>
          <a:bodyPr>
            <a:normAutofit lnSpcReduction="10000"/>
          </a:bodyPr>
          <a:lstStyle/>
          <a:p>
            <a:r>
              <a:rPr lang="en-US" dirty="0" smtClean="0"/>
              <a:t>Relational databases, in particular Oracle, are raging speed-demons for querying and manipulating large, normalized result sets.</a:t>
            </a:r>
          </a:p>
          <a:p>
            <a:r>
              <a:rPr lang="en-US" dirty="0" smtClean="0"/>
              <a:t>RDBMS are set-oriented</a:t>
            </a:r>
          </a:p>
          <a:p>
            <a:r>
              <a:rPr lang="en-US" dirty="0" smtClean="0"/>
              <a:t>Don’t treat DB like “dumb” persistence box</a:t>
            </a:r>
          </a:p>
          <a:p>
            <a:r>
              <a:rPr lang="en-US" dirty="0" smtClean="0"/>
              <a:t>Take advantage of the set and performance-oriented features of your DB</a:t>
            </a:r>
          </a:p>
          <a:p>
            <a:pPr lvl="1"/>
            <a:r>
              <a:rPr lang="en-US" dirty="0" smtClean="0"/>
              <a:t>Doing as much as you can as one SQL statement</a:t>
            </a:r>
          </a:p>
          <a:p>
            <a:pPr lvl="1"/>
            <a:r>
              <a:rPr lang="en-US" dirty="0" smtClean="0"/>
              <a:t>If PL/SQL is the solution, use bulk features</a:t>
            </a:r>
          </a:p>
        </p:txBody>
      </p:sp>
    </p:spTree>
    <p:extLst>
      <p:ext uri="{BB962C8B-B14F-4D97-AF65-F5344CB8AC3E}">
        <p14:creationId xmlns:p14="http://schemas.microsoft.com/office/powerpoint/2010/main" val="362359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Extraction</a:t>
            </a:r>
            <a:endParaRPr lang="en-US" dirty="0"/>
          </a:p>
        </p:txBody>
      </p:sp>
      <p:sp>
        <p:nvSpPr>
          <p:cNvPr id="3" name="Content Placeholder 2"/>
          <p:cNvSpPr>
            <a:spLocks noGrp="1"/>
          </p:cNvSpPr>
          <p:nvPr>
            <p:ph idx="1"/>
          </p:nvPr>
        </p:nvSpPr>
        <p:spPr/>
        <p:txBody>
          <a:bodyPr/>
          <a:lstStyle/>
          <a:p>
            <a:r>
              <a:rPr lang="en-US" dirty="0" smtClean="0"/>
              <a:t>If requirements need to extract large amounts of data for consumption by app, reporting, data warehouse, external interfaces, etc.</a:t>
            </a:r>
          </a:p>
          <a:p>
            <a:pPr lvl="1"/>
            <a:r>
              <a:rPr lang="en-US" dirty="0" smtClean="0"/>
              <a:t>Especially if the filter or SELECT features are complex, use PL/SQL</a:t>
            </a:r>
            <a:endParaRPr lang="en-US" dirty="0"/>
          </a:p>
        </p:txBody>
      </p:sp>
    </p:spTree>
    <p:extLst>
      <p:ext uri="{BB962C8B-B14F-4D97-AF65-F5344CB8AC3E}">
        <p14:creationId xmlns:p14="http://schemas.microsoft.com/office/powerpoint/2010/main" val="14184513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 &amp; Loading</a:t>
            </a:r>
            <a:endParaRPr lang="en-US" dirty="0"/>
          </a:p>
        </p:txBody>
      </p:sp>
      <p:sp>
        <p:nvSpPr>
          <p:cNvPr id="3" name="Content Placeholder 2"/>
          <p:cNvSpPr>
            <a:spLocks noGrp="1"/>
          </p:cNvSpPr>
          <p:nvPr>
            <p:ph idx="1"/>
          </p:nvPr>
        </p:nvSpPr>
        <p:spPr/>
        <p:txBody>
          <a:bodyPr/>
          <a:lstStyle/>
          <a:p>
            <a:r>
              <a:rPr lang="en-US" dirty="0" smtClean="0"/>
              <a:t>If requirements need to pump large amounts of data into the database, in particular if calculations or derivations need to read the destination database while processing incoming data, do it in the database using external tables and pipelined PL/SQL functions.</a:t>
            </a:r>
            <a:endParaRPr lang="en-US" dirty="0"/>
          </a:p>
        </p:txBody>
      </p:sp>
    </p:spTree>
    <p:extLst>
      <p:ext uri="{BB962C8B-B14F-4D97-AF65-F5344CB8AC3E}">
        <p14:creationId xmlns:p14="http://schemas.microsoft.com/office/powerpoint/2010/main" val="31030792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Injection-Proofing</a:t>
            </a:r>
            <a:endParaRPr lang="en-US" dirty="0"/>
          </a:p>
        </p:txBody>
      </p:sp>
      <p:sp>
        <p:nvSpPr>
          <p:cNvPr id="3" name="Content Placeholder 2"/>
          <p:cNvSpPr>
            <a:spLocks noGrp="1"/>
          </p:cNvSpPr>
          <p:nvPr>
            <p:ph idx="1"/>
          </p:nvPr>
        </p:nvSpPr>
        <p:spPr/>
        <p:txBody>
          <a:bodyPr>
            <a:normAutofit/>
          </a:bodyPr>
          <a:lstStyle/>
          <a:p>
            <a:r>
              <a:rPr lang="en-US" dirty="0" smtClean="0"/>
              <a:t>SQL written by </a:t>
            </a:r>
            <a:r>
              <a:rPr lang="en-US" dirty="0" err="1" smtClean="0"/>
              <a:t>devs</a:t>
            </a:r>
            <a:r>
              <a:rPr lang="en-US" dirty="0" smtClean="0"/>
              <a:t> and kept in the middle tier is much more likely to suffer from concatenation problems, hurting performance, shared pool and inviting SQL injectors</a:t>
            </a:r>
          </a:p>
          <a:p>
            <a:r>
              <a:rPr lang="en-US" dirty="0" smtClean="0"/>
              <a:t>SQL behind a PL/SQL interface guarantees no SQL injection (unless dynamic SQL is being written with parameters)</a:t>
            </a:r>
            <a:endParaRPr lang="en-US" dirty="0"/>
          </a:p>
        </p:txBody>
      </p:sp>
    </p:spTree>
    <p:extLst>
      <p:ext uri="{BB962C8B-B14F-4D97-AF65-F5344CB8AC3E}">
        <p14:creationId xmlns:p14="http://schemas.microsoft.com/office/powerpoint/2010/main" val="28873929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Business Logic</a:t>
            </a:r>
            <a:endParaRPr lang="en-US" dirty="0"/>
          </a:p>
        </p:txBody>
      </p:sp>
      <p:sp>
        <p:nvSpPr>
          <p:cNvPr id="3" name="Content Placeholder 2"/>
          <p:cNvSpPr>
            <a:spLocks noGrp="1"/>
          </p:cNvSpPr>
          <p:nvPr>
            <p:ph idx="1"/>
          </p:nvPr>
        </p:nvSpPr>
        <p:spPr/>
        <p:txBody>
          <a:bodyPr/>
          <a:lstStyle/>
          <a:p>
            <a:r>
              <a:rPr lang="en-US" dirty="0" smtClean="0"/>
              <a:t>Critical algorithms that must be available to and used by multiple systems and tiers should be kept in the least common denominator (the database) as a stored routine.</a:t>
            </a:r>
          </a:p>
          <a:p>
            <a:r>
              <a:rPr lang="en-US" dirty="0" smtClean="0"/>
              <a:t>If direct access to the DB is not available, the stored routine can be published as a web service just like any java-based web service.</a:t>
            </a:r>
            <a:endParaRPr lang="en-US" dirty="0"/>
          </a:p>
        </p:txBody>
      </p:sp>
    </p:spTree>
    <p:extLst>
      <p:ext uri="{BB962C8B-B14F-4D97-AF65-F5344CB8AC3E}">
        <p14:creationId xmlns:p14="http://schemas.microsoft.com/office/powerpoint/2010/main" val="295948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a:t>
            </a:r>
            <a:endParaRPr lang="en-US" dirty="0"/>
          </a:p>
        </p:txBody>
      </p:sp>
      <p:sp>
        <p:nvSpPr>
          <p:cNvPr id="3" name="Content Placeholder 2"/>
          <p:cNvSpPr>
            <a:spLocks noGrp="1"/>
          </p:cNvSpPr>
          <p:nvPr>
            <p:ph idx="1"/>
          </p:nvPr>
        </p:nvSpPr>
        <p:spPr/>
        <p:txBody>
          <a:bodyPr>
            <a:normAutofit/>
          </a:bodyPr>
          <a:lstStyle/>
          <a:p>
            <a:r>
              <a:rPr lang="en-US" dirty="0" smtClean="0"/>
              <a:t>Database processes, jobs, routines, triggers that need to use common business logic can’t take advantage of web services or middle tier methods, which </a:t>
            </a:r>
            <a:r>
              <a:rPr lang="en-US" u="sng" dirty="0" smtClean="0"/>
              <a:t>demands duplication and fragility</a:t>
            </a:r>
            <a:r>
              <a:rPr lang="en-US" dirty="0" smtClean="0"/>
              <a:t>.</a:t>
            </a:r>
          </a:p>
          <a:p>
            <a:r>
              <a:rPr lang="en-US" dirty="0" smtClean="0"/>
              <a:t>If kept in the database, designed and documented well, and published, encourages re-use, centralization and robustness.</a:t>
            </a:r>
            <a:endParaRPr lang="en-US" dirty="0"/>
          </a:p>
        </p:txBody>
      </p:sp>
    </p:spTree>
    <p:extLst>
      <p:ext uri="{BB962C8B-B14F-4D97-AF65-F5344CB8AC3E}">
        <p14:creationId xmlns:p14="http://schemas.microsoft.com/office/powerpoint/2010/main" val="260408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Map</a:t>
            </a:r>
            <a:endParaRPr lang="en-US" dirty="0"/>
          </a:p>
        </p:txBody>
      </p:sp>
      <p:sp>
        <p:nvSpPr>
          <p:cNvPr id="3" name="Content Placeholder 2"/>
          <p:cNvSpPr>
            <a:spLocks noGrp="1"/>
          </p:cNvSpPr>
          <p:nvPr>
            <p:ph idx="1"/>
          </p:nvPr>
        </p:nvSpPr>
        <p:spPr/>
        <p:txBody>
          <a:bodyPr/>
          <a:lstStyle/>
          <a:p>
            <a:r>
              <a:rPr lang="en-US" dirty="0" smtClean="0"/>
              <a:t>Application Data</a:t>
            </a:r>
          </a:p>
          <a:p>
            <a:r>
              <a:rPr lang="en-US" dirty="0" smtClean="0"/>
              <a:t>A little history of application tiers</a:t>
            </a:r>
          </a:p>
          <a:p>
            <a:r>
              <a:rPr lang="en-US" dirty="0" smtClean="0"/>
              <a:t>Options</a:t>
            </a:r>
          </a:p>
          <a:p>
            <a:r>
              <a:rPr lang="en-US" dirty="0" smtClean="0"/>
              <a:t>The PL/SQL architectural option</a:t>
            </a:r>
          </a:p>
          <a:p>
            <a:endParaRPr lang="en-US" dirty="0"/>
          </a:p>
        </p:txBody>
      </p:sp>
    </p:spTree>
    <p:extLst>
      <p:ext uri="{BB962C8B-B14F-4D97-AF65-F5344CB8AC3E}">
        <p14:creationId xmlns:p14="http://schemas.microsoft.com/office/powerpoint/2010/main" val="29002278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Auditing and Logging</a:t>
            </a:r>
            <a:endParaRPr lang="en-US" dirty="0"/>
          </a:p>
        </p:txBody>
      </p:sp>
      <p:sp>
        <p:nvSpPr>
          <p:cNvPr id="3" name="Content Placeholder 2"/>
          <p:cNvSpPr>
            <a:spLocks noGrp="1"/>
          </p:cNvSpPr>
          <p:nvPr>
            <p:ph idx="1"/>
          </p:nvPr>
        </p:nvSpPr>
        <p:spPr/>
        <p:txBody>
          <a:bodyPr/>
          <a:lstStyle/>
          <a:p>
            <a:r>
              <a:rPr lang="en-US" dirty="0" smtClean="0"/>
              <a:t>SQL in the middle tier is notoriously done poorly (by </a:t>
            </a:r>
            <a:r>
              <a:rPr lang="en-US" dirty="0" err="1" smtClean="0"/>
              <a:t>devs</a:t>
            </a:r>
            <a:r>
              <a:rPr lang="en-US" dirty="0" smtClean="0"/>
              <a:t> or JPA engine).</a:t>
            </a:r>
          </a:p>
          <a:p>
            <a:r>
              <a:rPr lang="en-US" dirty="0" smtClean="0"/>
              <a:t>When things go wrong, it is difficult to debug, monitor and log.</a:t>
            </a:r>
          </a:p>
          <a:p>
            <a:pPr lvl="1"/>
            <a:r>
              <a:rPr lang="en-US" dirty="0" smtClean="0"/>
              <a:t>Can be done right, but usually isn’t</a:t>
            </a:r>
          </a:p>
          <a:p>
            <a:r>
              <a:rPr lang="en-US" dirty="0" smtClean="0"/>
              <a:t>SQL kept in stored packages trivial to instrument, monitor, debug, tune and re-deploy.</a:t>
            </a:r>
          </a:p>
        </p:txBody>
      </p:sp>
    </p:spTree>
    <p:extLst>
      <p:ext uri="{BB962C8B-B14F-4D97-AF65-F5344CB8AC3E}">
        <p14:creationId xmlns:p14="http://schemas.microsoft.com/office/powerpoint/2010/main" val="155030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Automation</a:t>
            </a:r>
            <a:endParaRPr lang="en-US" dirty="0"/>
          </a:p>
        </p:txBody>
      </p:sp>
      <p:sp>
        <p:nvSpPr>
          <p:cNvPr id="3" name="Content Placeholder 2"/>
          <p:cNvSpPr>
            <a:spLocks noGrp="1"/>
          </p:cNvSpPr>
          <p:nvPr>
            <p:ph idx="1"/>
          </p:nvPr>
        </p:nvSpPr>
        <p:spPr/>
        <p:txBody>
          <a:bodyPr/>
          <a:lstStyle/>
          <a:p>
            <a:r>
              <a:rPr lang="en-US" dirty="0" smtClean="0"/>
              <a:t>Most common use of PL/SQL</a:t>
            </a:r>
          </a:p>
          <a:p>
            <a:r>
              <a:rPr lang="en-US" dirty="0" smtClean="0"/>
              <a:t>Used often by physical/system DBAs to schedule routine reports, extractions, loads, monitoring and cleanup tasks, etc.</a:t>
            </a:r>
            <a:endParaRPr lang="en-US" dirty="0"/>
          </a:p>
        </p:txBody>
      </p:sp>
    </p:spTree>
    <p:extLst>
      <p:ext uri="{BB962C8B-B14F-4D97-AF65-F5344CB8AC3E}">
        <p14:creationId xmlns:p14="http://schemas.microsoft.com/office/powerpoint/2010/main" val="504498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p:txBody>
          <a:bodyPr>
            <a:normAutofit lnSpcReduction="10000"/>
          </a:bodyPr>
          <a:lstStyle/>
          <a:p>
            <a:r>
              <a:rPr lang="en-US" dirty="0" smtClean="0"/>
              <a:t>Time</a:t>
            </a:r>
          </a:p>
          <a:p>
            <a:r>
              <a:rPr lang="en-US" dirty="0" smtClean="0"/>
              <a:t>SQL expertise</a:t>
            </a:r>
          </a:p>
          <a:p>
            <a:r>
              <a:rPr lang="en-US" dirty="0" smtClean="0"/>
              <a:t>PL/SQL expertise</a:t>
            </a:r>
          </a:p>
          <a:p>
            <a:r>
              <a:rPr lang="en-US" dirty="0" smtClean="0"/>
              <a:t>Size and complexity of data model</a:t>
            </a:r>
          </a:p>
          <a:p>
            <a:r>
              <a:rPr lang="en-US" dirty="0" smtClean="0"/>
              <a:t>Portability</a:t>
            </a:r>
          </a:p>
          <a:p>
            <a:r>
              <a:rPr lang="en-US" dirty="0" smtClean="0"/>
              <a:t>Scalability and Performance</a:t>
            </a:r>
          </a:p>
          <a:p>
            <a:r>
              <a:rPr lang="en-US" dirty="0" smtClean="0"/>
              <a:t>Maintainability/Tuning/Troubleshooting</a:t>
            </a:r>
          </a:p>
          <a:p>
            <a:r>
              <a:rPr lang="en-US" dirty="0" smtClean="0"/>
              <a:t>Persistence engine</a:t>
            </a:r>
            <a:endParaRPr lang="en-US" dirty="0"/>
          </a:p>
        </p:txBody>
      </p:sp>
    </p:spTree>
    <p:extLst>
      <p:ext uri="{BB962C8B-B14F-4D97-AF65-F5344CB8AC3E}">
        <p14:creationId xmlns:p14="http://schemas.microsoft.com/office/powerpoint/2010/main" val="390934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Examples</a:t>
            </a:r>
            <a:endParaRPr lang="en-US" dirty="0"/>
          </a:p>
        </p:txBody>
      </p:sp>
      <p:sp>
        <p:nvSpPr>
          <p:cNvPr id="3" name="Content Placeholder 2"/>
          <p:cNvSpPr>
            <a:spLocks noGrp="1"/>
          </p:cNvSpPr>
          <p:nvPr>
            <p:ph idx="1"/>
          </p:nvPr>
        </p:nvSpPr>
        <p:spPr/>
        <p:txBody>
          <a:bodyPr/>
          <a:lstStyle/>
          <a:p>
            <a:r>
              <a:rPr lang="en-US" dirty="0" smtClean="0"/>
              <a:t>Spring JDBC</a:t>
            </a:r>
          </a:p>
          <a:p>
            <a:r>
              <a:rPr lang="en-US" dirty="0" smtClean="0"/>
              <a:t>Spring Data JPA</a:t>
            </a:r>
          </a:p>
          <a:p>
            <a:r>
              <a:rPr lang="en-US" dirty="0" smtClean="0"/>
              <a:t>JOOQ</a:t>
            </a:r>
          </a:p>
          <a:p>
            <a:r>
              <a:rPr lang="en-US" dirty="0" smtClean="0"/>
              <a:t>Stored </a:t>
            </a:r>
            <a:r>
              <a:rPr lang="en-US" dirty="0" err="1" smtClean="0"/>
              <a:t>Procs</a:t>
            </a:r>
            <a:r>
              <a:rPr lang="en-US" smtClean="0"/>
              <a:t> for all</a:t>
            </a:r>
            <a:endParaRPr lang="en-US" dirty="0"/>
          </a:p>
        </p:txBody>
      </p:sp>
    </p:spTree>
    <p:extLst>
      <p:ext uri="{BB962C8B-B14F-4D97-AF65-F5344CB8AC3E}">
        <p14:creationId xmlns:p14="http://schemas.microsoft.com/office/powerpoint/2010/main" val="25035368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hlinkClick r:id="rId2"/>
              </a:rPr>
              <a:t>bcoulam@yahoo.com</a:t>
            </a:r>
            <a:endParaRPr lang="en-US" dirty="0" smtClean="0"/>
          </a:p>
          <a:p>
            <a:pPr marL="0" indent="0">
              <a:buNone/>
            </a:pPr>
            <a:r>
              <a:rPr lang="en-US" dirty="0" smtClean="0">
                <a:hlinkClick r:id="rId3"/>
              </a:rPr>
              <a:t>www.dbartisans.com</a:t>
            </a:r>
            <a:endParaRPr lang="en-US" dirty="0" smtClean="0"/>
          </a:p>
          <a:p>
            <a:pPr marL="0" indent="0">
              <a:buNone/>
            </a:pPr>
            <a:endParaRPr lang="en-US" dirty="0"/>
          </a:p>
        </p:txBody>
      </p:sp>
    </p:spTree>
    <p:extLst>
      <p:ext uri="{BB962C8B-B14F-4D97-AF65-F5344CB8AC3E}">
        <p14:creationId xmlns:p14="http://schemas.microsoft.com/office/powerpoint/2010/main" val="2166643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C00000"/>
                </a:solidFill>
              </a:rPr>
              <a:t>The only purpose of an application is to capture, validate, store, protect, retrieve, display, share and change data.</a:t>
            </a:r>
          </a:p>
          <a:p>
            <a:r>
              <a:rPr lang="en-US" dirty="0" smtClean="0"/>
              <a:t>Sticks </a:t>
            </a:r>
            <a:r>
              <a:rPr lang="en-US" dirty="0"/>
              <a:t>around </a:t>
            </a:r>
            <a:r>
              <a:rPr lang="en-US" dirty="0" smtClean="0"/>
              <a:t>forever.</a:t>
            </a:r>
          </a:p>
          <a:p>
            <a:r>
              <a:rPr lang="en-US" dirty="0" smtClean="0"/>
              <a:t>Almost priceless.</a:t>
            </a:r>
          </a:p>
          <a:p>
            <a:r>
              <a:rPr lang="en-US" u="sng" dirty="0" smtClean="0"/>
              <a:t>Must</a:t>
            </a:r>
            <a:r>
              <a:rPr lang="en-US" dirty="0" smtClean="0"/>
              <a:t> be modeled right, recorded accurately, protected, and reported perfectly.</a:t>
            </a:r>
          </a:p>
          <a:p>
            <a:r>
              <a:rPr lang="en-US" dirty="0" smtClean="0"/>
              <a:t>Application code falls out of favor and is rewritten and replaced frequently.</a:t>
            </a:r>
          </a:p>
          <a:p>
            <a:r>
              <a:rPr lang="en-US" dirty="0" smtClean="0"/>
              <a:t>Data, however, is preserved and migrated from release to release.</a:t>
            </a:r>
            <a:endParaRPr lang="en-US" dirty="0"/>
          </a:p>
        </p:txBody>
      </p:sp>
    </p:spTree>
    <p:extLst>
      <p:ext uri="{BB962C8B-B14F-4D97-AF65-F5344CB8AC3E}">
        <p14:creationId xmlns:p14="http://schemas.microsoft.com/office/powerpoint/2010/main" val="28715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a:bodyPr>
          <a:lstStyle/>
          <a:p>
            <a:r>
              <a:rPr lang="en-US" dirty="0" smtClean="0"/>
              <a:t>1-tier (1960s to 1980s)</a:t>
            </a:r>
          </a:p>
          <a:p>
            <a:pPr lvl="1"/>
            <a:r>
              <a:rPr lang="en-US" dirty="0" smtClean="0"/>
              <a:t>Big iron operating on files</a:t>
            </a:r>
          </a:p>
          <a:p>
            <a:pPr lvl="1"/>
            <a:r>
              <a:rPr lang="en-US" dirty="0" smtClean="0"/>
              <a:t>Data is application-dependent</a:t>
            </a:r>
          </a:p>
          <a:p>
            <a:pPr lvl="1"/>
            <a:r>
              <a:rPr lang="en-US" dirty="0" smtClean="0"/>
              <a:t>Reporting required custom development</a:t>
            </a:r>
          </a:p>
          <a:p>
            <a:pPr lvl="1"/>
            <a:r>
              <a:rPr lang="en-US" dirty="0" smtClean="0"/>
              <a:t>Thin client dumb </a:t>
            </a:r>
            <a:r>
              <a:rPr lang="en-US" dirty="0" smtClean="0"/>
              <a:t>terminal</a:t>
            </a:r>
            <a:endParaRPr lang="en-US" dirty="0" smtClean="0"/>
          </a:p>
        </p:txBody>
      </p:sp>
      <p:pic>
        <p:nvPicPr>
          <p:cNvPr id="1026" name="Picture 2" descr="Mainframe by kattekrab - Mainframe computer like the IBM System Z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1340" y="3863181"/>
            <a:ext cx="2155354" cy="2530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75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fade">
                                      <p:cBhvr>
                                        <p:cTn id="32" dur="1000"/>
                                        <p:tgtEl>
                                          <p:spTgt spid="1026"/>
                                        </p:tgtEl>
                                      </p:cBhvr>
                                    </p:animEffect>
                                    <p:anim calcmode="lin" valueType="num">
                                      <p:cBhvr>
                                        <p:cTn id="33" dur="1000" fill="hold"/>
                                        <p:tgtEl>
                                          <p:spTgt spid="1026"/>
                                        </p:tgtEl>
                                        <p:attrNameLst>
                                          <p:attrName>ppt_x</p:attrName>
                                        </p:attrNameLst>
                                      </p:cBhvr>
                                      <p:tavLst>
                                        <p:tav tm="0">
                                          <p:val>
                                            <p:strVal val="#ppt_x"/>
                                          </p:val>
                                        </p:tav>
                                        <p:tav tm="100000">
                                          <p:val>
                                            <p:strVal val="#ppt_x"/>
                                          </p:val>
                                        </p:tav>
                                      </p:tavLst>
                                    </p:anim>
                                    <p:anim calcmode="lin" valueType="num">
                                      <p:cBhvr>
                                        <p:cTn id="34"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a:bodyPr>
          <a:lstStyle/>
          <a:p>
            <a:r>
              <a:rPr lang="en-US" dirty="0" smtClean="0"/>
              <a:t>2-tier </a:t>
            </a:r>
            <a:r>
              <a:rPr lang="en-US" dirty="0" smtClean="0"/>
              <a:t>(80s to 1996-ish)</a:t>
            </a:r>
          </a:p>
          <a:p>
            <a:pPr lvl="1"/>
            <a:r>
              <a:rPr lang="en-US" dirty="0" smtClean="0"/>
              <a:t>Fat clients held presentation, business and data layers.</a:t>
            </a:r>
          </a:p>
          <a:p>
            <a:pPr lvl="1"/>
            <a:r>
              <a:rPr lang="en-US" dirty="0" smtClean="0"/>
              <a:t>Large data meant resource intensive clients</a:t>
            </a:r>
          </a:p>
        </p:txBody>
      </p:sp>
      <p:grpSp>
        <p:nvGrpSpPr>
          <p:cNvPr id="12" name="Group 11"/>
          <p:cNvGrpSpPr/>
          <p:nvPr/>
        </p:nvGrpSpPr>
        <p:grpSpPr>
          <a:xfrm>
            <a:off x="2002796" y="4317143"/>
            <a:ext cx="4789890" cy="1558500"/>
            <a:chOff x="2002796" y="4317143"/>
            <a:chExt cx="4789890" cy="155850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2320" y="4317143"/>
              <a:ext cx="980366" cy="134912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2796" y="4317143"/>
              <a:ext cx="1718934" cy="1558500"/>
            </a:xfrm>
            <a:prstGeom prst="rect">
              <a:avLst/>
            </a:prstGeom>
          </p:spPr>
        </p:pic>
        <p:cxnSp>
          <p:nvCxnSpPr>
            <p:cNvPr id="8" name="Elbow Connector 7"/>
            <p:cNvCxnSpPr>
              <a:stCxn id="6" idx="3"/>
              <a:endCxn id="5" idx="1"/>
            </p:cNvCxnSpPr>
            <p:nvPr/>
          </p:nvCxnSpPr>
          <p:spPr>
            <a:xfrm flipV="1">
              <a:off x="3721730" y="4991707"/>
              <a:ext cx="2090590" cy="104686"/>
            </a:xfrm>
            <a:prstGeom prst="bentConnector3">
              <a:avLst/>
            </a:prstGeom>
            <a:ln>
              <a:headEnd type="triangle"/>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1845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a:bodyPr>
          <a:lstStyle/>
          <a:p>
            <a:r>
              <a:rPr lang="en-US" dirty="0"/>
              <a:t>3-tier (1997 - )  /  N-tier (2000 - )</a:t>
            </a:r>
          </a:p>
          <a:p>
            <a:pPr lvl="1"/>
            <a:r>
              <a:rPr lang="en-US" dirty="0"/>
              <a:t>Processing farmed out to optimal hardware:</a:t>
            </a:r>
          </a:p>
          <a:p>
            <a:pPr lvl="2"/>
            <a:r>
              <a:rPr lang="en-US" dirty="0"/>
              <a:t>Presentation layer in browser and app server.</a:t>
            </a:r>
          </a:p>
          <a:p>
            <a:pPr lvl="2"/>
            <a:r>
              <a:rPr lang="en-US" dirty="0"/>
              <a:t>Business rules in app </a:t>
            </a:r>
            <a:r>
              <a:rPr lang="en-US" dirty="0" smtClean="0"/>
              <a:t>server. MVC.</a:t>
            </a:r>
            <a:endParaRPr lang="en-US" dirty="0"/>
          </a:p>
          <a:p>
            <a:pPr lvl="2"/>
            <a:r>
              <a:rPr lang="en-US" dirty="0" smtClean="0"/>
              <a:t>Data rules and queries kept (mostly) in </a:t>
            </a:r>
            <a:r>
              <a:rPr lang="en-US" dirty="0"/>
              <a:t>the </a:t>
            </a:r>
            <a:r>
              <a:rPr lang="en-US" dirty="0" smtClean="0"/>
              <a:t>database</a:t>
            </a:r>
            <a:endParaRPr lang="en-US" dirty="0"/>
          </a:p>
        </p:txBody>
      </p:sp>
      <p:grpSp>
        <p:nvGrpSpPr>
          <p:cNvPr id="13" name="Group 12"/>
          <p:cNvGrpSpPr/>
          <p:nvPr/>
        </p:nvGrpSpPr>
        <p:grpSpPr>
          <a:xfrm>
            <a:off x="1213017" y="4532089"/>
            <a:ext cx="6470319" cy="1558500"/>
            <a:chOff x="833006" y="4300676"/>
            <a:chExt cx="7115226" cy="1782441"/>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7866" y="4517332"/>
              <a:ext cx="980366" cy="134912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006" y="4524617"/>
              <a:ext cx="1718934" cy="15585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7722" y="4300676"/>
              <a:ext cx="1384362" cy="1782441"/>
            </a:xfrm>
            <a:prstGeom prst="rect">
              <a:avLst/>
            </a:prstGeom>
          </p:spPr>
        </p:pic>
        <p:cxnSp>
          <p:nvCxnSpPr>
            <p:cNvPr id="8" name="Elbow Connector 7"/>
            <p:cNvCxnSpPr>
              <a:stCxn id="5" idx="3"/>
              <a:endCxn id="6" idx="1"/>
            </p:cNvCxnSpPr>
            <p:nvPr/>
          </p:nvCxnSpPr>
          <p:spPr>
            <a:xfrm flipV="1">
              <a:off x="2551940" y="5191897"/>
              <a:ext cx="1515782" cy="111970"/>
            </a:xfrm>
            <a:prstGeom prst="bentConnector3">
              <a:avLst/>
            </a:prstGeom>
            <a:ln>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1" name="Elbow Connector 10"/>
            <p:cNvCxnSpPr>
              <a:endCxn id="4" idx="1"/>
            </p:cNvCxnSpPr>
            <p:nvPr/>
          </p:nvCxnSpPr>
          <p:spPr>
            <a:xfrm>
              <a:off x="5237018" y="5104699"/>
              <a:ext cx="1730848" cy="87197"/>
            </a:xfrm>
            <a:prstGeom prst="bentConnector3">
              <a:avLst/>
            </a:prstGeom>
            <a:ln>
              <a:headEnd type="triangle"/>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925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lnSpcReduction="10000"/>
          </a:bodyPr>
          <a:lstStyle/>
          <a:p>
            <a:r>
              <a:rPr lang="en-US" dirty="0" smtClean="0"/>
              <a:t>2-tier </a:t>
            </a:r>
            <a:r>
              <a:rPr lang="en-US" dirty="0"/>
              <a:t>(</a:t>
            </a:r>
            <a:r>
              <a:rPr lang="en-US" dirty="0" smtClean="0"/>
              <a:t>2007-ish </a:t>
            </a:r>
            <a:r>
              <a:rPr lang="en-US" dirty="0"/>
              <a:t>- </a:t>
            </a:r>
            <a:r>
              <a:rPr lang="en-US" dirty="0" smtClean="0"/>
              <a:t>now)</a:t>
            </a:r>
            <a:endParaRPr lang="en-US" dirty="0"/>
          </a:p>
          <a:p>
            <a:pPr lvl="1"/>
            <a:r>
              <a:rPr lang="en-US" dirty="0" err="1" smtClean="0"/>
              <a:t>Devs</a:t>
            </a:r>
            <a:r>
              <a:rPr lang="en-US" dirty="0" smtClean="0"/>
              <a:t> </a:t>
            </a:r>
            <a:r>
              <a:rPr lang="en-US" dirty="0"/>
              <a:t>reject RDBMS, SQL, DBAs, Data Modeling and stored </a:t>
            </a:r>
            <a:r>
              <a:rPr lang="en-US" dirty="0" err="1"/>
              <a:t>procs</a:t>
            </a:r>
            <a:r>
              <a:rPr lang="en-US" dirty="0"/>
              <a:t> </a:t>
            </a:r>
            <a:endParaRPr lang="en-US" dirty="0" smtClean="0"/>
          </a:p>
          <a:p>
            <a:pPr lvl="2"/>
            <a:r>
              <a:rPr lang="en-US" dirty="0" smtClean="0"/>
              <a:t>Big iron spread out across many boxes, operating on files</a:t>
            </a:r>
          </a:p>
          <a:p>
            <a:pPr lvl="2"/>
            <a:r>
              <a:rPr lang="en-US" dirty="0" smtClean="0"/>
              <a:t>Data is application dependent</a:t>
            </a:r>
          </a:p>
          <a:p>
            <a:pPr lvl="2"/>
            <a:r>
              <a:rPr lang="en-US" dirty="0" smtClean="0"/>
              <a:t>Reporting requires custom development</a:t>
            </a:r>
          </a:p>
          <a:p>
            <a:pPr lvl="2"/>
            <a:r>
              <a:rPr lang="en-US" dirty="0" smtClean="0"/>
              <a:t>Thin client smart </a:t>
            </a:r>
            <a:r>
              <a:rPr lang="en-US" dirty="0" smtClean="0"/>
              <a:t>browser</a:t>
            </a:r>
          </a:p>
          <a:p>
            <a:pPr marL="342900" lvl="1" indent="-342900">
              <a:buFont typeface="Arial"/>
              <a:buChar char="•"/>
            </a:pPr>
            <a:r>
              <a:rPr lang="en-US" strike="sngStrike" dirty="0"/>
              <a:t>CASE</a:t>
            </a:r>
            <a:r>
              <a:rPr lang="en-US" dirty="0"/>
              <a:t>, </a:t>
            </a:r>
            <a:r>
              <a:rPr lang="en-US" strike="sngStrike" dirty="0"/>
              <a:t>4GL</a:t>
            </a:r>
            <a:r>
              <a:rPr lang="en-US" dirty="0"/>
              <a:t>, </a:t>
            </a:r>
            <a:r>
              <a:rPr lang="en-US" strike="sngStrike" dirty="0"/>
              <a:t>CORBA</a:t>
            </a:r>
            <a:r>
              <a:rPr lang="en-US" dirty="0"/>
              <a:t>, </a:t>
            </a:r>
            <a:r>
              <a:rPr lang="en-US" strike="sngStrike" dirty="0"/>
              <a:t>OODB</a:t>
            </a:r>
            <a:r>
              <a:rPr lang="en-US" dirty="0"/>
              <a:t>, </a:t>
            </a:r>
            <a:r>
              <a:rPr lang="en-US" strike="sngStrike" dirty="0"/>
              <a:t>ERP</a:t>
            </a:r>
            <a:r>
              <a:rPr lang="en-US" dirty="0"/>
              <a:t>, </a:t>
            </a:r>
            <a:r>
              <a:rPr lang="en-US" strike="sngStrike" dirty="0"/>
              <a:t>XML</a:t>
            </a:r>
            <a:r>
              <a:rPr lang="en-US" dirty="0"/>
              <a:t>, </a:t>
            </a:r>
            <a:r>
              <a:rPr lang="en-US" strike="sngStrike" dirty="0"/>
              <a:t>EJB</a:t>
            </a:r>
            <a:r>
              <a:rPr lang="en-US" dirty="0"/>
              <a:t>, </a:t>
            </a:r>
            <a:r>
              <a:rPr lang="en-US" strike="sngStrike" dirty="0"/>
              <a:t>ORM</a:t>
            </a:r>
            <a:r>
              <a:rPr lang="en-US" dirty="0"/>
              <a:t>, </a:t>
            </a:r>
            <a:r>
              <a:rPr lang="en-US" strike="sngStrike" dirty="0"/>
              <a:t>AOP</a:t>
            </a:r>
            <a:r>
              <a:rPr lang="en-US" dirty="0"/>
              <a:t>, </a:t>
            </a:r>
            <a:r>
              <a:rPr lang="en-US" strike="sngStrike" dirty="0"/>
              <a:t>Web Services</a:t>
            </a:r>
            <a:r>
              <a:rPr lang="en-US" dirty="0"/>
              <a:t>, NoSQL and SOA will save the </a:t>
            </a:r>
            <a:r>
              <a:rPr lang="en-US" dirty="0" smtClean="0"/>
              <a:t>world</a:t>
            </a:r>
            <a:endParaRPr lang="en-US" dirty="0"/>
          </a:p>
        </p:txBody>
      </p:sp>
    </p:spTree>
    <p:extLst>
      <p:ext uri="{BB962C8B-B14F-4D97-AF65-F5344CB8AC3E}">
        <p14:creationId xmlns:p14="http://schemas.microsoft.com/office/powerpoint/2010/main" val="296799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Options for Data Layer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Custom POJOs and raw </a:t>
            </a:r>
            <a:r>
              <a:rPr lang="en-US" dirty="0" smtClean="0"/>
              <a:t>JDBC. </a:t>
            </a:r>
            <a:r>
              <a:rPr lang="en-US" i="1" dirty="0" smtClean="0"/>
              <a:t>Slow </a:t>
            </a:r>
            <a:r>
              <a:rPr lang="en-US" i="1" dirty="0" err="1" smtClean="0"/>
              <a:t>dev</a:t>
            </a:r>
            <a:r>
              <a:rPr lang="en-US" i="1" dirty="0" smtClean="0"/>
              <a:t> but screams.</a:t>
            </a:r>
            <a:endParaRPr lang="en-US" dirty="0" smtClean="0"/>
          </a:p>
          <a:p>
            <a:r>
              <a:rPr lang="en-US" strike="sngStrike" dirty="0" smtClean="0"/>
              <a:t>EJB: Entity Beans</a:t>
            </a:r>
            <a:r>
              <a:rPr lang="en-US" dirty="0" smtClean="0"/>
              <a:t> </a:t>
            </a:r>
            <a:r>
              <a:rPr lang="en-US" i="1" dirty="0" smtClean="0"/>
              <a:t>Ick. Nope. Never again.</a:t>
            </a:r>
            <a:endParaRPr lang="en-US" i="1" strike="sngStrike" dirty="0"/>
          </a:p>
          <a:p>
            <a:r>
              <a:rPr lang="en-US" dirty="0" smtClean="0"/>
              <a:t>Big ORM: Hibernate, </a:t>
            </a:r>
            <a:r>
              <a:rPr lang="en-US" dirty="0" err="1" smtClean="0"/>
              <a:t>EclipseLink</a:t>
            </a:r>
            <a:r>
              <a:rPr lang="en-US" dirty="0" smtClean="0"/>
              <a:t>, </a:t>
            </a:r>
            <a:r>
              <a:rPr lang="en-US" dirty="0" err="1" smtClean="0"/>
              <a:t>TopLink</a:t>
            </a:r>
            <a:r>
              <a:rPr lang="en-US" dirty="0" smtClean="0"/>
              <a:t>, </a:t>
            </a:r>
            <a:r>
              <a:rPr lang="en-US" dirty="0" err="1" smtClean="0"/>
              <a:t>OpenJPA</a:t>
            </a:r>
            <a:endParaRPr lang="en-US" dirty="0" smtClean="0"/>
          </a:p>
          <a:p>
            <a:r>
              <a:rPr lang="en-US" dirty="0" smtClean="0"/>
              <a:t>Thin ORM: JOOQ, </a:t>
            </a:r>
            <a:r>
              <a:rPr lang="en-US" dirty="0" err="1" smtClean="0"/>
              <a:t>iBatis</a:t>
            </a:r>
            <a:r>
              <a:rPr lang="en-US" dirty="0" smtClean="0"/>
              <a:t>/</a:t>
            </a:r>
            <a:r>
              <a:rPr lang="en-US" dirty="0" err="1" smtClean="0"/>
              <a:t>MyBatis</a:t>
            </a:r>
            <a:r>
              <a:rPr lang="en-US" dirty="0" smtClean="0"/>
              <a:t>, </a:t>
            </a:r>
            <a:r>
              <a:rPr lang="en-US" dirty="0" err="1" smtClean="0"/>
              <a:t>SimpleORM</a:t>
            </a:r>
            <a:r>
              <a:rPr lang="en-US" dirty="0" smtClean="0"/>
              <a:t>, </a:t>
            </a:r>
            <a:r>
              <a:rPr lang="en-US" dirty="0" err="1" smtClean="0"/>
              <a:t>LinQ</a:t>
            </a:r>
            <a:r>
              <a:rPr lang="en-US" dirty="0" smtClean="0"/>
              <a:t>, </a:t>
            </a:r>
            <a:r>
              <a:rPr lang="en-US" dirty="0" smtClean="0"/>
              <a:t>Dapper, more…</a:t>
            </a:r>
            <a:endParaRPr lang="en-US" dirty="0" smtClean="0"/>
          </a:p>
          <a:p>
            <a:r>
              <a:rPr lang="en-US" dirty="0" err="1" smtClean="0"/>
              <a:t>SQLAlchemy</a:t>
            </a:r>
            <a:r>
              <a:rPr lang="en-US" dirty="0" smtClean="0"/>
              <a:t>, Apache Cayenne, </a:t>
            </a:r>
            <a:r>
              <a:rPr lang="en-US" dirty="0" err="1" smtClean="0"/>
              <a:t>MentaBean</a:t>
            </a:r>
            <a:r>
              <a:rPr lang="en-US" dirty="0" smtClean="0"/>
              <a:t>, </a:t>
            </a:r>
            <a:r>
              <a:rPr lang="en-US" dirty="0" err="1" smtClean="0"/>
              <a:t>Django</a:t>
            </a:r>
            <a:r>
              <a:rPr lang="en-US" dirty="0" smtClean="0"/>
              <a:t>, Propel, Entity Framework, .NET Web API, </a:t>
            </a:r>
            <a:r>
              <a:rPr lang="en-US" dirty="0" err="1" smtClean="0"/>
              <a:t>PetaPoco</a:t>
            </a:r>
            <a:r>
              <a:rPr lang="en-US" dirty="0" smtClean="0"/>
              <a:t>, more…</a:t>
            </a:r>
            <a:endParaRPr lang="en-US" dirty="0" smtClean="0"/>
          </a:p>
          <a:p>
            <a:r>
              <a:rPr lang="en-US" dirty="0"/>
              <a:t>Spring JDBC/Template, Spring Data JPA, Spring Sync</a:t>
            </a:r>
          </a:p>
          <a:p>
            <a:r>
              <a:rPr lang="en-US" dirty="0" smtClean="0">
                <a:solidFill>
                  <a:srgbClr val="0070C0"/>
                </a:solidFill>
              </a:rPr>
              <a:t>Stored </a:t>
            </a:r>
            <a:r>
              <a:rPr lang="en-US" dirty="0">
                <a:solidFill>
                  <a:srgbClr val="0070C0"/>
                </a:solidFill>
              </a:rPr>
              <a:t>Procedures</a:t>
            </a:r>
          </a:p>
          <a:p>
            <a:r>
              <a:rPr lang="en-US" dirty="0" smtClean="0"/>
              <a:t>Future</a:t>
            </a:r>
            <a:r>
              <a:rPr lang="en-US" dirty="0" smtClean="0"/>
              <a:t>: SOA - Service </a:t>
            </a:r>
            <a:r>
              <a:rPr lang="en-US" dirty="0"/>
              <a:t>layer on top of queries, views, </a:t>
            </a:r>
            <a:r>
              <a:rPr lang="en-US" dirty="0" err="1" smtClean="0"/>
              <a:t>procs</a:t>
            </a:r>
            <a:endParaRPr lang="en-US" dirty="0" smtClean="0"/>
          </a:p>
          <a:p>
            <a:r>
              <a:rPr lang="en-US" dirty="0" smtClean="0"/>
              <a:t>Future: Store, retrieve and navigate the objects in the DB</a:t>
            </a:r>
            <a:endParaRPr lang="en-US" dirty="0" smtClean="0"/>
          </a:p>
        </p:txBody>
      </p:sp>
    </p:spTree>
    <p:extLst>
      <p:ext uri="{BB962C8B-B14F-4D97-AF65-F5344CB8AC3E}">
        <p14:creationId xmlns:p14="http://schemas.microsoft.com/office/powerpoint/2010/main" val="383212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62CFDFF962294D939B19E890A0E094" ma:contentTypeVersion="0" ma:contentTypeDescription="Create a new document." ma:contentTypeScope="" ma:versionID="28f56466f2c47f49a63a60f12ec5153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D3069E-3B07-4D6D-B3E4-A9FD2148A3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F7A7FFF-1A47-483E-A9E0-A775E5800BF9}">
  <ds:schemaRefs>
    <ds:schemaRef ds:uri="http://schemas.microsoft.com/sharepoint/v3/contenttype/forms"/>
  </ds:schemaRefs>
</ds:datastoreItem>
</file>

<file path=customXml/itemProps3.xml><?xml version="1.0" encoding="utf-8"?>
<ds:datastoreItem xmlns:ds="http://schemas.openxmlformats.org/officeDocument/2006/customXml" ds:itemID="{07F106DA-8E1A-4B63-BC36-49E028F3A307}">
  <ds:schemaRefs>
    <ds:schemaRef ds:uri="http://schemas.microsoft.com/office/infopath/2007/PartnerControls"/>
    <ds:schemaRef ds:uri="http://schemas.microsoft.com/office/2006/documentManagement/types"/>
    <ds:schemaRef ds:uri="http://purl.org/dc/elements/1.1/"/>
    <ds:schemaRef ds:uri="http://www.w3.org/XML/1998/namespace"/>
    <ds:schemaRef ds:uri="http://purl.org/dc/dcmitype/"/>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11910</TotalTime>
  <Words>2207</Words>
  <Application>Microsoft Office PowerPoint</Application>
  <PresentationFormat>On-screen Show (4:3)</PresentationFormat>
  <Paragraphs>250</Paragraphs>
  <Slides>34</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PowerPoint Presentation</vt:lpstr>
      <vt:lpstr>The Presenter</vt:lpstr>
      <vt:lpstr>Our Map</vt:lpstr>
      <vt:lpstr>Application Data</vt:lpstr>
      <vt:lpstr>Data Layer Evolution</vt:lpstr>
      <vt:lpstr>Data Layer Evolution</vt:lpstr>
      <vt:lpstr>Data Layer Evolution</vt:lpstr>
      <vt:lpstr>Data Layer Evolution</vt:lpstr>
      <vt:lpstr>Options for Data Layer</vt:lpstr>
      <vt:lpstr>ORMs </vt:lpstr>
      <vt:lpstr>“Thin” ORM</vt:lpstr>
      <vt:lpstr>Spring Options</vt:lpstr>
      <vt:lpstr>SOA</vt:lpstr>
      <vt:lpstr>Ditch Relational</vt:lpstr>
      <vt:lpstr>PowerPoint Presentation</vt:lpstr>
      <vt:lpstr>Stored Procedures</vt:lpstr>
      <vt:lpstr>Args against PL/SQL</vt:lpstr>
      <vt:lpstr>Args for PL/SQL</vt:lpstr>
      <vt:lpstr>Where should the SQL rest?</vt:lpstr>
      <vt:lpstr>App Evolution</vt:lpstr>
      <vt:lpstr>Security</vt:lpstr>
      <vt:lpstr>Deployment</vt:lpstr>
      <vt:lpstr>Data Proximity and Network Latency</vt:lpstr>
      <vt:lpstr>Large Data Sets</vt:lpstr>
      <vt:lpstr>Extraction</vt:lpstr>
      <vt:lpstr>Transformation &amp; Loading</vt:lpstr>
      <vt:lpstr>SQL Injection-Proofing</vt:lpstr>
      <vt:lpstr>Common Business Logic</vt:lpstr>
      <vt:lpstr>Reuse </vt:lpstr>
      <vt:lpstr>Auditing and Logging</vt:lpstr>
      <vt:lpstr>Automation</vt:lpstr>
      <vt:lpstr>Considerations</vt:lpstr>
      <vt:lpstr>Code Examples</vt:lpstr>
      <vt:lpstr>PowerPoint Presentation</vt:lpstr>
    </vt:vector>
  </TitlesOfParts>
  <Company>LDS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Palmer</dc:creator>
  <cp:lastModifiedBy>Bill Coulam</cp:lastModifiedBy>
  <cp:revision>96</cp:revision>
  <dcterms:created xsi:type="dcterms:W3CDTF">2013-07-18T19:28:26Z</dcterms:created>
  <dcterms:modified xsi:type="dcterms:W3CDTF">2015-03-12T16:06:52Z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0x010100DC62CFDFF962294D939B19E890A0E094</vt:lpwstr>
  </property>
</Properties>
</file>