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57" r:id="rId3"/>
    <p:sldId id="266" r:id="rId4"/>
    <p:sldId id="267" r:id="rId5"/>
    <p:sldId id="271" r:id="rId6"/>
    <p:sldId id="291" r:id="rId7"/>
    <p:sldId id="264" r:id="rId8"/>
    <p:sldId id="274" r:id="rId9"/>
    <p:sldId id="276" r:id="rId10"/>
    <p:sldId id="265" r:id="rId11"/>
    <p:sldId id="269" r:id="rId12"/>
    <p:sldId id="268" r:id="rId13"/>
    <p:sldId id="277" r:id="rId14"/>
    <p:sldId id="278" r:id="rId15"/>
    <p:sldId id="270" r:id="rId16"/>
    <p:sldId id="287" r:id="rId17"/>
    <p:sldId id="260" r:id="rId18"/>
    <p:sldId id="279" r:id="rId19"/>
    <p:sldId id="281" r:id="rId20"/>
    <p:sldId id="280" r:id="rId21"/>
    <p:sldId id="288" r:id="rId22"/>
    <p:sldId id="261" r:id="rId23"/>
    <p:sldId id="263" r:id="rId24"/>
    <p:sldId id="289" r:id="rId25"/>
    <p:sldId id="292" r:id="rId26"/>
    <p:sldId id="293" r:id="rId27"/>
    <p:sldId id="294" r:id="rId28"/>
    <p:sldId id="295" r:id="rId29"/>
    <p:sldId id="301" r:id="rId30"/>
    <p:sldId id="302" r:id="rId31"/>
    <p:sldId id="296" r:id="rId32"/>
    <p:sldId id="297" r:id="rId33"/>
    <p:sldId id="298" r:id="rId34"/>
    <p:sldId id="299" r:id="rId35"/>
    <p:sldId id="300" r:id="rId36"/>
    <p:sldId id="303" r:id="rId37"/>
    <p:sldId id="259" r:id="rId38"/>
    <p:sldId id="272" r:id="rId39"/>
    <p:sldId id="273" r:id="rId40"/>
    <p:sldId id="282" r:id="rId41"/>
    <p:sldId id="286" r:id="rId42"/>
    <p:sldId id="290" r:id="rId43"/>
    <p:sldId id="262" r:id="rId44"/>
    <p:sldId id="285" r:id="rId45"/>
    <p:sldId id="284" r:id="rId46"/>
    <p:sldId id="283"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4660"/>
  </p:normalViewPr>
  <p:slideViewPr>
    <p:cSldViewPr snapToGrid="0">
      <p:cViewPr varScale="1">
        <p:scale>
          <a:sx n="111" d="100"/>
          <a:sy n="111" d="100"/>
        </p:scale>
        <p:origin x="55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D8358E-ADF2-4109-9652-481EADA3C1E3}" type="datetimeFigureOut">
              <a:rPr lang="en-US" smtClean="0"/>
              <a:t>5/15/2014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C0018A-7632-43AE-A9AD-920A69E88D34}" type="slidenum">
              <a:rPr lang="en-US" smtClean="0"/>
              <a:t>‹#›</a:t>
            </a:fld>
            <a:endParaRPr lang="en-US"/>
          </a:p>
        </p:txBody>
      </p:sp>
    </p:spTree>
    <p:extLst>
      <p:ext uri="{BB962C8B-B14F-4D97-AF65-F5344CB8AC3E}">
        <p14:creationId xmlns:p14="http://schemas.microsoft.com/office/powerpoint/2010/main" val="1817492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DBMS_OUTPUT.put</a:t>
            </a:r>
            <a:r>
              <a:rPr lang="en-US" dirty="0" smtClean="0"/>
              <a:t>/</a:t>
            </a:r>
            <a:r>
              <a:rPr lang="en-US" dirty="0" err="1" smtClean="0"/>
              <a:t>put_line</a:t>
            </a:r>
            <a:r>
              <a:rPr lang="en-US" dirty="0" smtClean="0"/>
              <a:t>:</a:t>
            </a:r>
          </a:p>
          <a:p>
            <a:r>
              <a:rPr lang="en-US" dirty="0" smtClean="0"/>
              <a:t>	Built-in. Easiest to remember and use. Fine for quick and dirty anonymous blocks. But…</a:t>
            </a:r>
          </a:p>
          <a:p>
            <a:r>
              <a:rPr lang="en-US" dirty="0" smtClean="0"/>
              <a:t>	Unpleasant</a:t>
            </a:r>
            <a:r>
              <a:rPr lang="en-US" baseline="0" dirty="0" smtClean="0"/>
              <a:t> to type over and over.</a:t>
            </a:r>
          </a:p>
          <a:p>
            <a:r>
              <a:rPr lang="en-US" baseline="0" dirty="0" smtClean="0"/>
              <a:t>	Goes to buffer, which in most tools is not fetched until the end of the block, after it’s too late to catch the bug in play, forcing at least one more debugging attempt.</a:t>
            </a:r>
          </a:p>
          <a:p>
            <a:r>
              <a:rPr lang="en-US" baseline="0" dirty="0" smtClean="0"/>
              <a:t>	If used in production troubleshooting, front end must fetch from the buffer to benefit. Most do not, and the output is lost to the Oracle </a:t>
            </a:r>
            <a:r>
              <a:rPr lang="en-US" baseline="0" dirty="0" err="1" smtClean="0"/>
              <a:t>aether</a:t>
            </a:r>
            <a:r>
              <a:rPr lang="en-US" baseline="0" dirty="0" smtClean="0"/>
              <a:t>.</a:t>
            </a:r>
          </a:p>
          <a:p>
            <a:r>
              <a:rPr lang="en-US" baseline="0" dirty="0" smtClean="0"/>
              <a:t>	If added to troubleshoot production, packages must be compiled, forcing invalidations, downtime, disgruntled users/customers.</a:t>
            </a:r>
          </a:p>
          <a:p>
            <a:r>
              <a:rPr lang="en-US" baseline="0" dirty="0" smtClean="0"/>
              <a:t>	Until 10g, severely limited to &lt;= 255 characters. (32K limit now)</a:t>
            </a:r>
          </a:p>
          <a:p>
            <a:r>
              <a:rPr lang="en-US" baseline="0" dirty="0" smtClean="0"/>
              <a:t>Logging to file:</a:t>
            </a:r>
          </a:p>
          <a:p>
            <a:r>
              <a:rPr lang="en-US" baseline="0" dirty="0" smtClean="0"/>
              <a:t>	Output is immediately visible. No need for anonymous transaction. But…</a:t>
            </a:r>
          </a:p>
          <a:p>
            <a:r>
              <a:rPr lang="en-US" baseline="0" dirty="0" smtClean="0"/>
              <a:t>	Must be designed for security and file system constraints.</a:t>
            </a:r>
          </a:p>
          <a:p>
            <a:r>
              <a:rPr lang="en-US" baseline="0" dirty="0" smtClean="0"/>
              <a:t>	If left in production, can quickly fill disk, so most opt to be very conservative, leaving little useful info when troubleshooting is required.</a:t>
            </a:r>
          </a:p>
          <a:p>
            <a:r>
              <a:rPr lang="en-US" baseline="0" dirty="0" smtClean="0"/>
              <a:t>Logging to table:</a:t>
            </a:r>
          </a:p>
          <a:p>
            <a:r>
              <a:rPr lang="en-US" baseline="0" dirty="0" smtClean="0"/>
              <a:t>	Output immediately visible if within anonymous block.</a:t>
            </a:r>
          </a:p>
          <a:p>
            <a:r>
              <a:rPr lang="en-US" baseline="0" dirty="0" smtClean="0"/>
              <a:t>	If left in production, can quickly fill </a:t>
            </a:r>
            <a:r>
              <a:rPr lang="en-US" baseline="0" dirty="0" err="1" smtClean="0"/>
              <a:t>tablespace</a:t>
            </a:r>
            <a:r>
              <a:rPr lang="en-US" baseline="0" dirty="0" smtClean="0"/>
              <a:t>, so again logging is kept conservative.</a:t>
            </a:r>
          </a:p>
          <a:p>
            <a:r>
              <a:rPr lang="en-US" baseline="0" dirty="0" smtClean="0"/>
              <a:t>GUI tool:</a:t>
            </a:r>
          </a:p>
          <a:p>
            <a:r>
              <a:rPr lang="en-US" baseline="0" dirty="0" smtClean="0"/>
              <a:t>	Most can only attach to new backend session, not an existing or client-side session.</a:t>
            </a:r>
          </a:p>
          <a:p>
            <a:r>
              <a:rPr lang="en-US" baseline="0" dirty="0" smtClean="0"/>
              <a:t>	Code must be compiled in prod with debug tokens.</a:t>
            </a:r>
          </a:p>
          <a:p>
            <a:r>
              <a:rPr lang="en-US" baseline="0" dirty="0" smtClean="0"/>
              <a:t>	I’ve seen these tools mess up the sessions, where it had to be killed externally and in the OS to clean it up. Risks running in Production.</a:t>
            </a:r>
          </a:p>
          <a:p>
            <a:r>
              <a:rPr lang="en-US" baseline="0" dirty="0" smtClean="0"/>
              <a:t>	DBMS_DEBUG is used under the covers of these tools. Too complex and low-level to use manually. Limitations with collections, which you should be using gratuitously.</a:t>
            </a:r>
            <a:endParaRPr lang="en-US" dirty="0" smtClean="0"/>
          </a:p>
          <a:p>
            <a:endParaRPr lang="en-US" dirty="0"/>
          </a:p>
        </p:txBody>
      </p:sp>
      <p:sp>
        <p:nvSpPr>
          <p:cNvPr id="4" name="Slide Number Placeholder 3"/>
          <p:cNvSpPr>
            <a:spLocks noGrp="1"/>
          </p:cNvSpPr>
          <p:nvPr>
            <p:ph type="sldNum" sz="quarter" idx="10"/>
          </p:nvPr>
        </p:nvSpPr>
        <p:spPr/>
        <p:txBody>
          <a:bodyPr/>
          <a:lstStyle/>
          <a:p>
            <a:fld id="{54C0018A-7632-43AE-A9AD-920A69E88D34}" type="slidenum">
              <a:rPr lang="en-US" smtClean="0"/>
              <a:t>22</a:t>
            </a:fld>
            <a:endParaRPr lang="en-US"/>
          </a:p>
        </p:txBody>
      </p:sp>
    </p:spTree>
    <p:extLst>
      <p:ext uri="{BB962C8B-B14F-4D97-AF65-F5344CB8AC3E}">
        <p14:creationId xmlns:p14="http://schemas.microsoft.com/office/powerpoint/2010/main" val="3485434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424AE8-2ED6-49DD-9F0F-4CB45CD2FD6F}" type="datetimeFigureOut">
              <a:rPr lang="en-US" smtClean="0"/>
              <a:t>5/15/2014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0CDC8-8CB3-4690-9006-74B4F3E321A2}" type="slidenum">
              <a:rPr lang="en-US" smtClean="0"/>
              <a:t>‹#›</a:t>
            </a:fld>
            <a:endParaRPr lang="en-US"/>
          </a:p>
        </p:txBody>
      </p:sp>
    </p:spTree>
    <p:extLst>
      <p:ext uri="{BB962C8B-B14F-4D97-AF65-F5344CB8AC3E}">
        <p14:creationId xmlns:p14="http://schemas.microsoft.com/office/powerpoint/2010/main" val="936432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424AE8-2ED6-49DD-9F0F-4CB45CD2FD6F}" type="datetimeFigureOut">
              <a:rPr lang="en-US" smtClean="0"/>
              <a:t>5/15/2014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0CDC8-8CB3-4690-9006-74B4F3E321A2}" type="slidenum">
              <a:rPr lang="en-US" smtClean="0"/>
              <a:t>‹#›</a:t>
            </a:fld>
            <a:endParaRPr lang="en-US"/>
          </a:p>
        </p:txBody>
      </p:sp>
    </p:spTree>
    <p:extLst>
      <p:ext uri="{BB962C8B-B14F-4D97-AF65-F5344CB8AC3E}">
        <p14:creationId xmlns:p14="http://schemas.microsoft.com/office/powerpoint/2010/main" val="2828638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424AE8-2ED6-49DD-9F0F-4CB45CD2FD6F}" type="datetimeFigureOut">
              <a:rPr lang="en-US" smtClean="0"/>
              <a:t>5/15/2014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0CDC8-8CB3-4690-9006-74B4F3E321A2}" type="slidenum">
              <a:rPr lang="en-US" smtClean="0"/>
              <a:t>‹#›</a:t>
            </a:fld>
            <a:endParaRPr lang="en-US"/>
          </a:p>
        </p:txBody>
      </p:sp>
    </p:spTree>
    <p:extLst>
      <p:ext uri="{BB962C8B-B14F-4D97-AF65-F5344CB8AC3E}">
        <p14:creationId xmlns:p14="http://schemas.microsoft.com/office/powerpoint/2010/main" val="14963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424AE8-2ED6-49DD-9F0F-4CB45CD2FD6F}" type="datetimeFigureOut">
              <a:rPr lang="en-US" smtClean="0"/>
              <a:t>5/15/2014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0CDC8-8CB3-4690-9006-74B4F3E321A2}" type="slidenum">
              <a:rPr lang="en-US" smtClean="0"/>
              <a:t>‹#›</a:t>
            </a:fld>
            <a:endParaRPr lang="en-US"/>
          </a:p>
        </p:txBody>
      </p:sp>
    </p:spTree>
    <p:extLst>
      <p:ext uri="{BB962C8B-B14F-4D97-AF65-F5344CB8AC3E}">
        <p14:creationId xmlns:p14="http://schemas.microsoft.com/office/powerpoint/2010/main" val="845847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424AE8-2ED6-49DD-9F0F-4CB45CD2FD6F}" type="datetimeFigureOut">
              <a:rPr lang="en-US" smtClean="0"/>
              <a:t>5/15/2014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0CDC8-8CB3-4690-9006-74B4F3E321A2}" type="slidenum">
              <a:rPr lang="en-US" smtClean="0"/>
              <a:t>‹#›</a:t>
            </a:fld>
            <a:endParaRPr lang="en-US"/>
          </a:p>
        </p:txBody>
      </p:sp>
    </p:spTree>
    <p:extLst>
      <p:ext uri="{BB962C8B-B14F-4D97-AF65-F5344CB8AC3E}">
        <p14:creationId xmlns:p14="http://schemas.microsoft.com/office/powerpoint/2010/main" val="557350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424AE8-2ED6-49DD-9F0F-4CB45CD2FD6F}" type="datetimeFigureOut">
              <a:rPr lang="en-US" smtClean="0"/>
              <a:t>5/15/2014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50CDC8-8CB3-4690-9006-74B4F3E321A2}" type="slidenum">
              <a:rPr lang="en-US" smtClean="0"/>
              <a:t>‹#›</a:t>
            </a:fld>
            <a:endParaRPr lang="en-US"/>
          </a:p>
        </p:txBody>
      </p:sp>
    </p:spTree>
    <p:extLst>
      <p:ext uri="{BB962C8B-B14F-4D97-AF65-F5344CB8AC3E}">
        <p14:creationId xmlns:p14="http://schemas.microsoft.com/office/powerpoint/2010/main" val="2959130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424AE8-2ED6-49DD-9F0F-4CB45CD2FD6F}" type="datetimeFigureOut">
              <a:rPr lang="en-US" smtClean="0"/>
              <a:t>5/15/2014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50CDC8-8CB3-4690-9006-74B4F3E321A2}" type="slidenum">
              <a:rPr lang="en-US" smtClean="0"/>
              <a:t>‹#›</a:t>
            </a:fld>
            <a:endParaRPr lang="en-US"/>
          </a:p>
        </p:txBody>
      </p:sp>
    </p:spTree>
    <p:extLst>
      <p:ext uri="{BB962C8B-B14F-4D97-AF65-F5344CB8AC3E}">
        <p14:creationId xmlns:p14="http://schemas.microsoft.com/office/powerpoint/2010/main" val="3964298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424AE8-2ED6-49DD-9F0F-4CB45CD2FD6F}" type="datetimeFigureOut">
              <a:rPr lang="en-US" smtClean="0"/>
              <a:t>5/15/2014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50CDC8-8CB3-4690-9006-74B4F3E321A2}" type="slidenum">
              <a:rPr lang="en-US" smtClean="0"/>
              <a:t>‹#›</a:t>
            </a:fld>
            <a:endParaRPr lang="en-US"/>
          </a:p>
        </p:txBody>
      </p:sp>
    </p:spTree>
    <p:extLst>
      <p:ext uri="{BB962C8B-B14F-4D97-AF65-F5344CB8AC3E}">
        <p14:creationId xmlns:p14="http://schemas.microsoft.com/office/powerpoint/2010/main" val="2673627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424AE8-2ED6-49DD-9F0F-4CB45CD2FD6F}" type="datetimeFigureOut">
              <a:rPr lang="en-US" smtClean="0"/>
              <a:t>5/15/2014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50CDC8-8CB3-4690-9006-74B4F3E321A2}" type="slidenum">
              <a:rPr lang="en-US" smtClean="0"/>
              <a:t>‹#›</a:t>
            </a:fld>
            <a:endParaRPr lang="en-US"/>
          </a:p>
        </p:txBody>
      </p:sp>
    </p:spTree>
    <p:extLst>
      <p:ext uri="{BB962C8B-B14F-4D97-AF65-F5344CB8AC3E}">
        <p14:creationId xmlns:p14="http://schemas.microsoft.com/office/powerpoint/2010/main" val="2109543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424AE8-2ED6-49DD-9F0F-4CB45CD2FD6F}" type="datetimeFigureOut">
              <a:rPr lang="en-US" smtClean="0"/>
              <a:t>5/15/2014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50CDC8-8CB3-4690-9006-74B4F3E321A2}" type="slidenum">
              <a:rPr lang="en-US" smtClean="0"/>
              <a:t>‹#›</a:t>
            </a:fld>
            <a:endParaRPr lang="en-US"/>
          </a:p>
        </p:txBody>
      </p:sp>
    </p:spTree>
    <p:extLst>
      <p:ext uri="{BB962C8B-B14F-4D97-AF65-F5344CB8AC3E}">
        <p14:creationId xmlns:p14="http://schemas.microsoft.com/office/powerpoint/2010/main" val="2425717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424AE8-2ED6-49DD-9F0F-4CB45CD2FD6F}" type="datetimeFigureOut">
              <a:rPr lang="en-US" smtClean="0"/>
              <a:t>5/15/2014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50CDC8-8CB3-4690-9006-74B4F3E321A2}" type="slidenum">
              <a:rPr lang="en-US" smtClean="0"/>
              <a:t>‹#›</a:t>
            </a:fld>
            <a:endParaRPr lang="en-US"/>
          </a:p>
        </p:txBody>
      </p:sp>
    </p:spTree>
    <p:extLst>
      <p:ext uri="{BB962C8B-B14F-4D97-AF65-F5344CB8AC3E}">
        <p14:creationId xmlns:p14="http://schemas.microsoft.com/office/powerpoint/2010/main" val="1316237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424AE8-2ED6-49DD-9F0F-4CB45CD2FD6F}" type="datetimeFigureOut">
              <a:rPr lang="en-US" smtClean="0"/>
              <a:t>5/15/2014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50CDC8-8CB3-4690-9006-74B4F3E321A2}" type="slidenum">
              <a:rPr lang="en-US" smtClean="0"/>
              <a:t>‹#›</a:t>
            </a:fld>
            <a:endParaRPr lang="en-US"/>
          </a:p>
        </p:txBody>
      </p:sp>
    </p:spTree>
    <p:extLst>
      <p:ext uri="{BB962C8B-B14F-4D97-AF65-F5344CB8AC3E}">
        <p14:creationId xmlns:p14="http://schemas.microsoft.com/office/powerpoint/2010/main" val="580295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docs.oracle.com/cd/E11882_01/server.112/e17766/toc.ht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code.google.com/p/log4ora/" TargetMode="External"/><Relationship Id="rId13" Type="http://schemas.openxmlformats.org/officeDocument/2006/relationships/hyperlink" Target="http://sourceforge.net/projects/log4plsql" TargetMode="External"/><Relationship Id="rId3" Type="http://schemas.openxmlformats.org/officeDocument/2006/relationships/hyperlink" Target="http://www.toadworld.com/sf" TargetMode="External"/><Relationship Id="rId7" Type="http://schemas.openxmlformats.org/officeDocument/2006/relationships/hyperlink" Target="http://toadworld.com/Downloads/PLVisionFreeware/tabid/687/Default.aspx" TargetMode="External"/><Relationship Id="rId12" Type="http://schemas.openxmlformats.org/officeDocument/2006/relationships/hyperlink" Target="http://code.google.com/p/log4oracle-plsql/" TargetMode="External"/><Relationship Id="rId2" Type="http://schemas.openxmlformats.org/officeDocument/2006/relationships/hyperlink" Target="http://code.google.com/hosting/search?q=label:plsql" TargetMode="External"/><Relationship Id="rId1" Type="http://schemas.openxmlformats.org/officeDocument/2006/relationships/slideLayout" Target="../slideLayouts/slideLayout2.xml"/><Relationship Id="rId6" Type="http://schemas.openxmlformats.org/officeDocument/2006/relationships/hyperlink" Target="http://gedtoolkit.com/" TargetMode="External"/><Relationship Id="rId11" Type="http://schemas.openxmlformats.org/officeDocument/2006/relationships/hyperlink" Target="http://code.google.com/p/plsql-commons" TargetMode="External"/><Relationship Id="rId5" Type="http://schemas.openxmlformats.org/officeDocument/2006/relationships/hyperlink" Target="http://sourceforge.net/projects/plsqlframestart" TargetMode="External"/><Relationship Id="rId15" Type="http://schemas.openxmlformats.org/officeDocument/2006/relationships/hyperlink" Target="http://sourceforge.net/projects/orate" TargetMode="External"/><Relationship Id="rId10" Type="http://schemas.openxmlformats.org/officeDocument/2006/relationships/hyperlink" Target="http://www.toadworld.com/LinkClick.aspx?link=685&amp;tabid=153" TargetMode="External"/><Relationship Id="rId4" Type="http://schemas.openxmlformats.org/officeDocument/2006/relationships/hyperlink" Target="http://codegen.inside.quest.com/index.jspa" TargetMode="External"/><Relationship Id="rId9" Type="http://schemas.openxmlformats.org/officeDocument/2006/relationships/hyperlink" Target="http://sourceforge.net/projects/ilo" TargetMode="External"/><Relationship Id="rId14" Type="http://schemas.openxmlformats.org/officeDocument/2006/relationships/hyperlink" Target="http://sn.im/logger1.4"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toadworld.com/platforms/oracle/w/wiki/8245.plsql-standards.aspx"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dbartisans.com/" TargetMode="External"/><Relationship Id="rId2" Type="http://schemas.openxmlformats.org/officeDocument/2006/relationships/hyperlink" Target="mailto:bcoulam@yahoo.com" TargetMode="External"/><Relationship Id="rId1" Type="http://schemas.openxmlformats.org/officeDocument/2006/relationships/slideLayout" Target="../slideLayouts/slideLayout2.xml"/><Relationship Id="rId4" Type="http://schemas.openxmlformats.org/officeDocument/2006/relationships/hyperlink" Target="http://sourceforge.net/projects/plsqlframestart"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0.pn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12.png"/><Relationship Id="rId4" Type="http://schemas.openxmlformats.org/officeDocument/2006/relationships/image" Target="../media/image9.png"/><Relationship Id="rId9"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Mastering PL/SQL Programming</a:t>
            </a:r>
            <a:endParaRPr lang="en-US" dirty="0"/>
          </a:p>
        </p:txBody>
      </p:sp>
      <p:sp>
        <p:nvSpPr>
          <p:cNvPr id="3" name="Subtitle 2"/>
          <p:cNvSpPr>
            <a:spLocks noGrp="1"/>
          </p:cNvSpPr>
          <p:nvPr>
            <p:ph type="subTitle" idx="1"/>
          </p:nvPr>
        </p:nvSpPr>
        <p:spPr/>
        <p:txBody>
          <a:bodyPr/>
          <a:lstStyle/>
          <a:p>
            <a:endParaRPr lang="en-US" dirty="0" smtClean="0"/>
          </a:p>
          <a:p>
            <a:r>
              <a:rPr lang="en-US" dirty="0" smtClean="0">
                <a:solidFill>
                  <a:srgbClr val="00B0F0"/>
                </a:solidFill>
              </a:rPr>
              <a:t>Exceptions, Logging, Debugging and Standards/Documentation</a:t>
            </a:r>
            <a:endParaRPr lang="en-US" dirty="0">
              <a:solidFill>
                <a:srgbClr val="00B0F0"/>
              </a:solidFill>
            </a:endParaRPr>
          </a:p>
        </p:txBody>
      </p:sp>
    </p:spTree>
    <p:extLst>
      <p:ext uri="{BB962C8B-B14F-4D97-AF65-F5344CB8AC3E}">
        <p14:creationId xmlns:p14="http://schemas.microsoft.com/office/powerpoint/2010/main" val="30483128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Instrumenation</a:t>
            </a:r>
            <a:endParaRPr lang="en-US" dirty="0"/>
          </a:p>
        </p:txBody>
      </p:sp>
      <p:sp>
        <p:nvSpPr>
          <p:cNvPr id="3" name="Content Placeholder 2"/>
          <p:cNvSpPr>
            <a:spLocks noGrp="1"/>
          </p:cNvSpPr>
          <p:nvPr>
            <p:ph idx="1"/>
          </p:nvPr>
        </p:nvSpPr>
        <p:spPr/>
        <p:txBody>
          <a:bodyPr anchor="ctr">
            <a:normAutofit/>
          </a:bodyPr>
          <a:lstStyle/>
          <a:p>
            <a:pPr marL="0" indent="0" algn="ctr">
              <a:buNone/>
            </a:pPr>
            <a:r>
              <a:rPr lang="en-US" i="1" dirty="0" smtClean="0">
                <a:solidFill>
                  <a:srgbClr val="00B0F0"/>
                </a:solidFill>
              </a:rPr>
              <a:t>I define it as the act of fitting production applications with code that directs </a:t>
            </a:r>
            <a:r>
              <a:rPr lang="en-US" i="1" u="sng" dirty="0" smtClean="0">
                <a:solidFill>
                  <a:srgbClr val="00B0F0"/>
                </a:solidFill>
              </a:rPr>
              <a:t>runtime context</a:t>
            </a:r>
            <a:r>
              <a:rPr lang="en-US" i="1" dirty="0" smtClean="0">
                <a:solidFill>
                  <a:srgbClr val="00B0F0"/>
                </a:solidFill>
              </a:rPr>
              <a:t> to some </a:t>
            </a:r>
            <a:r>
              <a:rPr lang="en-US" i="1" u="sng" dirty="0" smtClean="0">
                <a:solidFill>
                  <a:srgbClr val="00B0F0"/>
                </a:solidFill>
              </a:rPr>
              <a:t>destination</a:t>
            </a:r>
            <a:r>
              <a:rPr lang="en-US" i="1" dirty="0" smtClean="0">
                <a:solidFill>
                  <a:srgbClr val="00B0F0"/>
                </a:solidFill>
              </a:rPr>
              <a:t> where it can be useful.</a:t>
            </a:r>
          </a:p>
          <a:p>
            <a:pPr marL="0" indent="0">
              <a:buNone/>
            </a:pPr>
            <a:endParaRPr lang="en-US" dirty="0"/>
          </a:p>
        </p:txBody>
      </p:sp>
    </p:spTree>
    <p:extLst>
      <p:ext uri="{BB962C8B-B14F-4D97-AF65-F5344CB8AC3E}">
        <p14:creationId xmlns:p14="http://schemas.microsoft.com/office/powerpoint/2010/main" val="25462030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Instrumentation – Runtime Context</a:t>
            </a:r>
            <a:endParaRPr lang="en-US" dirty="0"/>
          </a:p>
        </p:txBody>
      </p:sp>
      <p:sp>
        <p:nvSpPr>
          <p:cNvPr id="3" name="Content Placeholder 2"/>
          <p:cNvSpPr>
            <a:spLocks noGrp="1"/>
          </p:cNvSpPr>
          <p:nvPr>
            <p:ph idx="1"/>
          </p:nvPr>
        </p:nvSpPr>
        <p:spPr>
          <a:xfrm>
            <a:off x="838200" y="1920239"/>
            <a:ext cx="10024872" cy="4256723"/>
          </a:xfrm>
        </p:spPr>
        <p:txBody>
          <a:bodyPr>
            <a:normAutofit fontScale="92500" lnSpcReduction="10000"/>
          </a:bodyPr>
          <a:lstStyle/>
          <a:p>
            <a:r>
              <a:rPr lang="en-US" dirty="0" smtClean="0"/>
              <a:t>Who</a:t>
            </a:r>
          </a:p>
          <a:p>
            <a:pPr lvl="1"/>
            <a:r>
              <a:rPr lang="en-US" dirty="0" smtClean="0"/>
              <a:t>Name of called routine</a:t>
            </a:r>
          </a:p>
          <a:p>
            <a:pPr lvl="1"/>
            <a:r>
              <a:rPr lang="en-US" dirty="0" smtClean="0"/>
              <a:t>Metadata of caller</a:t>
            </a:r>
          </a:p>
          <a:p>
            <a:r>
              <a:rPr lang="en-US" dirty="0" smtClean="0"/>
              <a:t>What</a:t>
            </a:r>
          </a:p>
          <a:p>
            <a:pPr lvl="1"/>
            <a:r>
              <a:rPr lang="en-US" dirty="0" smtClean="0"/>
              <a:t>Parameters passed or read, current variable values, counters</a:t>
            </a:r>
          </a:p>
          <a:p>
            <a:r>
              <a:rPr lang="en-US" dirty="0" smtClean="0"/>
              <a:t>When</a:t>
            </a:r>
          </a:p>
          <a:p>
            <a:r>
              <a:rPr lang="en-US" dirty="0" smtClean="0"/>
              <a:t>What changed</a:t>
            </a:r>
          </a:p>
          <a:p>
            <a:r>
              <a:rPr lang="en-US" dirty="0" smtClean="0"/>
              <a:t>Metrics (timings and counts)</a:t>
            </a:r>
          </a:p>
          <a:p>
            <a:r>
              <a:rPr lang="en-US" dirty="0" smtClean="0"/>
              <a:t>Exceptions, warnings</a:t>
            </a:r>
          </a:p>
          <a:p>
            <a:r>
              <a:rPr lang="en-US" dirty="0" smtClean="0"/>
              <a:t>Landmarks and breadcrumbs</a:t>
            </a:r>
          </a:p>
        </p:txBody>
      </p:sp>
    </p:spTree>
    <p:extLst>
      <p:ext uri="{BB962C8B-B14F-4D97-AF65-F5344CB8AC3E}">
        <p14:creationId xmlns:p14="http://schemas.microsoft.com/office/powerpoint/2010/main" val="34327548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Instrumentation – Runtime Context Buckets</a:t>
            </a:r>
            <a:endParaRPr lang="en-US" dirty="0"/>
          </a:p>
        </p:txBody>
      </p:sp>
      <p:sp>
        <p:nvSpPr>
          <p:cNvPr id="3" name="Content Placeholder 2"/>
          <p:cNvSpPr>
            <a:spLocks noGrp="1"/>
          </p:cNvSpPr>
          <p:nvPr>
            <p:ph idx="1"/>
          </p:nvPr>
        </p:nvSpPr>
        <p:spPr/>
        <p:txBody>
          <a:bodyPr>
            <a:normAutofit fontScale="85000" lnSpcReduction="20000"/>
          </a:bodyPr>
          <a:lstStyle/>
          <a:p>
            <a:r>
              <a:rPr lang="en-US" b="1" i="1" dirty="0" smtClean="0"/>
              <a:t>Logging</a:t>
            </a:r>
            <a:r>
              <a:rPr lang="en-US" dirty="0" smtClean="0"/>
              <a:t> </a:t>
            </a:r>
            <a:r>
              <a:rPr lang="en-US" dirty="0"/>
              <a:t>– </a:t>
            </a:r>
            <a:r>
              <a:rPr lang="en-US" dirty="0">
                <a:solidFill>
                  <a:srgbClr val="00B0F0"/>
                </a:solidFill>
              </a:rPr>
              <a:t>Permanently enabled </a:t>
            </a:r>
            <a:r>
              <a:rPr lang="en-US" dirty="0"/>
              <a:t>messages generated by the code at runtime, logging valuable information the business may require. This information is typically larger-grained than the detailed debug messages, such as when a critical process started and stopped and how long it took (metrics), or warnings and errors detected and the values being processed at the time of the error.</a:t>
            </a:r>
          </a:p>
          <a:p>
            <a:r>
              <a:rPr lang="en-US" b="1" i="1" dirty="0" smtClean="0"/>
              <a:t>Debugging</a:t>
            </a:r>
            <a:r>
              <a:rPr lang="en-US" dirty="0" smtClean="0"/>
              <a:t> – Lots of highly detailed messages that, when enabled, can show a troubleshooter the exact path a call took and all the parameter and variable values experienced during execution. Due to sheer volume, debug messages are </a:t>
            </a:r>
            <a:r>
              <a:rPr lang="en-US" dirty="0" smtClean="0">
                <a:solidFill>
                  <a:srgbClr val="00B0F0"/>
                </a:solidFill>
              </a:rPr>
              <a:t>typically disabled </a:t>
            </a:r>
            <a:r>
              <a:rPr lang="en-US" dirty="0" smtClean="0"/>
              <a:t>in production code, but can be dynamically enabled by changing a table-based or application context-based key value.</a:t>
            </a:r>
          </a:p>
          <a:p>
            <a:r>
              <a:rPr lang="en-US" i="1" dirty="0" smtClean="0"/>
              <a:t>Auditing</a:t>
            </a:r>
            <a:r>
              <a:rPr lang="en-US" dirty="0" smtClean="0"/>
              <a:t> </a:t>
            </a:r>
            <a:r>
              <a:rPr lang="en-US" dirty="0"/>
              <a:t>– Data that exposes </a:t>
            </a:r>
            <a:r>
              <a:rPr lang="en-US" dirty="0">
                <a:solidFill>
                  <a:srgbClr val="00B0F0"/>
                </a:solidFill>
              </a:rPr>
              <a:t>who changed what and when </a:t>
            </a:r>
            <a:r>
              <a:rPr lang="en-US" dirty="0"/>
              <a:t>it was done. The audit data can be mixed in with the debug and log messages, but I’ve found it handy to keep audit data separate in a table set designed for tracking changes to rows and </a:t>
            </a:r>
            <a:r>
              <a:rPr lang="en-US" dirty="0" smtClean="0"/>
              <a:t>columns.</a:t>
            </a:r>
            <a:endParaRPr lang="en-US" dirty="0"/>
          </a:p>
        </p:txBody>
      </p:sp>
    </p:spTree>
    <p:extLst>
      <p:ext uri="{BB962C8B-B14F-4D97-AF65-F5344CB8AC3E}">
        <p14:creationId xmlns:p14="http://schemas.microsoft.com/office/powerpoint/2010/main" val="41071502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Instrumentation – Runtime Context Example</a:t>
            </a:r>
            <a:endParaRPr lang="en-US" dirty="0"/>
          </a:p>
        </p:txBody>
      </p:sp>
      <p:grpSp>
        <p:nvGrpSpPr>
          <p:cNvPr id="4" name="Group 3"/>
          <p:cNvGrpSpPr/>
          <p:nvPr/>
        </p:nvGrpSpPr>
        <p:grpSpPr>
          <a:xfrm>
            <a:off x="185721" y="1690688"/>
            <a:ext cx="4400001" cy="4732133"/>
            <a:chOff x="6239049" y="1950677"/>
            <a:chExt cx="4400001" cy="4732133"/>
          </a:xfrm>
        </p:grpSpPr>
        <p:sp>
          <p:nvSpPr>
            <p:cNvPr id="5" name="TextBox 4"/>
            <p:cNvSpPr txBox="1"/>
            <p:nvPr/>
          </p:nvSpPr>
          <p:spPr>
            <a:xfrm>
              <a:off x="6239050" y="6036391"/>
              <a:ext cx="4400000" cy="646419"/>
            </a:xfrm>
            <a:prstGeom prst="rect">
              <a:avLst/>
            </a:prstGeom>
            <a:noFill/>
          </p:spPr>
          <p:txBody>
            <a:bodyPr wrap="square" rtlCol="0">
              <a:spAutoFit/>
            </a:bodyPr>
            <a:lstStyle/>
            <a:p>
              <a:r>
                <a:rPr lang="en-US" i="1" dirty="0" smtClean="0"/>
                <a:t>While this is running, where can you go to figure out what it is doing?</a:t>
              </a:r>
              <a:endParaRPr lang="en-US" i="1" dirty="0"/>
            </a:p>
          </p:txBody>
        </p:sp>
        <p:pic>
          <p:nvPicPr>
            <p:cNvPr id="6" name="Picture 5"/>
            <p:cNvPicPr>
              <a:picLocks noChangeAspect="1"/>
            </p:cNvPicPr>
            <p:nvPr/>
          </p:nvPicPr>
          <p:blipFill>
            <a:blip r:embed="rId2"/>
            <a:stretch>
              <a:fillRect/>
            </a:stretch>
          </p:blipFill>
          <p:spPr>
            <a:xfrm>
              <a:off x="6239049" y="1950677"/>
              <a:ext cx="4400000" cy="4085714"/>
            </a:xfrm>
            <a:prstGeom prst="rect">
              <a:avLst/>
            </a:prstGeom>
          </p:spPr>
        </p:pic>
      </p:grpSp>
      <p:grpSp>
        <p:nvGrpSpPr>
          <p:cNvPr id="9" name="Group 8"/>
          <p:cNvGrpSpPr/>
          <p:nvPr/>
        </p:nvGrpSpPr>
        <p:grpSpPr>
          <a:xfrm>
            <a:off x="4774443" y="1690688"/>
            <a:ext cx="7152381" cy="4593589"/>
            <a:chOff x="5039619" y="1690688"/>
            <a:chExt cx="7152381" cy="4593589"/>
          </a:xfrm>
        </p:grpSpPr>
        <p:pic>
          <p:nvPicPr>
            <p:cNvPr id="7" name="Picture 6"/>
            <p:cNvPicPr>
              <a:picLocks noChangeAspect="1"/>
            </p:cNvPicPr>
            <p:nvPr/>
          </p:nvPicPr>
          <p:blipFill>
            <a:blip r:embed="rId3"/>
            <a:stretch>
              <a:fillRect/>
            </a:stretch>
          </p:blipFill>
          <p:spPr>
            <a:xfrm>
              <a:off x="5039619" y="1690688"/>
              <a:ext cx="7152381" cy="4085714"/>
            </a:xfrm>
            <a:prstGeom prst="rect">
              <a:avLst/>
            </a:prstGeom>
          </p:spPr>
        </p:pic>
        <p:sp>
          <p:nvSpPr>
            <p:cNvPr id="8" name="TextBox 7"/>
            <p:cNvSpPr txBox="1"/>
            <p:nvPr/>
          </p:nvSpPr>
          <p:spPr>
            <a:xfrm>
              <a:off x="5039619" y="5914945"/>
              <a:ext cx="6646413" cy="369332"/>
            </a:xfrm>
            <a:prstGeom prst="rect">
              <a:avLst/>
            </a:prstGeom>
            <a:noFill/>
          </p:spPr>
          <p:txBody>
            <a:bodyPr wrap="square" rtlCol="0">
              <a:spAutoFit/>
            </a:bodyPr>
            <a:lstStyle/>
            <a:p>
              <a:r>
                <a:rPr lang="en-US" i="1" dirty="0" smtClean="0"/>
                <a:t>With instrumentation, query logging table to see where it is at.</a:t>
              </a:r>
              <a:endParaRPr lang="en-US" i="1" dirty="0"/>
            </a:p>
          </p:txBody>
        </p:sp>
      </p:grpSp>
    </p:spTree>
    <p:extLst>
      <p:ext uri="{BB962C8B-B14F-4D97-AF65-F5344CB8AC3E}">
        <p14:creationId xmlns:p14="http://schemas.microsoft.com/office/powerpoint/2010/main" val="11842713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Instrumentation</a:t>
            </a:r>
            <a:endParaRPr lang="en-US" dirty="0"/>
          </a:p>
        </p:txBody>
      </p:sp>
      <p:sp>
        <p:nvSpPr>
          <p:cNvPr id="3" name="Content Placeholder 2"/>
          <p:cNvSpPr>
            <a:spLocks noGrp="1"/>
          </p:cNvSpPr>
          <p:nvPr>
            <p:ph idx="1"/>
          </p:nvPr>
        </p:nvSpPr>
        <p:spPr/>
        <p:txBody>
          <a:bodyPr anchor="ctr">
            <a:normAutofit/>
          </a:bodyPr>
          <a:lstStyle/>
          <a:p>
            <a:pPr marL="0" indent="0" algn="ctr">
              <a:buNone/>
            </a:pPr>
            <a:r>
              <a:rPr lang="en-US" i="1" dirty="0" smtClean="0">
                <a:solidFill>
                  <a:srgbClr val="00B0F0"/>
                </a:solidFill>
              </a:rPr>
              <a:t>The act of fitting production applications with code that directs</a:t>
            </a:r>
          </a:p>
          <a:p>
            <a:pPr marL="0" indent="0" algn="ctr">
              <a:buNone/>
            </a:pPr>
            <a:r>
              <a:rPr lang="en-US" i="1" dirty="0" smtClean="0">
                <a:solidFill>
                  <a:srgbClr val="00B0F0"/>
                </a:solidFill>
              </a:rPr>
              <a:t> </a:t>
            </a:r>
            <a:r>
              <a:rPr lang="en-US" i="1" u="sng" dirty="0" smtClean="0">
                <a:solidFill>
                  <a:srgbClr val="00B0F0"/>
                </a:solidFill>
              </a:rPr>
              <a:t>runtime context</a:t>
            </a:r>
            <a:r>
              <a:rPr lang="en-US" i="1" dirty="0" smtClean="0">
                <a:solidFill>
                  <a:srgbClr val="00B0F0"/>
                </a:solidFill>
              </a:rPr>
              <a:t> to some </a:t>
            </a:r>
            <a:r>
              <a:rPr lang="en-US" i="1" u="sng" dirty="0" smtClean="0">
                <a:solidFill>
                  <a:srgbClr val="00B0F0"/>
                </a:solidFill>
              </a:rPr>
              <a:t>destination</a:t>
            </a:r>
            <a:r>
              <a:rPr lang="en-US" i="1" dirty="0" smtClean="0">
                <a:solidFill>
                  <a:srgbClr val="00B0F0"/>
                </a:solidFill>
              </a:rPr>
              <a:t> where it can be useful.</a:t>
            </a:r>
          </a:p>
          <a:p>
            <a:pPr marL="0" indent="0">
              <a:buNone/>
            </a:pPr>
            <a:endParaRPr lang="en-US" dirty="0"/>
          </a:p>
        </p:txBody>
      </p:sp>
    </p:spTree>
    <p:extLst>
      <p:ext uri="{BB962C8B-B14F-4D97-AF65-F5344CB8AC3E}">
        <p14:creationId xmlns:p14="http://schemas.microsoft.com/office/powerpoint/2010/main" val="23557466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Instrumentation - Destinations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968823004"/>
              </p:ext>
            </p:extLst>
          </p:nvPr>
        </p:nvGraphicFramePr>
        <p:xfrm>
          <a:off x="934720" y="1999826"/>
          <a:ext cx="8128000" cy="3708400"/>
        </p:xfrm>
        <a:graphic>
          <a:graphicData uri="http://schemas.openxmlformats.org/drawingml/2006/table">
            <a:tbl>
              <a:tblPr firstRow="1" bandRow="1">
                <a:tableStyleId>{5C22544A-7EE6-4342-B048-85BDC9FD1C3A}</a:tableStyleId>
              </a:tblPr>
              <a:tblGrid>
                <a:gridCol w="4064000"/>
                <a:gridCol w="4064000"/>
              </a:tblGrid>
              <a:tr h="370840">
                <a:tc>
                  <a:txBody>
                    <a:bodyPr/>
                    <a:lstStyle/>
                    <a:p>
                      <a:r>
                        <a:rPr lang="en-US" dirty="0" smtClean="0"/>
                        <a:t>Destination</a:t>
                      </a:r>
                      <a:endParaRPr lang="en-US" dirty="0"/>
                    </a:p>
                  </a:txBody>
                  <a:tcPr/>
                </a:tc>
                <a:tc>
                  <a:txBody>
                    <a:bodyPr/>
                    <a:lstStyle/>
                    <a:p>
                      <a:r>
                        <a:rPr lang="en-US" dirty="0" smtClean="0"/>
                        <a:t>Built-in Library</a:t>
                      </a:r>
                      <a:endParaRPr lang="en-US" dirty="0"/>
                    </a:p>
                  </a:txBody>
                  <a:tcPr/>
                </a:tc>
              </a:tr>
              <a:tr h="370840">
                <a:tc>
                  <a:txBody>
                    <a:bodyPr/>
                    <a:lstStyle/>
                    <a:p>
                      <a:r>
                        <a:rPr lang="en-US" dirty="0" err="1" smtClean="0"/>
                        <a:t>stdout</a:t>
                      </a:r>
                      <a:r>
                        <a:rPr lang="en-US" dirty="0" smtClean="0"/>
                        <a:t>/screen</a:t>
                      </a:r>
                      <a:endParaRPr lang="en-US" dirty="0"/>
                    </a:p>
                  </a:txBody>
                  <a:tcPr/>
                </a:tc>
                <a:tc>
                  <a:txBody>
                    <a:bodyPr/>
                    <a:lstStyle/>
                    <a:p>
                      <a:r>
                        <a:rPr lang="en-US" dirty="0" err="1" smtClean="0"/>
                        <a:t>dbms_output</a:t>
                      </a:r>
                      <a:r>
                        <a:rPr lang="en-US" dirty="0" smtClean="0"/>
                        <a:t>, </a:t>
                      </a:r>
                      <a:r>
                        <a:rPr lang="en-US" dirty="0" err="1" smtClean="0"/>
                        <a:t>dbms_debug</a:t>
                      </a:r>
                      <a:r>
                        <a:rPr lang="en-US" dirty="0" smtClean="0"/>
                        <a:t> (via</a:t>
                      </a:r>
                      <a:r>
                        <a:rPr lang="en-US" baseline="0" dirty="0" smtClean="0"/>
                        <a:t> app)</a:t>
                      </a:r>
                      <a:endParaRPr lang="en-US" dirty="0"/>
                    </a:p>
                  </a:txBody>
                  <a:tcPr/>
                </a:tc>
              </a:tr>
              <a:tr h="370840">
                <a:tc>
                  <a:txBody>
                    <a:bodyPr/>
                    <a:lstStyle/>
                    <a:p>
                      <a:r>
                        <a:rPr lang="en-US" dirty="0" smtClean="0"/>
                        <a:t>[G]V$ views</a:t>
                      </a:r>
                      <a:endParaRPr lang="en-US" dirty="0"/>
                    </a:p>
                  </a:txBody>
                  <a:tcPr/>
                </a:tc>
                <a:tc>
                  <a:txBody>
                    <a:bodyPr/>
                    <a:lstStyle/>
                    <a:p>
                      <a:r>
                        <a:rPr lang="en-US" dirty="0" err="1" smtClean="0"/>
                        <a:t>dbms_application_info</a:t>
                      </a:r>
                      <a:r>
                        <a:rPr lang="en-US" dirty="0" smtClean="0"/>
                        <a:t>, </a:t>
                      </a:r>
                      <a:r>
                        <a:rPr lang="en-US" dirty="0" err="1" smtClean="0"/>
                        <a:t>dbms_session</a:t>
                      </a:r>
                      <a:endParaRPr lang="en-US" dirty="0"/>
                    </a:p>
                  </a:txBody>
                  <a:tcPr/>
                </a:tc>
              </a:tr>
              <a:tr h="370840">
                <a:tc>
                  <a:txBody>
                    <a:bodyPr/>
                    <a:lstStyle/>
                    <a:p>
                      <a:r>
                        <a:rPr lang="en-US" dirty="0" smtClean="0"/>
                        <a:t>File on DB host</a:t>
                      </a:r>
                      <a:endParaRPr lang="en-US" dirty="0"/>
                    </a:p>
                  </a:txBody>
                  <a:tcPr/>
                </a:tc>
                <a:tc>
                  <a:txBody>
                    <a:bodyPr/>
                    <a:lstStyle/>
                    <a:p>
                      <a:r>
                        <a:rPr lang="en-US" dirty="0" err="1" smtClean="0"/>
                        <a:t>utl_file</a:t>
                      </a:r>
                      <a:endParaRPr lang="en-US" dirty="0"/>
                    </a:p>
                  </a:txBody>
                  <a:tcPr/>
                </a:tc>
              </a:tr>
              <a:tr h="370840">
                <a:tc>
                  <a:txBody>
                    <a:bodyPr/>
                    <a:lstStyle/>
                    <a:p>
                      <a:r>
                        <a:rPr lang="en-US" dirty="0" smtClean="0"/>
                        <a:t>Queue (for </a:t>
                      </a:r>
                      <a:r>
                        <a:rPr lang="en-US" dirty="0" err="1" smtClean="0"/>
                        <a:t>asynch</a:t>
                      </a:r>
                      <a:r>
                        <a:rPr lang="en-US" dirty="0" smtClean="0"/>
                        <a:t> redirection)</a:t>
                      </a:r>
                      <a:endParaRPr lang="en-US" dirty="0"/>
                    </a:p>
                  </a:txBody>
                  <a:tcPr/>
                </a:tc>
                <a:tc>
                  <a:txBody>
                    <a:bodyPr/>
                    <a:lstStyle/>
                    <a:p>
                      <a:r>
                        <a:rPr lang="en-US" dirty="0" err="1" smtClean="0"/>
                        <a:t>dbms_aq</a:t>
                      </a:r>
                      <a:endParaRPr lang="en-US" dirty="0"/>
                    </a:p>
                  </a:txBody>
                  <a:tcPr/>
                </a:tc>
              </a:tr>
              <a:tr h="370840">
                <a:tc>
                  <a:txBody>
                    <a:bodyPr/>
                    <a:lstStyle/>
                    <a:p>
                      <a:r>
                        <a:rPr lang="en-US" dirty="0" smtClean="0"/>
                        <a:t>DBMS Pipe</a:t>
                      </a:r>
                      <a:endParaRPr lang="en-US" dirty="0"/>
                    </a:p>
                  </a:txBody>
                  <a:tcPr/>
                </a:tc>
                <a:tc>
                  <a:txBody>
                    <a:bodyPr/>
                    <a:lstStyle/>
                    <a:p>
                      <a:r>
                        <a:rPr lang="en-US" dirty="0" err="1" smtClean="0"/>
                        <a:t>dbms_pipe</a:t>
                      </a:r>
                      <a:endParaRPr lang="en-US" dirty="0"/>
                    </a:p>
                  </a:txBody>
                  <a:tcPr/>
                </a:tc>
              </a:tr>
              <a:tr h="370840">
                <a:tc>
                  <a:txBody>
                    <a:bodyPr/>
                    <a:lstStyle/>
                    <a:p>
                      <a:r>
                        <a:rPr lang="en-US" dirty="0" smtClean="0"/>
                        <a:t>DBMS</a:t>
                      </a:r>
                      <a:r>
                        <a:rPr lang="en-US" baseline="0" dirty="0" smtClean="0"/>
                        <a:t> Alert</a:t>
                      </a:r>
                      <a:endParaRPr lang="en-US" dirty="0"/>
                    </a:p>
                  </a:txBody>
                  <a:tcPr/>
                </a:tc>
                <a:tc>
                  <a:txBody>
                    <a:bodyPr/>
                    <a:lstStyle/>
                    <a:p>
                      <a:r>
                        <a:rPr lang="en-US" dirty="0" err="1" smtClean="0"/>
                        <a:t>dbms_alert</a:t>
                      </a:r>
                      <a:endParaRPr lang="en-US" dirty="0"/>
                    </a:p>
                  </a:txBody>
                  <a:tcPr/>
                </a:tc>
              </a:tr>
              <a:tr h="370840">
                <a:tc>
                  <a:txBody>
                    <a:bodyPr/>
                    <a:lstStyle/>
                    <a:p>
                      <a:r>
                        <a:rPr lang="en-US" dirty="0" smtClean="0"/>
                        <a:t>Alert Log</a:t>
                      </a:r>
                      <a:endParaRPr lang="en-US" dirty="0"/>
                    </a:p>
                  </a:txBody>
                  <a:tcPr/>
                </a:tc>
                <a:tc>
                  <a:txBody>
                    <a:bodyPr/>
                    <a:lstStyle/>
                    <a:p>
                      <a:r>
                        <a:rPr lang="en-US" dirty="0" err="1" smtClean="0"/>
                        <a:t>dbms_system</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Various Web</a:t>
                      </a:r>
                      <a:r>
                        <a:rPr lang="en-US" baseline="0" dirty="0" smtClean="0"/>
                        <a:t> endpoints (including email)</a:t>
                      </a:r>
                      <a:endParaRPr lang="en-US" dirty="0" smtClean="0"/>
                    </a:p>
                  </a:txBody>
                  <a:tcPr/>
                </a:tc>
                <a:tc>
                  <a:txBody>
                    <a:bodyPr/>
                    <a:lstStyle/>
                    <a:p>
                      <a:r>
                        <a:rPr lang="en-US" dirty="0" err="1" smtClean="0"/>
                        <a:t>utl_http</a:t>
                      </a:r>
                      <a:r>
                        <a:rPr lang="en-US" dirty="0" smtClean="0"/>
                        <a:t>, </a:t>
                      </a:r>
                      <a:r>
                        <a:rPr lang="en-US" dirty="0" err="1" smtClean="0"/>
                        <a:t>utl_tcp</a:t>
                      </a:r>
                      <a:r>
                        <a:rPr lang="en-US" dirty="0" smtClean="0"/>
                        <a:t>, </a:t>
                      </a:r>
                      <a:r>
                        <a:rPr lang="en-US" dirty="0" err="1" smtClean="0"/>
                        <a:t>utl_smtp</a:t>
                      </a:r>
                      <a:r>
                        <a:rPr lang="en-US" dirty="0" smtClean="0"/>
                        <a:t>, </a:t>
                      </a:r>
                      <a:r>
                        <a:rPr lang="en-US" dirty="0" err="1" smtClean="0"/>
                        <a:t>utl_mail</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Logging Table</a:t>
                      </a:r>
                    </a:p>
                  </a:txBody>
                  <a:tcPr>
                    <a:solidFill>
                      <a:schemeClr val="accent4">
                        <a:lumMod val="60000"/>
                        <a:lumOff val="40000"/>
                      </a:schemeClr>
                    </a:solidFill>
                  </a:tcPr>
                </a:tc>
                <a:tc>
                  <a:txBody>
                    <a:bodyPr/>
                    <a:lstStyle/>
                    <a:p>
                      <a:r>
                        <a:rPr lang="en-US" dirty="0" smtClean="0"/>
                        <a:t>none</a:t>
                      </a:r>
                      <a:r>
                        <a:rPr lang="en-US" baseline="0" dirty="0" smtClean="0"/>
                        <a:t> (build or adopt)</a:t>
                      </a:r>
                      <a:endParaRPr lang="en-US" dirty="0"/>
                    </a:p>
                  </a:txBody>
                  <a:tcPr>
                    <a:solidFill>
                      <a:schemeClr val="accent4">
                        <a:lumMod val="60000"/>
                        <a:lumOff val="40000"/>
                      </a:schemeClr>
                    </a:solidFill>
                  </a:tcPr>
                </a:tc>
              </a:tr>
            </a:tbl>
          </a:graphicData>
        </a:graphic>
      </p:graphicFrame>
    </p:spTree>
    <p:extLst>
      <p:ext uri="{BB962C8B-B14F-4D97-AF65-F5344CB8AC3E}">
        <p14:creationId xmlns:p14="http://schemas.microsoft.com/office/powerpoint/2010/main" val="24134136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pPr lvl="0"/>
            <a:r>
              <a:rPr lang="en-US" sz="4400" dirty="0" smtClean="0"/>
              <a:t>Instrumentation</a:t>
            </a:r>
          </a:p>
          <a:p>
            <a:pPr lvl="1"/>
            <a:r>
              <a:rPr lang="en-US" sz="3600" dirty="0" smtClean="0">
                <a:solidFill>
                  <a:srgbClr val="00B0F0"/>
                </a:solidFill>
              </a:rPr>
              <a:t>Logging &amp; Notifications</a:t>
            </a:r>
            <a:endParaRPr lang="en-US" sz="3600" dirty="0">
              <a:solidFill>
                <a:srgbClr val="00B0F0"/>
              </a:solidFill>
            </a:endParaRPr>
          </a:p>
          <a:p>
            <a:pPr lvl="1"/>
            <a:r>
              <a:rPr lang="en-US" sz="3600" dirty="0" smtClean="0"/>
              <a:t>Debugging</a:t>
            </a:r>
          </a:p>
          <a:p>
            <a:pPr lvl="1"/>
            <a:r>
              <a:rPr lang="en-US" sz="3600" dirty="0" smtClean="0"/>
              <a:t>Exceptions</a:t>
            </a:r>
          </a:p>
          <a:p>
            <a:r>
              <a:rPr lang="en-US" sz="4400" dirty="0" smtClean="0"/>
              <a:t>PL/SQL Standards</a:t>
            </a:r>
          </a:p>
        </p:txBody>
      </p:sp>
    </p:spTree>
    <p:extLst>
      <p:ext uri="{BB962C8B-B14F-4D97-AF65-F5344CB8AC3E}">
        <p14:creationId xmlns:p14="http://schemas.microsoft.com/office/powerpoint/2010/main" val="18849090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Logging and Notifications</a:t>
            </a:r>
            <a:endParaRPr lang="en-US" dirty="0"/>
          </a:p>
        </p:txBody>
      </p:sp>
      <p:sp>
        <p:nvSpPr>
          <p:cNvPr id="3" name="Content Placeholder 2"/>
          <p:cNvSpPr>
            <a:spLocks noGrp="1"/>
          </p:cNvSpPr>
          <p:nvPr>
            <p:ph idx="1"/>
          </p:nvPr>
        </p:nvSpPr>
        <p:spPr/>
        <p:txBody>
          <a:bodyPr/>
          <a:lstStyle/>
          <a:p>
            <a:r>
              <a:rPr lang="en-US" dirty="0" smtClean="0"/>
              <a:t>Errors</a:t>
            </a:r>
          </a:p>
          <a:p>
            <a:r>
              <a:rPr lang="en-US" dirty="0" smtClean="0"/>
              <a:t>Warnings</a:t>
            </a:r>
          </a:p>
          <a:p>
            <a:r>
              <a:rPr lang="en-US" dirty="0" smtClean="0"/>
              <a:t>Information Only</a:t>
            </a:r>
          </a:p>
          <a:p>
            <a:r>
              <a:rPr lang="en-US" dirty="0" smtClean="0"/>
              <a:t>Metrics</a:t>
            </a:r>
          </a:p>
          <a:p>
            <a:r>
              <a:rPr lang="en-US" dirty="0" smtClean="0"/>
              <a:t>Proactive Monitoring</a:t>
            </a:r>
          </a:p>
        </p:txBody>
      </p:sp>
    </p:spTree>
    <p:extLst>
      <p:ext uri="{BB962C8B-B14F-4D97-AF65-F5344CB8AC3E}">
        <p14:creationId xmlns:p14="http://schemas.microsoft.com/office/powerpoint/2010/main" val="23871046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Logging and Notifications - Requirements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Destination Choice</a:t>
            </a:r>
          </a:p>
          <a:p>
            <a:pPr lvl="1"/>
            <a:r>
              <a:rPr lang="en-US" dirty="0" smtClean="0"/>
              <a:t>Minimally: to table and screen</a:t>
            </a:r>
          </a:p>
          <a:p>
            <a:pPr lvl="1"/>
            <a:r>
              <a:rPr lang="en-US" dirty="0" smtClean="0"/>
              <a:t>Optionally: to file</a:t>
            </a:r>
          </a:p>
          <a:p>
            <a:pPr lvl="1"/>
            <a:r>
              <a:rPr lang="en-US" dirty="0" smtClean="0"/>
              <a:t>Nice to have: ftp, pipe, AQ, http, etc.</a:t>
            </a:r>
          </a:p>
          <a:p>
            <a:pPr lvl="1"/>
            <a:r>
              <a:rPr lang="en-US" dirty="0" smtClean="0"/>
              <a:t>Output </a:t>
            </a:r>
            <a:r>
              <a:rPr lang="en-US" b="1" dirty="0" smtClean="0"/>
              <a:t>must be </a:t>
            </a:r>
            <a:r>
              <a:rPr lang="en-US" dirty="0" smtClean="0"/>
              <a:t>transaction-independent</a:t>
            </a:r>
          </a:p>
          <a:p>
            <a:r>
              <a:rPr lang="en-US" dirty="0" smtClean="0"/>
              <a:t>Dynamic Logging</a:t>
            </a:r>
          </a:p>
          <a:p>
            <a:pPr lvl="1"/>
            <a:r>
              <a:rPr lang="en-US" dirty="0" smtClean="0"/>
              <a:t>Controlled by toggles kept in a table, file or application context</a:t>
            </a:r>
          </a:p>
          <a:p>
            <a:r>
              <a:rPr lang="en-US" dirty="0" smtClean="0"/>
              <a:t>Simplicity</a:t>
            </a:r>
          </a:p>
          <a:p>
            <a:pPr lvl="1"/>
            <a:r>
              <a:rPr lang="en-US" dirty="0" smtClean="0"/>
              <a:t>Simple to record runtime context to a configurable destination</a:t>
            </a:r>
          </a:p>
          <a:p>
            <a:pPr lvl="1"/>
            <a:r>
              <a:rPr lang="en-US" dirty="0" smtClean="0"/>
              <a:t>Simple to handle, log and re-raise exceptions</a:t>
            </a:r>
          </a:p>
          <a:p>
            <a:pPr lvl="1"/>
            <a:r>
              <a:rPr lang="en-US" dirty="0" smtClean="0"/>
              <a:t>Simple to drop breadcrumbs in V$ performance views</a:t>
            </a:r>
          </a:p>
          <a:p>
            <a:pPr lvl="1"/>
            <a:r>
              <a:rPr lang="en-US" dirty="0"/>
              <a:t> </a:t>
            </a:r>
            <a:r>
              <a:rPr lang="en-US" dirty="0" smtClean="0"/>
              <a:t>Client and session metadata should be gathered for you</a:t>
            </a:r>
          </a:p>
        </p:txBody>
      </p:sp>
    </p:spTree>
    <p:extLst>
      <p:ext uri="{BB962C8B-B14F-4D97-AF65-F5344CB8AC3E}">
        <p14:creationId xmlns:p14="http://schemas.microsoft.com/office/powerpoint/2010/main" val="16418309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Logging and Notifications - Simplicity</a:t>
            </a:r>
            <a:endParaRPr lang="en-US" dirty="0"/>
          </a:p>
        </p:txBody>
      </p:sp>
      <p:pic>
        <p:nvPicPr>
          <p:cNvPr id="4" name="Picture 3"/>
          <p:cNvPicPr>
            <a:picLocks noChangeAspect="1"/>
          </p:cNvPicPr>
          <p:nvPr/>
        </p:nvPicPr>
        <p:blipFill>
          <a:blip r:embed="rId2"/>
          <a:stretch>
            <a:fillRect/>
          </a:stretch>
        </p:blipFill>
        <p:spPr>
          <a:xfrm>
            <a:off x="838200" y="1927072"/>
            <a:ext cx="10463751" cy="3605048"/>
          </a:xfrm>
          <a:prstGeom prst="rect">
            <a:avLst/>
          </a:prstGeom>
        </p:spPr>
      </p:pic>
      <p:sp>
        <p:nvSpPr>
          <p:cNvPr id="6" name="TextBox 5"/>
          <p:cNvSpPr txBox="1"/>
          <p:nvPr/>
        </p:nvSpPr>
        <p:spPr>
          <a:xfrm>
            <a:off x="838200" y="5768504"/>
            <a:ext cx="7846763" cy="369332"/>
          </a:xfrm>
          <a:prstGeom prst="rect">
            <a:avLst/>
          </a:prstGeom>
          <a:noFill/>
        </p:spPr>
        <p:txBody>
          <a:bodyPr wrap="none" rtlCol="0">
            <a:spAutoFit/>
          </a:bodyPr>
          <a:lstStyle/>
          <a:p>
            <a:r>
              <a:rPr lang="en-US" dirty="0" smtClean="0"/>
              <a:t>Follows good practices, but I wouldn’t want to use it more than about three times.</a:t>
            </a:r>
            <a:endParaRPr lang="en-US" dirty="0"/>
          </a:p>
        </p:txBody>
      </p:sp>
    </p:spTree>
    <p:extLst>
      <p:ext uri="{BB962C8B-B14F-4D97-AF65-F5344CB8AC3E}">
        <p14:creationId xmlns:p14="http://schemas.microsoft.com/office/powerpoint/2010/main" val="30866119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pPr lvl="0"/>
            <a:r>
              <a:rPr lang="en-US" sz="4400" dirty="0" smtClean="0"/>
              <a:t>Instrumentation</a:t>
            </a:r>
          </a:p>
          <a:p>
            <a:pPr lvl="1"/>
            <a:r>
              <a:rPr lang="en-US" sz="3600" dirty="0" smtClean="0"/>
              <a:t>Logging &amp; Notifications</a:t>
            </a:r>
            <a:endParaRPr lang="en-US" sz="3600" dirty="0"/>
          </a:p>
          <a:p>
            <a:pPr lvl="1"/>
            <a:r>
              <a:rPr lang="en-US" sz="3600" dirty="0" smtClean="0"/>
              <a:t>Debugging</a:t>
            </a:r>
          </a:p>
          <a:p>
            <a:pPr lvl="1"/>
            <a:r>
              <a:rPr lang="en-US" sz="3600" dirty="0" smtClean="0"/>
              <a:t>Exceptions</a:t>
            </a:r>
          </a:p>
          <a:p>
            <a:r>
              <a:rPr lang="en-US" sz="4400" dirty="0" smtClean="0"/>
              <a:t>PL/SQL Standards</a:t>
            </a:r>
          </a:p>
        </p:txBody>
      </p:sp>
    </p:spTree>
    <p:extLst>
      <p:ext uri="{BB962C8B-B14F-4D97-AF65-F5344CB8AC3E}">
        <p14:creationId xmlns:p14="http://schemas.microsoft.com/office/powerpoint/2010/main" val="15822400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Logging and Notifications - Simplicity</a:t>
            </a:r>
            <a:endParaRPr lang="en-US" dirty="0"/>
          </a:p>
        </p:txBody>
      </p:sp>
      <p:pic>
        <p:nvPicPr>
          <p:cNvPr id="4" name="Picture 3"/>
          <p:cNvPicPr>
            <a:picLocks noChangeAspect="1"/>
          </p:cNvPicPr>
          <p:nvPr/>
        </p:nvPicPr>
        <p:blipFill>
          <a:blip r:embed="rId2"/>
          <a:stretch>
            <a:fillRect/>
          </a:stretch>
        </p:blipFill>
        <p:spPr>
          <a:xfrm>
            <a:off x="1878893" y="1690689"/>
            <a:ext cx="7589847" cy="4056282"/>
          </a:xfrm>
          <a:prstGeom prst="rect">
            <a:avLst/>
          </a:prstGeom>
        </p:spPr>
      </p:pic>
      <p:sp>
        <p:nvSpPr>
          <p:cNvPr id="3" name="TextBox 2"/>
          <p:cNvSpPr txBox="1"/>
          <p:nvPr/>
        </p:nvSpPr>
        <p:spPr>
          <a:xfrm>
            <a:off x="1878893" y="5982056"/>
            <a:ext cx="7230924" cy="369332"/>
          </a:xfrm>
          <a:prstGeom prst="rect">
            <a:avLst/>
          </a:prstGeom>
          <a:noFill/>
        </p:spPr>
        <p:txBody>
          <a:bodyPr wrap="square" rtlCol="0">
            <a:spAutoFit/>
          </a:bodyPr>
          <a:lstStyle/>
          <a:p>
            <a:r>
              <a:rPr lang="en-US" dirty="0" smtClean="0"/>
              <a:t>Ah, look how simple and easy it is to call those functions. I can do that!</a:t>
            </a:r>
            <a:endParaRPr lang="en-US" dirty="0"/>
          </a:p>
        </p:txBody>
      </p:sp>
    </p:spTree>
    <p:extLst>
      <p:ext uri="{BB962C8B-B14F-4D97-AF65-F5344CB8AC3E}">
        <p14:creationId xmlns:p14="http://schemas.microsoft.com/office/powerpoint/2010/main" val="26404184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pPr lvl="0"/>
            <a:r>
              <a:rPr lang="en-US" sz="4400" dirty="0" smtClean="0"/>
              <a:t>Instrumentation</a:t>
            </a:r>
          </a:p>
          <a:p>
            <a:pPr lvl="1"/>
            <a:r>
              <a:rPr lang="en-US" sz="3600" dirty="0" smtClean="0"/>
              <a:t>Logging &amp; Notifications</a:t>
            </a:r>
            <a:endParaRPr lang="en-US" sz="3600" dirty="0"/>
          </a:p>
          <a:p>
            <a:pPr lvl="1"/>
            <a:r>
              <a:rPr lang="en-US" sz="3600" dirty="0" smtClean="0">
                <a:solidFill>
                  <a:srgbClr val="00B0F0"/>
                </a:solidFill>
              </a:rPr>
              <a:t>Debugging</a:t>
            </a:r>
          </a:p>
          <a:p>
            <a:pPr lvl="1"/>
            <a:r>
              <a:rPr lang="en-US" sz="3600" dirty="0" smtClean="0"/>
              <a:t>Exceptions</a:t>
            </a:r>
          </a:p>
          <a:p>
            <a:r>
              <a:rPr lang="en-US" sz="4400" dirty="0" smtClean="0"/>
              <a:t>PL/SQL Standards</a:t>
            </a:r>
          </a:p>
        </p:txBody>
      </p:sp>
    </p:spTree>
    <p:extLst>
      <p:ext uri="{BB962C8B-B14F-4D97-AF65-F5344CB8AC3E}">
        <p14:creationId xmlns:p14="http://schemas.microsoft.com/office/powerpoint/2010/main" val="29760889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Debugging</a:t>
            </a:r>
            <a:endParaRPr lang="en-US" dirty="0"/>
          </a:p>
        </p:txBody>
      </p:sp>
      <p:sp>
        <p:nvSpPr>
          <p:cNvPr id="3" name="Content Placeholder 2"/>
          <p:cNvSpPr>
            <a:spLocks noGrp="1"/>
          </p:cNvSpPr>
          <p:nvPr>
            <p:ph idx="1"/>
          </p:nvPr>
        </p:nvSpPr>
        <p:spPr/>
        <p:txBody>
          <a:bodyPr>
            <a:normAutofit lnSpcReduction="10000"/>
          </a:bodyPr>
          <a:lstStyle/>
          <a:p>
            <a:r>
              <a:rPr lang="en-US" dirty="0" smtClean="0"/>
              <a:t>What is debugging?</a:t>
            </a:r>
          </a:p>
          <a:p>
            <a:r>
              <a:rPr lang="en-US" dirty="0" smtClean="0"/>
              <a:t>Why do we debug?</a:t>
            </a:r>
          </a:p>
          <a:p>
            <a:r>
              <a:rPr lang="en-US" dirty="0" smtClean="0"/>
              <a:t>How do you debug and do firefighting today?</a:t>
            </a:r>
          </a:p>
          <a:p>
            <a:r>
              <a:rPr lang="en-US" dirty="0" smtClean="0"/>
              <a:t>When you have to debug, what is the ideal scenario?</a:t>
            </a:r>
          </a:p>
          <a:p>
            <a:pPr lvl="1"/>
            <a:r>
              <a:rPr lang="en-US" dirty="0" smtClean="0"/>
              <a:t>Dynamic: Can be turned on and off</a:t>
            </a:r>
          </a:p>
          <a:p>
            <a:pPr lvl="2"/>
            <a:r>
              <a:rPr lang="en-US" dirty="0" smtClean="0"/>
              <a:t>Debug instrumentation can remain in Prod code</a:t>
            </a:r>
          </a:p>
          <a:p>
            <a:pPr lvl="2"/>
            <a:r>
              <a:rPr lang="en-US" dirty="0" smtClean="0"/>
              <a:t>Turn on for a PL/SQL unit, session, named process, end user, IP address, etc.</a:t>
            </a:r>
          </a:p>
          <a:p>
            <a:pPr lvl="1"/>
            <a:r>
              <a:rPr lang="en-US" dirty="0" smtClean="0"/>
              <a:t>Visible immediately. No waiting.</a:t>
            </a:r>
          </a:p>
          <a:p>
            <a:pPr lvl="1"/>
            <a:r>
              <a:rPr lang="en-US" dirty="0" smtClean="0"/>
              <a:t>Output choice: file, table, screen, other?</a:t>
            </a:r>
          </a:p>
          <a:p>
            <a:pPr lvl="1"/>
            <a:r>
              <a:rPr lang="en-US" dirty="0" smtClean="0"/>
              <a:t>Painless for developers to learn and use</a:t>
            </a:r>
          </a:p>
          <a:p>
            <a:pPr lvl="1"/>
            <a:r>
              <a:rPr lang="en-US" dirty="0" smtClean="0"/>
              <a:t>Auto-report time and origination</a:t>
            </a:r>
          </a:p>
          <a:p>
            <a:pPr marL="0" indent="0">
              <a:buNone/>
            </a:pPr>
            <a:endParaRPr lang="en-US" dirty="0" smtClean="0"/>
          </a:p>
        </p:txBody>
      </p:sp>
    </p:spTree>
    <p:extLst>
      <p:ext uri="{BB962C8B-B14F-4D97-AF65-F5344CB8AC3E}">
        <p14:creationId xmlns:p14="http://schemas.microsoft.com/office/powerpoint/2010/main" val="23719796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Debugging Output Choices</a:t>
            </a:r>
            <a:endParaRPr lang="en-US" dirty="0"/>
          </a:p>
        </p:txBody>
      </p:sp>
      <p:sp>
        <p:nvSpPr>
          <p:cNvPr id="3" name="Content Placeholder 2"/>
          <p:cNvSpPr>
            <a:spLocks noGrp="1"/>
          </p:cNvSpPr>
          <p:nvPr>
            <p:ph idx="1"/>
          </p:nvPr>
        </p:nvSpPr>
        <p:spPr/>
        <p:txBody>
          <a:bodyPr/>
          <a:lstStyle/>
          <a:p>
            <a:r>
              <a:rPr lang="en-US" dirty="0" smtClean="0"/>
              <a:t>DBMS_OUTPUT</a:t>
            </a:r>
          </a:p>
          <a:p>
            <a:r>
              <a:rPr lang="en-US" dirty="0" smtClean="0"/>
              <a:t>Log to file</a:t>
            </a:r>
          </a:p>
          <a:p>
            <a:r>
              <a:rPr lang="en-US" dirty="0" smtClean="0"/>
              <a:t>Log to table</a:t>
            </a:r>
          </a:p>
          <a:p>
            <a:r>
              <a:rPr lang="en-US" dirty="0" smtClean="0"/>
              <a:t>GUI tool or DBMS_DEBUG API</a:t>
            </a:r>
          </a:p>
          <a:p>
            <a:endParaRPr lang="en-US" dirty="0"/>
          </a:p>
          <a:p>
            <a:r>
              <a:rPr lang="en-US" dirty="0" smtClean="0">
                <a:solidFill>
                  <a:srgbClr val="00B0F0"/>
                </a:solidFill>
              </a:rPr>
              <a:t>Demo of Oracle Debug API</a:t>
            </a:r>
          </a:p>
          <a:p>
            <a:r>
              <a:rPr lang="en-US" dirty="0" smtClean="0">
                <a:solidFill>
                  <a:srgbClr val="00B0F0"/>
                </a:solidFill>
              </a:rPr>
              <a:t>Demo of Dynamic Debugging</a:t>
            </a:r>
          </a:p>
          <a:p>
            <a:endParaRPr lang="en-US" dirty="0" smtClean="0"/>
          </a:p>
        </p:txBody>
      </p:sp>
    </p:spTree>
    <p:extLst>
      <p:ext uri="{BB962C8B-B14F-4D97-AF65-F5344CB8AC3E}">
        <p14:creationId xmlns:p14="http://schemas.microsoft.com/office/powerpoint/2010/main" val="21675690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pPr lvl="0"/>
            <a:r>
              <a:rPr lang="en-US" sz="4400" dirty="0" smtClean="0"/>
              <a:t>Instrumentation</a:t>
            </a:r>
          </a:p>
          <a:p>
            <a:pPr lvl="1"/>
            <a:r>
              <a:rPr lang="en-US" sz="3600" dirty="0" smtClean="0"/>
              <a:t>Logging &amp; Notifications</a:t>
            </a:r>
            <a:endParaRPr lang="en-US" sz="3600" dirty="0"/>
          </a:p>
          <a:p>
            <a:pPr lvl="1"/>
            <a:r>
              <a:rPr lang="en-US" sz="3600" dirty="0" smtClean="0"/>
              <a:t>Debugging</a:t>
            </a:r>
          </a:p>
          <a:p>
            <a:pPr lvl="1"/>
            <a:r>
              <a:rPr lang="en-US" sz="3600" dirty="0" smtClean="0">
                <a:solidFill>
                  <a:srgbClr val="00B0F0"/>
                </a:solidFill>
              </a:rPr>
              <a:t>Exceptions</a:t>
            </a:r>
          </a:p>
          <a:p>
            <a:r>
              <a:rPr lang="en-US" sz="4400" dirty="0" smtClean="0"/>
              <a:t>PL/SQL Standards</a:t>
            </a:r>
          </a:p>
        </p:txBody>
      </p:sp>
    </p:spTree>
    <p:extLst>
      <p:ext uri="{BB962C8B-B14F-4D97-AF65-F5344CB8AC3E}">
        <p14:creationId xmlns:p14="http://schemas.microsoft.com/office/powerpoint/2010/main" val="22921619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Exceptions – The Rules</a:t>
            </a:r>
            <a:endParaRPr lang="en-US" dirty="0"/>
          </a:p>
        </p:txBody>
      </p:sp>
      <p:sp>
        <p:nvSpPr>
          <p:cNvPr id="3" name="Content Placeholder 2"/>
          <p:cNvSpPr>
            <a:spLocks noGrp="1"/>
          </p:cNvSpPr>
          <p:nvPr>
            <p:ph idx="1"/>
          </p:nvPr>
        </p:nvSpPr>
        <p:spPr>
          <a:xfrm>
            <a:off x="838200" y="1825625"/>
            <a:ext cx="5096256" cy="4088065"/>
          </a:xfrm>
        </p:spPr>
        <p:txBody>
          <a:bodyPr>
            <a:normAutofit fontScale="70000" lnSpcReduction="20000"/>
          </a:bodyPr>
          <a:lstStyle/>
          <a:p>
            <a:r>
              <a:rPr lang="en-US" dirty="0" smtClean="0"/>
              <a:t>Any PL/SQL block can have an exception section</a:t>
            </a:r>
          </a:p>
          <a:p>
            <a:r>
              <a:rPr lang="en-US" dirty="0" smtClean="0"/>
              <a:t>Each exception section can have 1 to N exception handlers</a:t>
            </a:r>
          </a:p>
          <a:p>
            <a:r>
              <a:rPr lang="en-US" dirty="0" smtClean="0"/>
              <a:t>A raised exception transfers control to nearest exception section</a:t>
            </a:r>
          </a:p>
          <a:p>
            <a:r>
              <a:rPr lang="en-US" dirty="0" smtClean="0"/>
              <a:t>After matching handler runs, control transfers to next statement in the enclosing block</a:t>
            </a:r>
          </a:p>
          <a:p>
            <a:r>
              <a:rPr lang="en-US" dirty="0" smtClean="0"/>
              <a:t>If no handler, the exception “bubbles” up to the caller</a:t>
            </a:r>
          </a:p>
          <a:p>
            <a:r>
              <a:rPr lang="en-US" dirty="0" smtClean="0"/>
              <a:t>If exception from block declaration section, will bubble up w/o visiting matching handler.</a:t>
            </a:r>
          </a:p>
          <a:p>
            <a:r>
              <a:rPr lang="en-US" dirty="0" smtClean="0"/>
              <a:t>DML in routines that end with an unhandled exception are automatically rolled back*</a:t>
            </a:r>
          </a:p>
        </p:txBody>
      </p:sp>
      <p:pic>
        <p:nvPicPr>
          <p:cNvPr id="5" name="Picture 4"/>
          <p:cNvPicPr>
            <a:picLocks noChangeAspect="1"/>
          </p:cNvPicPr>
          <p:nvPr/>
        </p:nvPicPr>
        <p:blipFill>
          <a:blip r:embed="rId2"/>
          <a:stretch>
            <a:fillRect/>
          </a:stretch>
        </p:blipFill>
        <p:spPr>
          <a:xfrm>
            <a:off x="6250651" y="1825625"/>
            <a:ext cx="5542857" cy="3961905"/>
          </a:xfrm>
          <a:prstGeom prst="rect">
            <a:avLst/>
          </a:prstGeom>
        </p:spPr>
      </p:pic>
      <p:sp>
        <p:nvSpPr>
          <p:cNvPr id="6" name="Left Arrow 5"/>
          <p:cNvSpPr/>
          <p:nvPr/>
        </p:nvSpPr>
        <p:spPr>
          <a:xfrm>
            <a:off x="9820656" y="1920240"/>
            <a:ext cx="1152144" cy="34747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Bad</a:t>
            </a:r>
            <a:endParaRPr lang="en-US" dirty="0"/>
          </a:p>
        </p:txBody>
      </p:sp>
      <p:sp>
        <p:nvSpPr>
          <p:cNvPr id="7" name="Left Arrow 6"/>
          <p:cNvSpPr/>
          <p:nvPr/>
        </p:nvSpPr>
        <p:spPr>
          <a:xfrm>
            <a:off x="7869935" y="4687824"/>
            <a:ext cx="1152144" cy="34747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Bad</a:t>
            </a:r>
            <a:endParaRPr lang="en-US" dirty="0"/>
          </a:p>
        </p:txBody>
      </p:sp>
      <p:sp>
        <p:nvSpPr>
          <p:cNvPr id="4" name="TextBox 3"/>
          <p:cNvSpPr txBox="1"/>
          <p:nvPr/>
        </p:nvSpPr>
        <p:spPr>
          <a:xfrm>
            <a:off x="1153682" y="6127335"/>
            <a:ext cx="4460905" cy="307777"/>
          </a:xfrm>
          <a:prstGeom prst="rect">
            <a:avLst/>
          </a:prstGeom>
          <a:noFill/>
        </p:spPr>
        <p:txBody>
          <a:bodyPr wrap="square" rtlCol="0">
            <a:spAutoFit/>
          </a:bodyPr>
          <a:lstStyle/>
          <a:p>
            <a:r>
              <a:rPr lang="en-US" sz="1400" i="1" dirty="0" smtClean="0"/>
              <a:t>* Despite what the 11g docs say</a:t>
            </a:r>
            <a:endParaRPr lang="en-US" sz="1400" i="1" dirty="0"/>
          </a:p>
        </p:txBody>
      </p:sp>
    </p:spTree>
    <p:extLst>
      <p:ext uri="{BB962C8B-B14F-4D97-AF65-F5344CB8AC3E}">
        <p14:creationId xmlns:p14="http://schemas.microsoft.com/office/powerpoint/2010/main" val="19664093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Exceptions – Types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Internally Defined</a:t>
            </a:r>
          </a:p>
          <a:p>
            <a:pPr lvl="1"/>
            <a:r>
              <a:rPr lang="en-US" dirty="0" smtClean="0"/>
              <a:t>PLS-00049 to PLS-01918</a:t>
            </a:r>
          </a:p>
          <a:p>
            <a:pPr lvl="1"/>
            <a:r>
              <a:rPr lang="en-US" dirty="0" smtClean="0"/>
              <a:t>ORA-00000 to ORA-64621</a:t>
            </a:r>
          </a:p>
          <a:p>
            <a:pPr lvl="1"/>
            <a:r>
              <a:rPr lang="en-US" dirty="0" smtClean="0"/>
              <a:t>See </a:t>
            </a:r>
            <a:r>
              <a:rPr lang="en-US" dirty="0" smtClean="0">
                <a:hlinkClick r:id="rId2"/>
              </a:rPr>
              <a:t>http://docs.oracle.com/cd/E11882_01/server.112/e17766/toc.htm</a:t>
            </a:r>
            <a:endParaRPr lang="en-US" dirty="0" smtClean="0"/>
          </a:p>
          <a:p>
            <a:r>
              <a:rPr lang="en-US" dirty="0" smtClean="0"/>
              <a:t>Predefined</a:t>
            </a:r>
          </a:p>
          <a:p>
            <a:pPr lvl="1"/>
            <a:r>
              <a:rPr lang="en-US" dirty="0" smtClean="0"/>
              <a:t>Oracle wrapped 22 of their internally defined errors with names</a:t>
            </a:r>
          </a:p>
          <a:p>
            <a:pPr lvl="1"/>
            <a:r>
              <a:rPr lang="en-US" dirty="0" smtClean="0"/>
              <a:t>Most commonly used: NO_DATA_FOUND, DUP_VAL_ON_INDEX, and TOO_MANY_ROWS</a:t>
            </a:r>
          </a:p>
          <a:p>
            <a:r>
              <a:rPr lang="en-US" dirty="0" smtClean="0"/>
              <a:t>User-defined</a:t>
            </a:r>
          </a:p>
          <a:p>
            <a:pPr lvl="1"/>
            <a:r>
              <a:rPr lang="en-US" dirty="0" smtClean="0"/>
              <a:t>Exception named by the developer.</a:t>
            </a:r>
          </a:p>
          <a:p>
            <a:pPr lvl="1"/>
            <a:r>
              <a:rPr lang="en-US" dirty="0" smtClean="0"/>
              <a:t>Must be raised explicitly, unless tied to internally defined error</a:t>
            </a:r>
          </a:p>
          <a:p>
            <a:pPr lvl="1"/>
            <a:r>
              <a:rPr lang="en-US" dirty="0" smtClean="0"/>
              <a:t>Tied with PRAGMA EXCEPTION_INIT(&lt;exception&gt;, &lt;error number&gt;)</a:t>
            </a:r>
          </a:p>
          <a:p>
            <a:pPr lvl="1"/>
            <a:r>
              <a:rPr lang="en-US" dirty="0" smtClean="0"/>
              <a:t>Names best kept in a package specification</a:t>
            </a:r>
          </a:p>
          <a:p>
            <a:pPr lvl="1"/>
            <a:endParaRPr lang="en-US" dirty="0"/>
          </a:p>
        </p:txBody>
      </p:sp>
    </p:spTree>
    <p:extLst>
      <p:ext uri="{BB962C8B-B14F-4D97-AF65-F5344CB8AC3E}">
        <p14:creationId xmlns:p14="http://schemas.microsoft.com/office/powerpoint/2010/main" val="2480298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81386" y="2059585"/>
            <a:ext cx="3738733" cy="3893159"/>
          </a:xfrm>
          <a:prstGeom prst="rect">
            <a:avLst/>
          </a:prstGeom>
        </p:spPr>
      </p:pic>
      <p:pic>
        <p:nvPicPr>
          <p:cNvPr id="8" name="Picture 7"/>
          <p:cNvPicPr>
            <a:picLocks noChangeAspect="1"/>
          </p:cNvPicPr>
          <p:nvPr/>
        </p:nvPicPr>
        <p:blipFill>
          <a:blip r:embed="rId3"/>
          <a:stretch>
            <a:fillRect/>
          </a:stretch>
        </p:blipFill>
        <p:spPr>
          <a:xfrm>
            <a:off x="4287464" y="2059585"/>
            <a:ext cx="3393919" cy="3000294"/>
          </a:xfrm>
          <a:prstGeom prst="rect">
            <a:avLst/>
          </a:prstGeom>
        </p:spPr>
      </p:pic>
      <p:pic>
        <p:nvPicPr>
          <p:cNvPr id="9" name="Picture 8"/>
          <p:cNvPicPr>
            <a:picLocks noChangeAspect="1"/>
          </p:cNvPicPr>
          <p:nvPr/>
        </p:nvPicPr>
        <p:blipFill>
          <a:blip r:embed="rId4"/>
          <a:stretch>
            <a:fillRect/>
          </a:stretch>
        </p:blipFill>
        <p:spPr>
          <a:xfrm>
            <a:off x="8048728" y="2059585"/>
            <a:ext cx="3440625" cy="3326231"/>
          </a:xfrm>
          <a:prstGeom prst="rect">
            <a:avLst/>
          </a:prstGeom>
        </p:spPr>
      </p:pic>
      <p:sp>
        <p:nvSpPr>
          <p:cNvPr id="10" name="TextBox 9"/>
          <p:cNvSpPr txBox="1"/>
          <p:nvPr/>
        </p:nvSpPr>
        <p:spPr>
          <a:xfrm>
            <a:off x="660864" y="1581912"/>
            <a:ext cx="2779776" cy="369332"/>
          </a:xfrm>
          <a:prstGeom prst="rect">
            <a:avLst/>
          </a:prstGeom>
          <a:noFill/>
        </p:spPr>
        <p:txBody>
          <a:bodyPr wrap="square" rtlCol="0">
            <a:spAutoFit/>
          </a:bodyPr>
          <a:lstStyle/>
          <a:p>
            <a:pPr algn="ctr"/>
            <a:r>
              <a:rPr lang="en-US" dirty="0" smtClean="0"/>
              <a:t>Internally Defined</a:t>
            </a:r>
            <a:endParaRPr lang="en-US" dirty="0"/>
          </a:p>
        </p:txBody>
      </p:sp>
      <p:sp>
        <p:nvSpPr>
          <p:cNvPr id="11" name="TextBox 10"/>
          <p:cNvSpPr txBox="1"/>
          <p:nvPr/>
        </p:nvSpPr>
        <p:spPr>
          <a:xfrm>
            <a:off x="4594535" y="1581912"/>
            <a:ext cx="2779776" cy="369332"/>
          </a:xfrm>
          <a:prstGeom prst="rect">
            <a:avLst/>
          </a:prstGeom>
          <a:noFill/>
        </p:spPr>
        <p:txBody>
          <a:bodyPr wrap="square" rtlCol="0">
            <a:spAutoFit/>
          </a:bodyPr>
          <a:lstStyle/>
          <a:p>
            <a:pPr algn="ctr"/>
            <a:r>
              <a:rPr lang="en-US" dirty="0" smtClean="0"/>
              <a:t>Predefined</a:t>
            </a:r>
            <a:endParaRPr lang="en-US" dirty="0"/>
          </a:p>
        </p:txBody>
      </p:sp>
      <p:sp>
        <p:nvSpPr>
          <p:cNvPr id="12" name="TextBox 11"/>
          <p:cNvSpPr txBox="1"/>
          <p:nvPr/>
        </p:nvSpPr>
        <p:spPr>
          <a:xfrm>
            <a:off x="8379152" y="1581912"/>
            <a:ext cx="2779776" cy="369332"/>
          </a:xfrm>
          <a:prstGeom prst="rect">
            <a:avLst/>
          </a:prstGeom>
          <a:noFill/>
        </p:spPr>
        <p:txBody>
          <a:bodyPr wrap="square" rtlCol="0">
            <a:spAutoFit/>
          </a:bodyPr>
          <a:lstStyle/>
          <a:p>
            <a:pPr algn="ctr"/>
            <a:r>
              <a:rPr lang="en-US" dirty="0" smtClean="0"/>
              <a:t>User Defined</a:t>
            </a:r>
            <a:endParaRPr lang="en-US" dirty="0"/>
          </a:p>
        </p:txBody>
      </p:sp>
      <p:sp>
        <p:nvSpPr>
          <p:cNvPr id="5" name="Left Arrow 4"/>
          <p:cNvSpPr/>
          <p:nvPr/>
        </p:nvSpPr>
        <p:spPr>
          <a:xfrm>
            <a:off x="2423160" y="4006164"/>
            <a:ext cx="530352" cy="33832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Bad</a:t>
            </a:r>
            <a:endParaRPr lang="en-US" sz="1200" dirty="0"/>
          </a:p>
        </p:txBody>
      </p:sp>
      <p:sp>
        <p:nvSpPr>
          <p:cNvPr id="13" name="Left Arrow 12"/>
          <p:cNvSpPr/>
          <p:nvPr/>
        </p:nvSpPr>
        <p:spPr>
          <a:xfrm>
            <a:off x="6373136" y="4006164"/>
            <a:ext cx="708985" cy="338328"/>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Better</a:t>
            </a:r>
            <a:endParaRPr lang="en-US" sz="1200" dirty="0"/>
          </a:p>
        </p:txBody>
      </p:sp>
      <p:sp>
        <p:nvSpPr>
          <p:cNvPr id="14" name="Left Arrow 13"/>
          <p:cNvSpPr/>
          <p:nvPr/>
        </p:nvSpPr>
        <p:spPr>
          <a:xfrm>
            <a:off x="10370494" y="4344492"/>
            <a:ext cx="708985" cy="338328"/>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Best</a:t>
            </a:r>
            <a:endParaRPr lang="en-US" sz="1200" dirty="0"/>
          </a:p>
        </p:txBody>
      </p:sp>
      <p:sp>
        <p:nvSpPr>
          <p:cNvPr id="15" name="Title 1"/>
          <p:cNvSpPr>
            <a:spLocks noGrp="1"/>
          </p:cNvSpPr>
          <p:nvPr>
            <p:ph type="title"/>
          </p:nvPr>
        </p:nvSpPr>
        <p:spPr>
          <a:xfrm>
            <a:off x="838200" y="365125"/>
            <a:ext cx="10515600" cy="1325563"/>
          </a:xfrm>
        </p:spPr>
        <p:txBody>
          <a:bodyPr/>
          <a:lstStyle/>
          <a:p>
            <a:r>
              <a:rPr lang="en-US" dirty="0" smtClean="0"/>
              <a:t>Exceptions – Types</a:t>
            </a:r>
            <a:endParaRPr lang="en-US" dirty="0"/>
          </a:p>
        </p:txBody>
      </p:sp>
      <p:sp>
        <p:nvSpPr>
          <p:cNvPr id="17" name="Left Arrow 16"/>
          <p:cNvSpPr/>
          <p:nvPr/>
        </p:nvSpPr>
        <p:spPr>
          <a:xfrm>
            <a:off x="2228088" y="4682820"/>
            <a:ext cx="1310640" cy="33832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Bad but correct</a:t>
            </a:r>
            <a:endParaRPr lang="en-US" sz="1200" dirty="0"/>
          </a:p>
        </p:txBody>
      </p:sp>
    </p:spTree>
    <p:extLst>
      <p:ext uri="{BB962C8B-B14F-4D97-AF65-F5344CB8AC3E}">
        <p14:creationId xmlns:p14="http://schemas.microsoft.com/office/powerpoint/2010/main" val="36823984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Exceptions - Raising</a:t>
            </a:r>
            <a:endParaRPr lang="en-US" dirty="0"/>
          </a:p>
        </p:txBody>
      </p:sp>
      <p:sp>
        <p:nvSpPr>
          <p:cNvPr id="3" name="Content Placeholder 2"/>
          <p:cNvSpPr>
            <a:spLocks noGrp="1"/>
          </p:cNvSpPr>
          <p:nvPr>
            <p:ph idx="1"/>
          </p:nvPr>
        </p:nvSpPr>
        <p:spPr/>
        <p:txBody>
          <a:bodyPr/>
          <a:lstStyle/>
          <a:p>
            <a:r>
              <a:rPr lang="en-US" dirty="0" smtClean="0"/>
              <a:t>RAISE</a:t>
            </a:r>
          </a:p>
          <a:p>
            <a:pPr lvl="1"/>
            <a:r>
              <a:rPr lang="en-US" dirty="0" smtClean="0"/>
              <a:t>Inside an exception handler, mostly used by itself to re-raise the trapped exception once it has been “handled”</a:t>
            </a:r>
          </a:p>
          <a:p>
            <a:pPr lvl="1"/>
            <a:r>
              <a:rPr lang="en-US" dirty="0" smtClean="0"/>
              <a:t>Outside an exception handler, used to spawn the exception and requires an exception name.</a:t>
            </a:r>
          </a:p>
          <a:p>
            <a:r>
              <a:rPr lang="en-US" dirty="0" smtClean="0"/>
              <a:t>RAISE_APPLICATION_ERROR</a:t>
            </a:r>
          </a:p>
          <a:p>
            <a:pPr lvl="1"/>
            <a:r>
              <a:rPr lang="en-US" dirty="0" smtClean="0"/>
              <a:t>Used to raise user-defined exceptions tied to user-defined messages</a:t>
            </a:r>
          </a:p>
          <a:p>
            <a:pPr lvl="1"/>
            <a:r>
              <a:rPr lang="en-US" dirty="0" smtClean="0"/>
              <a:t>Error number must be in the range -20000 to -20999</a:t>
            </a:r>
          </a:p>
          <a:p>
            <a:pPr lvl="1"/>
            <a:r>
              <a:rPr lang="en-US" dirty="0" smtClean="0"/>
              <a:t>Message limited to 2048 bytes</a:t>
            </a:r>
          </a:p>
          <a:p>
            <a:pPr lvl="1"/>
            <a:r>
              <a:rPr lang="en-US" dirty="0" smtClean="0"/>
              <a:t>Only common exception library should use it, not developers.</a:t>
            </a:r>
            <a:endParaRPr lang="en-US" dirty="0"/>
          </a:p>
        </p:txBody>
      </p:sp>
    </p:spTree>
    <p:extLst>
      <p:ext uri="{BB962C8B-B14F-4D97-AF65-F5344CB8AC3E}">
        <p14:creationId xmlns:p14="http://schemas.microsoft.com/office/powerpoint/2010/main" val="12869627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Exceptions - Raising</a:t>
            </a:r>
            <a:endParaRPr lang="en-US" dirty="0"/>
          </a:p>
        </p:txBody>
      </p:sp>
      <p:pic>
        <p:nvPicPr>
          <p:cNvPr id="4" name="Picture 3"/>
          <p:cNvPicPr>
            <a:picLocks noChangeAspect="1"/>
          </p:cNvPicPr>
          <p:nvPr/>
        </p:nvPicPr>
        <p:blipFill>
          <a:blip r:embed="rId2"/>
          <a:stretch>
            <a:fillRect/>
          </a:stretch>
        </p:blipFill>
        <p:spPr>
          <a:xfrm>
            <a:off x="275707" y="2546760"/>
            <a:ext cx="3904762" cy="2514286"/>
          </a:xfrm>
          <a:prstGeom prst="rect">
            <a:avLst/>
          </a:prstGeom>
        </p:spPr>
      </p:pic>
      <p:sp>
        <p:nvSpPr>
          <p:cNvPr id="5" name="TextBox 4"/>
          <p:cNvSpPr txBox="1"/>
          <p:nvPr/>
        </p:nvSpPr>
        <p:spPr>
          <a:xfrm>
            <a:off x="737616" y="2158381"/>
            <a:ext cx="2779776" cy="369332"/>
          </a:xfrm>
          <a:prstGeom prst="rect">
            <a:avLst/>
          </a:prstGeom>
          <a:noFill/>
        </p:spPr>
        <p:txBody>
          <a:bodyPr wrap="square" rtlCol="0">
            <a:spAutoFit/>
          </a:bodyPr>
          <a:lstStyle/>
          <a:p>
            <a:pPr algn="ctr"/>
            <a:r>
              <a:rPr lang="en-US" dirty="0" smtClean="0"/>
              <a:t>RAISE User Defined</a:t>
            </a:r>
            <a:endParaRPr lang="en-US" dirty="0"/>
          </a:p>
        </p:txBody>
      </p:sp>
      <p:sp>
        <p:nvSpPr>
          <p:cNvPr id="7" name="TextBox 6"/>
          <p:cNvSpPr txBox="1"/>
          <p:nvPr/>
        </p:nvSpPr>
        <p:spPr>
          <a:xfrm>
            <a:off x="5017007" y="2158381"/>
            <a:ext cx="2779776" cy="369332"/>
          </a:xfrm>
          <a:prstGeom prst="rect">
            <a:avLst/>
          </a:prstGeom>
          <a:noFill/>
        </p:spPr>
        <p:txBody>
          <a:bodyPr wrap="square" rtlCol="0">
            <a:spAutoFit/>
          </a:bodyPr>
          <a:lstStyle/>
          <a:p>
            <a:pPr algn="ctr"/>
            <a:r>
              <a:rPr lang="en-US" dirty="0" smtClean="0"/>
              <a:t>RAISE Predefined</a:t>
            </a:r>
            <a:endParaRPr lang="en-US" dirty="0"/>
          </a:p>
        </p:txBody>
      </p:sp>
      <p:pic>
        <p:nvPicPr>
          <p:cNvPr id="8" name="Picture 7"/>
          <p:cNvPicPr>
            <a:picLocks noChangeAspect="1"/>
          </p:cNvPicPr>
          <p:nvPr/>
        </p:nvPicPr>
        <p:blipFill>
          <a:blip r:embed="rId3"/>
          <a:stretch>
            <a:fillRect/>
          </a:stretch>
        </p:blipFill>
        <p:spPr>
          <a:xfrm>
            <a:off x="4344991" y="2546760"/>
            <a:ext cx="4123809" cy="2685714"/>
          </a:xfrm>
          <a:prstGeom prst="rect">
            <a:avLst/>
          </a:prstGeom>
        </p:spPr>
      </p:pic>
      <p:pic>
        <p:nvPicPr>
          <p:cNvPr id="9" name="Picture 8"/>
          <p:cNvPicPr>
            <a:picLocks noChangeAspect="1"/>
          </p:cNvPicPr>
          <p:nvPr/>
        </p:nvPicPr>
        <p:blipFill>
          <a:blip r:embed="rId4"/>
          <a:stretch>
            <a:fillRect/>
          </a:stretch>
        </p:blipFill>
        <p:spPr>
          <a:xfrm>
            <a:off x="8633322" y="2546760"/>
            <a:ext cx="3419048" cy="3152381"/>
          </a:xfrm>
          <a:prstGeom prst="rect">
            <a:avLst/>
          </a:prstGeom>
        </p:spPr>
      </p:pic>
      <p:sp>
        <p:nvSpPr>
          <p:cNvPr id="10" name="TextBox 9"/>
          <p:cNvSpPr txBox="1"/>
          <p:nvPr/>
        </p:nvSpPr>
        <p:spPr>
          <a:xfrm>
            <a:off x="8952958" y="2158381"/>
            <a:ext cx="2779776" cy="369332"/>
          </a:xfrm>
          <a:prstGeom prst="rect">
            <a:avLst/>
          </a:prstGeom>
          <a:noFill/>
        </p:spPr>
        <p:txBody>
          <a:bodyPr wrap="square" rtlCol="0">
            <a:spAutoFit/>
          </a:bodyPr>
          <a:lstStyle/>
          <a:p>
            <a:pPr algn="ctr"/>
            <a:r>
              <a:rPr lang="en-US" dirty="0" smtClean="0"/>
              <a:t>Re-RAISE</a:t>
            </a:r>
            <a:endParaRPr lang="en-US" dirty="0"/>
          </a:p>
        </p:txBody>
      </p:sp>
    </p:spTree>
    <p:extLst>
      <p:ext uri="{BB962C8B-B14F-4D97-AF65-F5344CB8AC3E}">
        <p14:creationId xmlns:p14="http://schemas.microsoft.com/office/powerpoint/2010/main" val="24675525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a:t>
            </a:r>
            <a:endParaRPr lang="en-US" dirty="0"/>
          </a:p>
        </p:txBody>
      </p:sp>
      <p:sp>
        <p:nvSpPr>
          <p:cNvPr id="3" name="Content Placeholder 2"/>
          <p:cNvSpPr>
            <a:spLocks noGrp="1"/>
          </p:cNvSpPr>
          <p:nvPr>
            <p:ph idx="1"/>
          </p:nvPr>
        </p:nvSpPr>
        <p:spPr/>
        <p:txBody>
          <a:bodyPr/>
          <a:lstStyle/>
          <a:p>
            <a:pPr lvl="0"/>
            <a:r>
              <a:rPr lang="en-US" dirty="0" smtClean="0"/>
              <a:t>A word about “best practices”…</a:t>
            </a:r>
          </a:p>
          <a:p>
            <a:pPr lvl="1"/>
            <a:r>
              <a:rPr lang="en-US" dirty="0" smtClean="0">
                <a:solidFill>
                  <a:srgbClr val="00B0F0"/>
                </a:solidFill>
              </a:rPr>
              <a:t>Simple</a:t>
            </a:r>
          </a:p>
          <a:p>
            <a:pPr lvl="1"/>
            <a:r>
              <a:rPr lang="en-US" dirty="0" smtClean="0">
                <a:solidFill>
                  <a:srgbClr val="00B0F0"/>
                </a:solidFill>
              </a:rPr>
              <a:t>Re-usable</a:t>
            </a:r>
          </a:p>
          <a:p>
            <a:pPr lvl="1"/>
            <a:r>
              <a:rPr lang="en-US" dirty="0" smtClean="0">
                <a:solidFill>
                  <a:srgbClr val="00B0F0"/>
                </a:solidFill>
              </a:rPr>
              <a:t>Robust</a:t>
            </a:r>
          </a:p>
          <a:p>
            <a:pPr lvl="1"/>
            <a:r>
              <a:rPr lang="en-US" dirty="0" smtClean="0">
                <a:solidFill>
                  <a:srgbClr val="00B0F0"/>
                </a:solidFill>
              </a:rPr>
              <a:t>Documented</a:t>
            </a:r>
          </a:p>
          <a:p>
            <a:pPr lvl="1"/>
            <a:r>
              <a:rPr lang="en-US" dirty="0" smtClean="0">
                <a:solidFill>
                  <a:srgbClr val="00B0F0"/>
                </a:solidFill>
              </a:rPr>
              <a:t>Tested</a:t>
            </a:r>
          </a:p>
          <a:p>
            <a:r>
              <a:rPr lang="en-US" dirty="0" smtClean="0"/>
              <a:t>Programming and problem-solving should be fun!</a:t>
            </a:r>
          </a:p>
          <a:p>
            <a:endParaRPr lang="en-US" dirty="0"/>
          </a:p>
        </p:txBody>
      </p:sp>
    </p:spTree>
    <p:extLst>
      <p:ext uri="{BB962C8B-B14F-4D97-AF65-F5344CB8AC3E}">
        <p14:creationId xmlns:p14="http://schemas.microsoft.com/office/powerpoint/2010/main" val="39414240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Exceptions - Raising</a:t>
            </a:r>
            <a:endParaRPr lang="en-US" dirty="0"/>
          </a:p>
        </p:txBody>
      </p:sp>
      <p:pic>
        <p:nvPicPr>
          <p:cNvPr id="4" name="Picture 3"/>
          <p:cNvPicPr>
            <a:picLocks noChangeAspect="1"/>
          </p:cNvPicPr>
          <p:nvPr/>
        </p:nvPicPr>
        <p:blipFill>
          <a:blip r:embed="rId2"/>
          <a:stretch>
            <a:fillRect/>
          </a:stretch>
        </p:blipFill>
        <p:spPr>
          <a:xfrm>
            <a:off x="838200" y="2205674"/>
            <a:ext cx="4457143" cy="1857143"/>
          </a:xfrm>
          <a:prstGeom prst="rect">
            <a:avLst/>
          </a:prstGeom>
        </p:spPr>
      </p:pic>
      <p:pic>
        <p:nvPicPr>
          <p:cNvPr id="5" name="Picture 4"/>
          <p:cNvPicPr>
            <a:picLocks noChangeAspect="1"/>
          </p:cNvPicPr>
          <p:nvPr/>
        </p:nvPicPr>
        <p:blipFill>
          <a:blip r:embed="rId3"/>
          <a:stretch>
            <a:fillRect/>
          </a:stretch>
        </p:blipFill>
        <p:spPr>
          <a:xfrm>
            <a:off x="838200" y="4577803"/>
            <a:ext cx="6028571" cy="1752381"/>
          </a:xfrm>
          <a:prstGeom prst="rect">
            <a:avLst/>
          </a:prstGeom>
        </p:spPr>
      </p:pic>
      <p:sp>
        <p:nvSpPr>
          <p:cNvPr id="6" name="TextBox 5"/>
          <p:cNvSpPr txBox="1"/>
          <p:nvPr/>
        </p:nvSpPr>
        <p:spPr>
          <a:xfrm>
            <a:off x="838200" y="1813640"/>
            <a:ext cx="3991252" cy="369332"/>
          </a:xfrm>
          <a:prstGeom prst="rect">
            <a:avLst/>
          </a:prstGeom>
          <a:noFill/>
        </p:spPr>
        <p:txBody>
          <a:bodyPr wrap="square" rtlCol="0">
            <a:spAutoFit/>
          </a:bodyPr>
          <a:lstStyle/>
          <a:p>
            <a:r>
              <a:rPr lang="en-US" dirty="0" smtClean="0"/>
              <a:t>Raising user-defined exception</a:t>
            </a:r>
            <a:endParaRPr lang="en-US" dirty="0"/>
          </a:p>
        </p:txBody>
      </p:sp>
      <p:sp>
        <p:nvSpPr>
          <p:cNvPr id="7" name="TextBox 6"/>
          <p:cNvSpPr txBox="1"/>
          <p:nvPr/>
        </p:nvSpPr>
        <p:spPr>
          <a:xfrm>
            <a:off x="838200" y="4208471"/>
            <a:ext cx="6028571" cy="369332"/>
          </a:xfrm>
          <a:prstGeom prst="rect">
            <a:avLst/>
          </a:prstGeom>
          <a:noFill/>
        </p:spPr>
        <p:txBody>
          <a:bodyPr wrap="square" rtlCol="0">
            <a:spAutoFit/>
          </a:bodyPr>
          <a:lstStyle/>
          <a:p>
            <a:r>
              <a:rPr lang="en-US" dirty="0" smtClean="0"/>
              <a:t>Trapping and handling user-defined and raised exception</a:t>
            </a:r>
            <a:endParaRPr lang="en-US" dirty="0"/>
          </a:p>
        </p:txBody>
      </p:sp>
    </p:spTree>
    <p:extLst>
      <p:ext uri="{BB962C8B-B14F-4D97-AF65-F5344CB8AC3E}">
        <p14:creationId xmlns:p14="http://schemas.microsoft.com/office/powerpoint/2010/main" val="19183807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Exceptions – Handling them loses information</a:t>
            </a:r>
            <a:endParaRPr lang="en-US" dirty="0"/>
          </a:p>
        </p:txBody>
      </p:sp>
      <p:grpSp>
        <p:nvGrpSpPr>
          <p:cNvPr id="8" name="Group 7"/>
          <p:cNvGrpSpPr/>
          <p:nvPr/>
        </p:nvGrpSpPr>
        <p:grpSpPr>
          <a:xfrm>
            <a:off x="319067" y="1303601"/>
            <a:ext cx="3742857" cy="3194863"/>
            <a:chOff x="838200" y="1358283"/>
            <a:chExt cx="3742857" cy="3194863"/>
          </a:xfrm>
        </p:grpSpPr>
        <p:pic>
          <p:nvPicPr>
            <p:cNvPr id="4" name="Picture 3"/>
            <p:cNvPicPr>
              <a:picLocks noChangeAspect="1"/>
            </p:cNvPicPr>
            <p:nvPr/>
          </p:nvPicPr>
          <p:blipFill>
            <a:blip r:embed="rId2"/>
            <a:stretch>
              <a:fillRect/>
            </a:stretch>
          </p:blipFill>
          <p:spPr>
            <a:xfrm>
              <a:off x="838200" y="1772194"/>
              <a:ext cx="3742857" cy="2780952"/>
            </a:xfrm>
            <a:prstGeom prst="rect">
              <a:avLst/>
            </a:prstGeom>
          </p:spPr>
        </p:pic>
        <p:sp>
          <p:nvSpPr>
            <p:cNvPr id="5" name="TextBox 4"/>
            <p:cNvSpPr txBox="1"/>
            <p:nvPr/>
          </p:nvSpPr>
          <p:spPr>
            <a:xfrm>
              <a:off x="838200" y="1358283"/>
              <a:ext cx="3364637" cy="369332"/>
            </a:xfrm>
            <a:prstGeom prst="rect">
              <a:avLst/>
            </a:prstGeom>
            <a:noFill/>
          </p:spPr>
          <p:txBody>
            <a:bodyPr wrap="square" rtlCol="0">
              <a:spAutoFit/>
            </a:bodyPr>
            <a:lstStyle/>
            <a:p>
              <a:r>
                <a:rPr lang="en-US" dirty="0" smtClean="0"/>
                <a:t>NO_DATA_FOUND unhandled</a:t>
              </a:r>
              <a:endParaRPr lang="en-US" dirty="0"/>
            </a:p>
          </p:txBody>
        </p:sp>
      </p:grpSp>
      <p:grpSp>
        <p:nvGrpSpPr>
          <p:cNvPr id="9" name="Group 8"/>
          <p:cNvGrpSpPr/>
          <p:nvPr/>
        </p:nvGrpSpPr>
        <p:grpSpPr>
          <a:xfrm>
            <a:off x="4386169" y="1303601"/>
            <a:ext cx="3683634" cy="3376609"/>
            <a:chOff x="6223847" y="1321356"/>
            <a:chExt cx="3683634" cy="3376609"/>
          </a:xfrm>
        </p:grpSpPr>
        <p:pic>
          <p:nvPicPr>
            <p:cNvPr id="6" name="Picture 5"/>
            <p:cNvPicPr>
              <a:picLocks noChangeAspect="1"/>
            </p:cNvPicPr>
            <p:nvPr/>
          </p:nvPicPr>
          <p:blipFill>
            <a:blip r:embed="rId3"/>
            <a:stretch>
              <a:fillRect/>
            </a:stretch>
          </p:blipFill>
          <p:spPr>
            <a:xfrm>
              <a:off x="6223847" y="1746744"/>
              <a:ext cx="2929032" cy="2951221"/>
            </a:xfrm>
            <a:prstGeom prst="rect">
              <a:avLst/>
            </a:prstGeom>
          </p:spPr>
        </p:pic>
        <p:sp>
          <p:nvSpPr>
            <p:cNvPr id="7" name="TextBox 6"/>
            <p:cNvSpPr txBox="1"/>
            <p:nvPr/>
          </p:nvSpPr>
          <p:spPr>
            <a:xfrm>
              <a:off x="6223847" y="1321356"/>
              <a:ext cx="3683634" cy="369332"/>
            </a:xfrm>
            <a:prstGeom prst="rect">
              <a:avLst/>
            </a:prstGeom>
            <a:noFill/>
          </p:spPr>
          <p:txBody>
            <a:bodyPr wrap="square" rtlCol="0">
              <a:spAutoFit/>
            </a:bodyPr>
            <a:lstStyle/>
            <a:p>
              <a:r>
                <a:rPr lang="en-US" dirty="0" smtClean="0"/>
                <a:t>NO_DATA_FOUND handled</a:t>
              </a:r>
              <a:endParaRPr lang="en-US" dirty="0"/>
            </a:p>
          </p:txBody>
        </p:sp>
      </p:grpSp>
      <p:pic>
        <p:nvPicPr>
          <p:cNvPr id="10" name="Picture 9"/>
          <p:cNvPicPr>
            <a:picLocks noChangeAspect="1"/>
          </p:cNvPicPr>
          <p:nvPr/>
        </p:nvPicPr>
        <p:blipFill>
          <a:blip r:embed="rId4"/>
          <a:stretch>
            <a:fillRect/>
          </a:stretch>
        </p:blipFill>
        <p:spPr>
          <a:xfrm>
            <a:off x="319067" y="4912375"/>
            <a:ext cx="3504762" cy="933333"/>
          </a:xfrm>
          <a:prstGeom prst="rect">
            <a:avLst/>
          </a:prstGeom>
        </p:spPr>
      </p:pic>
      <p:pic>
        <p:nvPicPr>
          <p:cNvPr id="11" name="Picture 10"/>
          <p:cNvPicPr>
            <a:picLocks noChangeAspect="1"/>
          </p:cNvPicPr>
          <p:nvPr/>
        </p:nvPicPr>
        <p:blipFill>
          <a:blip r:embed="rId5"/>
          <a:stretch>
            <a:fillRect/>
          </a:stretch>
        </p:blipFill>
        <p:spPr>
          <a:xfrm>
            <a:off x="4386169" y="4912375"/>
            <a:ext cx="2929032" cy="722227"/>
          </a:xfrm>
          <a:prstGeom prst="rect">
            <a:avLst/>
          </a:prstGeom>
        </p:spPr>
      </p:pic>
      <p:pic>
        <p:nvPicPr>
          <p:cNvPr id="12" name="Picture 11"/>
          <p:cNvPicPr>
            <a:picLocks noChangeAspect="1"/>
          </p:cNvPicPr>
          <p:nvPr/>
        </p:nvPicPr>
        <p:blipFill>
          <a:blip r:embed="rId6"/>
          <a:stretch>
            <a:fillRect/>
          </a:stretch>
        </p:blipFill>
        <p:spPr>
          <a:xfrm>
            <a:off x="7703973" y="1690689"/>
            <a:ext cx="3091260" cy="2989522"/>
          </a:xfrm>
          <a:prstGeom prst="rect">
            <a:avLst/>
          </a:prstGeom>
        </p:spPr>
      </p:pic>
      <p:sp>
        <p:nvSpPr>
          <p:cNvPr id="13" name="TextBox 12"/>
          <p:cNvSpPr txBox="1"/>
          <p:nvPr/>
        </p:nvSpPr>
        <p:spPr>
          <a:xfrm>
            <a:off x="7703973" y="1302184"/>
            <a:ext cx="3080552" cy="369332"/>
          </a:xfrm>
          <a:prstGeom prst="rect">
            <a:avLst/>
          </a:prstGeom>
          <a:noFill/>
        </p:spPr>
        <p:txBody>
          <a:bodyPr wrap="square" rtlCol="0">
            <a:spAutoFit/>
          </a:bodyPr>
          <a:lstStyle/>
          <a:p>
            <a:r>
              <a:rPr lang="en-US" dirty="0" smtClean="0"/>
              <a:t>Handled with logging library</a:t>
            </a:r>
            <a:endParaRPr lang="en-US" dirty="0"/>
          </a:p>
        </p:txBody>
      </p:sp>
      <p:pic>
        <p:nvPicPr>
          <p:cNvPr id="14" name="Picture 13"/>
          <p:cNvPicPr>
            <a:picLocks noChangeAspect="1"/>
          </p:cNvPicPr>
          <p:nvPr/>
        </p:nvPicPr>
        <p:blipFill>
          <a:blip r:embed="rId7"/>
          <a:stretch>
            <a:fillRect/>
          </a:stretch>
        </p:blipFill>
        <p:spPr>
          <a:xfrm>
            <a:off x="7711359" y="4903312"/>
            <a:ext cx="3642441" cy="1462580"/>
          </a:xfrm>
          <a:prstGeom prst="rect">
            <a:avLst/>
          </a:prstGeom>
        </p:spPr>
      </p:pic>
      <p:cxnSp>
        <p:nvCxnSpPr>
          <p:cNvPr id="15" name="Straight Arrow Connector 14"/>
          <p:cNvCxnSpPr/>
          <p:nvPr/>
        </p:nvCxnSpPr>
        <p:spPr>
          <a:xfrm flipV="1">
            <a:off x="2085174" y="5546221"/>
            <a:ext cx="1444239" cy="6323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289705" y="5452217"/>
            <a:ext cx="760575" cy="5383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7956135" y="5452217"/>
            <a:ext cx="1034041" cy="10596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28117" y="6128006"/>
            <a:ext cx="2854295" cy="338554"/>
          </a:xfrm>
          <a:prstGeom prst="rect">
            <a:avLst/>
          </a:prstGeom>
          <a:noFill/>
        </p:spPr>
        <p:txBody>
          <a:bodyPr wrap="square" rtlCol="0">
            <a:spAutoFit/>
          </a:bodyPr>
          <a:lstStyle/>
          <a:p>
            <a:r>
              <a:rPr lang="en-US" sz="1600" dirty="0" smtClean="0"/>
              <a:t>Exact point of error generation</a:t>
            </a:r>
            <a:endParaRPr lang="en-US" sz="1600" dirty="0"/>
          </a:p>
        </p:txBody>
      </p:sp>
      <p:sp>
        <p:nvSpPr>
          <p:cNvPr id="21" name="TextBox 20"/>
          <p:cNvSpPr txBox="1"/>
          <p:nvPr/>
        </p:nvSpPr>
        <p:spPr>
          <a:xfrm>
            <a:off x="4386169" y="5982055"/>
            <a:ext cx="3125584" cy="584775"/>
          </a:xfrm>
          <a:prstGeom prst="rect">
            <a:avLst/>
          </a:prstGeom>
          <a:noFill/>
        </p:spPr>
        <p:txBody>
          <a:bodyPr wrap="square" rtlCol="0">
            <a:spAutoFit/>
          </a:bodyPr>
          <a:lstStyle/>
          <a:p>
            <a:r>
              <a:rPr lang="en-US" sz="1600" dirty="0" smtClean="0"/>
              <a:t>Where the error was raised. NOT where the error happened</a:t>
            </a:r>
            <a:endParaRPr lang="en-US" sz="1600" dirty="0"/>
          </a:p>
        </p:txBody>
      </p:sp>
      <p:sp>
        <p:nvSpPr>
          <p:cNvPr id="22" name="TextBox 21"/>
          <p:cNvSpPr txBox="1"/>
          <p:nvPr/>
        </p:nvSpPr>
        <p:spPr>
          <a:xfrm>
            <a:off x="6977439" y="6511895"/>
            <a:ext cx="3828516" cy="307777"/>
          </a:xfrm>
          <a:prstGeom prst="rect">
            <a:avLst/>
          </a:prstGeom>
          <a:noFill/>
        </p:spPr>
        <p:txBody>
          <a:bodyPr wrap="square" rtlCol="0">
            <a:spAutoFit/>
          </a:bodyPr>
          <a:lstStyle/>
          <a:p>
            <a:r>
              <a:rPr lang="en-US" sz="1400" dirty="0" smtClean="0"/>
              <a:t>Can finally see original point of error again</a:t>
            </a:r>
            <a:endParaRPr lang="en-US" sz="1400" dirty="0"/>
          </a:p>
        </p:txBody>
      </p:sp>
    </p:spTree>
    <p:extLst>
      <p:ext uri="{BB962C8B-B14F-4D97-AF65-F5344CB8AC3E}">
        <p14:creationId xmlns:p14="http://schemas.microsoft.com/office/powerpoint/2010/main" val="4214745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Exceptions – SQLCODE and SQLERRM</a:t>
            </a:r>
            <a:endParaRPr lang="en-US" dirty="0"/>
          </a:p>
        </p:txBody>
      </p:sp>
      <p:sp>
        <p:nvSpPr>
          <p:cNvPr id="3" name="Content Placeholder 2"/>
          <p:cNvSpPr>
            <a:spLocks noGrp="1"/>
          </p:cNvSpPr>
          <p:nvPr>
            <p:ph idx="1"/>
          </p:nvPr>
        </p:nvSpPr>
        <p:spPr/>
        <p:txBody>
          <a:bodyPr/>
          <a:lstStyle/>
          <a:p>
            <a:r>
              <a:rPr lang="en-US" dirty="0" smtClean="0"/>
              <a:t>SQLCODE returns the error number</a:t>
            </a:r>
          </a:p>
          <a:p>
            <a:r>
              <a:rPr lang="en-US" dirty="0" smtClean="0"/>
              <a:t>SQLERRM returns the full error message associated with the error number.</a:t>
            </a:r>
          </a:p>
          <a:p>
            <a:r>
              <a:rPr lang="en-US" dirty="0" smtClean="0"/>
              <a:t>Developers shouldn’t be using these directly. Only used within your common logging and exception handling library.</a:t>
            </a:r>
            <a:endParaRPr lang="en-US" dirty="0"/>
          </a:p>
        </p:txBody>
      </p:sp>
    </p:spTree>
    <p:extLst>
      <p:ext uri="{BB962C8B-B14F-4D97-AF65-F5344CB8AC3E}">
        <p14:creationId xmlns:p14="http://schemas.microsoft.com/office/powerpoint/2010/main" val="26895316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Exceptions – Call Stack</a:t>
            </a:r>
            <a:endParaRPr lang="en-US" dirty="0"/>
          </a:p>
        </p:txBody>
      </p:sp>
      <p:sp>
        <p:nvSpPr>
          <p:cNvPr id="6" name="Right Arrow 5"/>
          <p:cNvSpPr/>
          <p:nvPr/>
        </p:nvSpPr>
        <p:spPr>
          <a:xfrm>
            <a:off x="5509236" y="3929681"/>
            <a:ext cx="861134" cy="4172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stretch>
            <a:fillRect/>
          </a:stretch>
        </p:blipFill>
        <p:spPr>
          <a:xfrm>
            <a:off x="6643074" y="2979800"/>
            <a:ext cx="5031061" cy="2303108"/>
          </a:xfrm>
          <a:prstGeom prst="rect">
            <a:avLst/>
          </a:prstGeom>
        </p:spPr>
      </p:pic>
      <p:pic>
        <p:nvPicPr>
          <p:cNvPr id="8" name="Picture 7"/>
          <p:cNvPicPr>
            <a:picLocks noChangeAspect="1"/>
          </p:cNvPicPr>
          <p:nvPr/>
        </p:nvPicPr>
        <p:blipFill>
          <a:blip r:embed="rId3"/>
          <a:stretch>
            <a:fillRect/>
          </a:stretch>
        </p:blipFill>
        <p:spPr>
          <a:xfrm>
            <a:off x="828158" y="1690688"/>
            <a:ext cx="4504762" cy="4895238"/>
          </a:xfrm>
          <a:prstGeom prst="rect">
            <a:avLst/>
          </a:prstGeom>
        </p:spPr>
      </p:pic>
    </p:spTree>
    <p:extLst>
      <p:ext uri="{BB962C8B-B14F-4D97-AF65-F5344CB8AC3E}">
        <p14:creationId xmlns:p14="http://schemas.microsoft.com/office/powerpoint/2010/main" val="24077387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Exceptions – </a:t>
            </a:r>
            <a:r>
              <a:rPr lang="en-US" dirty="0" err="1" smtClean="0"/>
              <a:t>Backtrace</a:t>
            </a:r>
            <a:r>
              <a:rPr lang="en-US" dirty="0" smtClean="0"/>
              <a:t> Error Stack</a:t>
            </a:r>
            <a:endParaRPr lang="en-US" dirty="0"/>
          </a:p>
        </p:txBody>
      </p:sp>
      <p:pic>
        <p:nvPicPr>
          <p:cNvPr id="5" name="Picture 4"/>
          <p:cNvPicPr>
            <a:picLocks noChangeAspect="1"/>
          </p:cNvPicPr>
          <p:nvPr/>
        </p:nvPicPr>
        <p:blipFill>
          <a:blip r:embed="rId2"/>
          <a:stretch>
            <a:fillRect/>
          </a:stretch>
        </p:blipFill>
        <p:spPr>
          <a:xfrm>
            <a:off x="838200" y="1690688"/>
            <a:ext cx="4523809" cy="5038095"/>
          </a:xfrm>
          <a:prstGeom prst="rect">
            <a:avLst/>
          </a:prstGeom>
        </p:spPr>
      </p:pic>
      <p:sp>
        <p:nvSpPr>
          <p:cNvPr id="6" name="Right Arrow 5"/>
          <p:cNvSpPr/>
          <p:nvPr/>
        </p:nvSpPr>
        <p:spPr>
          <a:xfrm>
            <a:off x="5509236" y="3929681"/>
            <a:ext cx="861134" cy="4172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6932596" y="3408610"/>
            <a:ext cx="4198847" cy="1607273"/>
          </a:xfrm>
          <a:prstGeom prst="rect">
            <a:avLst/>
          </a:prstGeom>
        </p:spPr>
      </p:pic>
    </p:spTree>
    <p:extLst>
      <p:ext uri="{BB962C8B-B14F-4D97-AF65-F5344CB8AC3E}">
        <p14:creationId xmlns:p14="http://schemas.microsoft.com/office/powerpoint/2010/main" val="39558320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Exceptions – 12c Call Stack</a:t>
            </a:r>
            <a:endParaRPr lang="en-US" dirty="0"/>
          </a:p>
        </p:txBody>
      </p:sp>
      <p:pic>
        <p:nvPicPr>
          <p:cNvPr id="5" name="Picture 4"/>
          <p:cNvPicPr>
            <a:picLocks noChangeAspect="1"/>
          </p:cNvPicPr>
          <p:nvPr/>
        </p:nvPicPr>
        <p:blipFill>
          <a:blip r:embed="rId2"/>
          <a:stretch>
            <a:fillRect/>
          </a:stretch>
        </p:blipFill>
        <p:spPr>
          <a:xfrm>
            <a:off x="838200" y="1384915"/>
            <a:ext cx="4319422" cy="5115105"/>
          </a:xfrm>
          <a:prstGeom prst="rect">
            <a:avLst/>
          </a:prstGeom>
        </p:spPr>
      </p:pic>
      <p:sp>
        <p:nvSpPr>
          <p:cNvPr id="6" name="Right Arrow 5"/>
          <p:cNvSpPr/>
          <p:nvPr/>
        </p:nvSpPr>
        <p:spPr>
          <a:xfrm>
            <a:off x="5438215" y="3733841"/>
            <a:ext cx="861134" cy="4172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6579942" y="3004208"/>
            <a:ext cx="4198476" cy="1887388"/>
          </a:xfrm>
          <a:prstGeom prst="rect">
            <a:avLst/>
          </a:prstGeom>
        </p:spPr>
      </p:pic>
    </p:spTree>
    <p:extLst>
      <p:ext uri="{BB962C8B-B14F-4D97-AF65-F5344CB8AC3E}">
        <p14:creationId xmlns:p14="http://schemas.microsoft.com/office/powerpoint/2010/main" val="33115286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Exceptions – All Stacks using logging </a:t>
            </a:r>
            <a:r>
              <a:rPr lang="en-US" dirty="0" err="1" smtClean="0"/>
              <a:t>pkg</a:t>
            </a:r>
            <a:endParaRPr lang="en-US" dirty="0"/>
          </a:p>
        </p:txBody>
      </p:sp>
      <p:pic>
        <p:nvPicPr>
          <p:cNvPr id="4" name="Picture 3"/>
          <p:cNvPicPr>
            <a:picLocks noChangeAspect="1"/>
          </p:cNvPicPr>
          <p:nvPr/>
        </p:nvPicPr>
        <p:blipFill>
          <a:blip r:embed="rId2"/>
          <a:stretch>
            <a:fillRect/>
          </a:stretch>
        </p:blipFill>
        <p:spPr>
          <a:xfrm>
            <a:off x="838200" y="1531630"/>
            <a:ext cx="4723809" cy="4580952"/>
          </a:xfrm>
          <a:prstGeom prst="rect">
            <a:avLst/>
          </a:prstGeom>
        </p:spPr>
      </p:pic>
      <p:sp>
        <p:nvSpPr>
          <p:cNvPr id="5" name="Right Arrow 4"/>
          <p:cNvSpPr/>
          <p:nvPr/>
        </p:nvSpPr>
        <p:spPr>
          <a:xfrm>
            <a:off x="5754409" y="3613480"/>
            <a:ext cx="861134" cy="4172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6793140" y="1531630"/>
            <a:ext cx="4735138" cy="1998315"/>
          </a:xfrm>
          <a:prstGeom prst="rect">
            <a:avLst/>
          </a:prstGeom>
        </p:spPr>
      </p:pic>
      <p:pic>
        <p:nvPicPr>
          <p:cNvPr id="7" name="Picture 6"/>
          <p:cNvPicPr>
            <a:picLocks noChangeAspect="1"/>
          </p:cNvPicPr>
          <p:nvPr/>
        </p:nvPicPr>
        <p:blipFill>
          <a:blip r:embed="rId4"/>
          <a:stretch>
            <a:fillRect/>
          </a:stretch>
        </p:blipFill>
        <p:spPr>
          <a:xfrm>
            <a:off x="6807943" y="4531517"/>
            <a:ext cx="2714286" cy="1066667"/>
          </a:xfrm>
          <a:prstGeom prst="rect">
            <a:avLst/>
          </a:prstGeom>
        </p:spPr>
      </p:pic>
      <p:pic>
        <p:nvPicPr>
          <p:cNvPr id="8" name="Picture 7"/>
          <p:cNvPicPr>
            <a:picLocks noChangeAspect="1"/>
          </p:cNvPicPr>
          <p:nvPr/>
        </p:nvPicPr>
        <p:blipFill>
          <a:blip r:embed="rId5"/>
          <a:stretch>
            <a:fillRect/>
          </a:stretch>
        </p:blipFill>
        <p:spPr>
          <a:xfrm>
            <a:off x="6807943" y="3740255"/>
            <a:ext cx="3123809" cy="580952"/>
          </a:xfrm>
          <a:prstGeom prst="rect">
            <a:avLst/>
          </a:prstGeom>
        </p:spPr>
      </p:pic>
      <p:pic>
        <p:nvPicPr>
          <p:cNvPr id="9" name="Picture 8"/>
          <p:cNvPicPr>
            <a:picLocks noChangeAspect="1"/>
          </p:cNvPicPr>
          <p:nvPr/>
        </p:nvPicPr>
        <p:blipFill>
          <a:blip r:embed="rId6"/>
          <a:stretch>
            <a:fillRect/>
          </a:stretch>
        </p:blipFill>
        <p:spPr>
          <a:xfrm>
            <a:off x="6793140" y="5808494"/>
            <a:ext cx="3038095" cy="933333"/>
          </a:xfrm>
          <a:prstGeom prst="rect">
            <a:avLst/>
          </a:prstGeom>
        </p:spPr>
      </p:pic>
      <p:sp>
        <p:nvSpPr>
          <p:cNvPr id="10" name="TextBox 9"/>
          <p:cNvSpPr txBox="1"/>
          <p:nvPr/>
        </p:nvSpPr>
        <p:spPr>
          <a:xfrm>
            <a:off x="10007125" y="3846065"/>
            <a:ext cx="1734796" cy="369332"/>
          </a:xfrm>
          <a:prstGeom prst="rect">
            <a:avLst/>
          </a:prstGeom>
          <a:noFill/>
        </p:spPr>
        <p:txBody>
          <a:bodyPr wrap="square" rtlCol="0">
            <a:spAutoFit/>
          </a:bodyPr>
          <a:lstStyle/>
          <a:p>
            <a:r>
              <a:rPr lang="en-US" dirty="0" err="1"/>
              <a:t>a</a:t>
            </a:r>
            <a:r>
              <a:rPr lang="en-US" dirty="0" err="1" smtClean="0"/>
              <a:t>pp_log.log_txt</a:t>
            </a:r>
            <a:endParaRPr lang="en-US" dirty="0"/>
          </a:p>
        </p:txBody>
      </p:sp>
      <p:sp>
        <p:nvSpPr>
          <p:cNvPr id="11" name="TextBox 10"/>
          <p:cNvSpPr txBox="1"/>
          <p:nvPr/>
        </p:nvSpPr>
        <p:spPr>
          <a:xfrm>
            <a:off x="10007125" y="4741730"/>
            <a:ext cx="1897167" cy="369332"/>
          </a:xfrm>
          <a:prstGeom prst="rect">
            <a:avLst/>
          </a:prstGeom>
          <a:noFill/>
        </p:spPr>
        <p:txBody>
          <a:bodyPr wrap="square" rtlCol="0">
            <a:spAutoFit/>
          </a:bodyPr>
          <a:lstStyle/>
          <a:p>
            <a:r>
              <a:rPr lang="en-US" dirty="0" err="1" smtClean="0"/>
              <a:t>app_log.call_stack</a:t>
            </a:r>
            <a:endParaRPr lang="en-US" dirty="0"/>
          </a:p>
        </p:txBody>
      </p:sp>
      <p:sp>
        <p:nvSpPr>
          <p:cNvPr id="12" name="TextBox 11"/>
          <p:cNvSpPr txBox="1"/>
          <p:nvPr/>
        </p:nvSpPr>
        <p:spPr>
          <a:xfrm>
            <a:off x="9978753" y="6006728"/>
            <a:ext cx="2104999" cy="369332"/>
          </a:xfrm>
          <a:prstGeom prst="rect">
            <a:avLst/>
          </a:prstGeom>
          <a:noFill/>
        </p:spPr>
        <p:txBody>
          <a:bodyPr wrap="square" rtlCol="0">
            <a:spAutoFit/>
          </a:bodyPr>
          <a:lstStyle/>
          <a:p>
            <a:r>
              <a:rPr lang="en-US" dirty="0" err="1" smtClean="0"/>
              <a:t>app_log.error_stack</a:t>
            </a:r>
            <a:endParaRPr lang="en-US" dirty="0"/>
          </a:p>
        </p:txBody>
      </p:sp>
    </p:spTree>
    <p:extLst>
      <p:ext uri="{BB962C8B-B14F-4D97-AF65-F5344CB8AC3E}">
        <p14:creationId xmlns:p14="http://schemas.microsoft.com/office/powerpoint/2010/main" val="7432789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Exceptions – Best Practices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solidFill>
                  <a:srgbClr val="00B0F0"/>
                </a:solidFill>
              </a:rPr>
              <a:t>Keep your routine small and simple</a:t>
            </a:r>
          </a:p>
          <a:p>
            <a:pPr marL="514350" indent="-514350">
              <a:buFont typeface="+mj-lt"/>
              <a:buAutoNum type="arabicPeriod"/>
            </a:pPr>
            <a:r>
              <a:rPr lang="en-US" dirty="0" smtClean="0">
                <a:solidFill>
                  <a:srgbClr val="00B0F0"/>
                </a:solidFill>
              </a:rPr>
              <a:t>Use assertions to test assumptions</a:t>
            </a:r>
          </a:p>
          <a:p>
            <a:pPr marL="514350" indent="-514350">
              <a:buFont typeface="+mj-lt"/>
              <a:buAutoNum type="arabicPeriod"/>
            </a:pPr>
            <a:r>
              <a:rPr lang="en-US" dirty="0" smtClean="0">
                <a:solidFill>
                  <a:srgbClr val="00B0F0"/>
                </a:solidFill>
              </a:rPr>
              <a:t>Only handle </a:t>
            </a:r>
            <a:r>
              <a:rPr lang="en-US" u="sng" dirty="0" smtClean="0">
                <a:solidFill>
                  <a:srgbClr val="00B0F0"/>
                </a:solidFill>
              </a:rPr>
              <a:t>anticipated</a:t>
            </a:r>
            <a:r>
              <a:rPr lang="en-US" dirty="0" smtClean="0">
                <a:solidFill>
                  <a:srgbClr val="00B0F0"/>
                </a:solidFill>
              </a:rPr>
              <a:t> errors with an exception</a:t>
            </a:r>
          </a:p>
          <a:p>
            <a:pPr lvl="1"/>
            <a:r>
              <a:rPr lang="en-US" dirty="0" smtClean="0"/>
              <a:t>Use a standard method of logging and re-raising</a:t>
            </a:r>
          </a:p>
          <a:p>
            <a:pPr lvl="1"/>
            <a:r>
              <a:rPr lang="en-US" dirty="0" smtClean="0"/>
              <a:t>Do not use parameters to communicate execution status</a:t>
            </a:r>
          </a:p>
          <a:p>
            <a:pPr lvl="1"/>
            <a:r>
              <a:rPr lang="en-US" dirty="0" smtClean="0"/>
              <a:t>Do not use WHEN OTHERS. If you must, ensure you re-raise the exception.</a:t>
            </a:r>
          </a:p>
          <a:p>
            <a:pPr marL="514350" indent="-514350">
              <a:buFont typeface="+mj-lt"/>
              <a:buAutoNum type="arabicPeriod"/>
            </a:pPr>
            <a:r>
              <a:rPr lang="en-US" dirty="0">
                <a:solidFill>
                  <a:srgbClr val="00B0F0"/>
                </a:solidFill>
              </a:rPr>
              <a:t>Allow PL/SQL’s default exception and rollback model to handle everything else.</a:t>
            </a:r>
          </a:p>
        </p:txBody>
      </p:sp>
    </p:spTree>
    <p:extLst>
      <p:ext uri="{BB962C8B-B14F-4D97-AF65-F5344CB8AC3E}">
        <p14:creationId xmlns:p14="http://schemas.microsoft.com/office/powerpoint/2010/main" val="4693026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Exceptions – Small and Simple Routines</a:t>
            </a:r>
            <a:endParaRPr lang="en-US" dirty="0"/>
          </a:p>
        </p:txBody>
      </p:sp>
      <p:sp>
        <p:nvSpPr>
          <p:cNvPr id="3" name="Content Placeholder 2"/>
          <p:cNvSpPr>
            <a:spLocks noGrp="1"/>
          </p:cNvSpPr>
          <p:nvPr>
            <p:ph idx="1"/>
          </p:nvPr>
        </p:nvSpPr>
        <p:spPr>
          <a:xfrm>
            <a:off x="838200" y="1825625"/>
            <a:ext cx="10515600" cy="1713103"/>
          </a:xfrm>
        </p:spPr>
        <p:txBody>
          <a:bodyPr/>
          <a:lstStyle/>
          <a:p>
            <a:r>
              <a:rPr lang="en-US" dirty="0" smtClean="0"/>
              <a:t>Simple routines do one thing well</a:t>
            </a:r>
          </a:p>
          <a:p>
            <a:r>
              <a:rPr lang="en-US" dirty="0" smtClean="0"/>
              <a:t>Simple routines usually don’t need any exception handlers</a:t>
            </a:r>
          </a:p>
          <a:p>
            <a:r>
              <a:rPr lang="en-US" dirty="0" smtClean="0"/>
              <a:t>If they do, it is usually just one, focused exception</a:t>
            </a:r>
            <a:endParaRPr lang="en-US" dirty="0"/>
          </a:p>
        </p:txBody>
      </p:sp>
      <p:pic>
        <p:nvPicPr>
          <p:cNvPr id="4" name="Picture 3"/>
          <p:cNvPicPr>
            <a:picLocks noChangeAspect="1"/>
          </p:cNvPicPr>
          <p:nvPr/>
        </p:nvPicPr>
        <p:blipFill>
          <a:blip r:embed="rId2"/>
          <a:stretch>
            <a:fillRect/>
          </a:stretch>
        </p:blipFill>
        <p:spPr>
          <a:xfrm>
            <a:off x="990445" y="3673665"/>
            <a:ext cx="10363355" cy="1748727"/>
          </a:xfrm>
          <a:prstGeom prst="rect">
            <a:avLst/>
          </a:prstGeom>
        </p:spPr>
      </p:pic>
    </p:spTree>
    <p:extLst>
      <p:ext uri="{BB962C8B-B14F-4D97-AF65-F5344CB8AC3E}">
        <p14:creationId xmlns:p14="http://schemas.microsoft.com/office/powerpoint/2010/main" val="33360966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Exceptions – Check Your Assumptions</a:t>
            </a:r>
            <a:endParaRPr lang="en-US" dirty="0"/>
          </a:p>
        </p:txBody>
      </p:sp>
      <p:sp>
        <p:nvSpPr>
          <p:cNvPr id="3" name="Content Placeholder 2"/>
          <p:cNvSpPr>
            <a:spLocks noGrp="1"/>
          </p:cNvSpPr>
          <p:nvPr>
            <p:ph idx="1"/>
          </p:nvPr>
        </p:nvSpPr>
        <p:spPr>
          <a:xfrm>
            <a:off x="838201" y="1825625"/>
            <a:ext cx="3633216" cy="4291711"/>
          </a:xfrm>
        </p:spPr>
        <p:txBody>
          <a:bodyPr>
            <a:normAutofit lnSpcReduction="10000"/>
          </a:bodyPr>
          <a:lstStyle/>
          <a:p>
            <a:r>
              <a:rPr lang="en-US" sz="2400" dirty="0" smtClean="0"/>
              <a:t>Assertions codify “tribal memory”</a:t>
            </a:r>
          </a:p>
          <a:p>
            <a:r>
              <a:rPr lang="en-US" sz="2400" dirty="0" smtClean="0"/>
              <a:t>Things you currently “know” or assume about the business process, the environment, the caller, the parameter values, etc. should all be carved in stone with assertions.</a:t>
            </a:r>
          </a:p>
          <a:p>
            <a:r>
              <a:rPr lang="en-US" sz="2400" dirty="0" smtClean="0"/>
              <a:t>Older development paradigms call this “coding by contract”</a:t>
            </a:r>
            <a:endParaRPr lang="en-US" sz="2400" dirty="0"/>
          </a:p>
        </p:txBody>
      </p:sp>
      <p:pic>
        <p:nvPicPr>
          <p:cNvPr id="4" name="Picture 3"/>
          <p:cNvPicPr>
            <a:picLocks noChangeAspect="1"/>
          </p:cNvPicPr>
          <p:nvPr/>
        </p:nvPicPr>
        <p:blipFill>
          <a:blip r:embed="rId2"/>
          <a:stretch>
            <a:fillRect/>
          </a:stretch>
        </p:blipFill>
        <p:spPr>
          <a:xfrm>
            <a:off x="4688661" y="1923127"/>
            <a:ext cx="7295238" cy="3523809"/>
          </a:xfrm>
          <a:prstGeom prst="rect">
            <a:avLst/>
          </a:prstGeom>
        </p:spPr>
      </p:pic>
    </p:spTree>
    <p:extLst>
      <p:ext uri="{BB962C8B-B14F-4D97-AF65-F5344CB8AC3E}">
        <p14:creationId xmlns:p14="http://schemas.microsoft.com/office/powerpoint/2010/main" val="21411422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532437"/>
            <a:ext cx="10515600" cy="1325563"/>
          </a:xfrm>
        </p:spPr>
        <p:txBody>
          <a:bodyPr/>
          <a:lstStyle/>
          <a:p>
            <a:r>
              <a:rPr lang="en-US" dirty="0" smtClean="0"/>
              <a:t>Does this resemble your typical day?</a:t>
            </a:r>
            <a:endParaRPr lang="en-US" dirty="0"/>
          </a:p>
        </p:txBody>
      </p:sp>
    </p:spTree>
    <p:extLst>
      <p:ext uri="{BB962C8B-B14F-4D97-AF65-F5344CB8AC3E}">
        <p14:creationId xmlns:p14="http://schemas.microsoft.com/office/powerpoint/2010/main" val="32109599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09375107"/>
              </p:ext>
            </p:extLst>
          </p:nvPr>
        </p:nvGraphicFramePr>
        <p:xfrm>
          <a:off x="2932176" y="234696"/>
          <a:ext cx="8763000" cy="6416768"/>
        </p:xfrm>
        <a:graphic>
          <a:graphicData uri="http://schemas.openxmlformats.org/drawingml/2006/table">
            <a:tbl>
              <a:tblPr/>
              <a:tblGrid>
                <a:gridCol w="3313373"/>
                <a:gridCol w="488287"/>
                <a:gridCol w="1647967"/>
                <a:gridCol w="3313373"/>
              </a:tblGrid>
              <a:tr h="206361">
                <a:tc>
                  <a:txBody>
                    <a:bodyPr/>
                    <a:lstStyle/>
                    <a:p>
                      <a:pPr algn="l" rtl="0" fontAlgn="t"/>
                      <a:r>
                        <a:rPr lang="en-US" sz="700" b="1" i="0" u="none" strike="noStrike" dirty="0">
                          <a:solidFill>
                            <a:srgbClr val="FFFFFF"/>
                          </a:solidFill>
                          <a:latin typeface="Garamond"/>
                        </a:rPr>
                        <a:t>Resource Name</a:t>
                      </a:r>
                      <a:r>
                        <a:rPr lang="en-US" sz="700" b="0" i="0" u="none" strike="noStrike" dirty="0">
                          <a:solidFill>
                            <a:srgbClr val="000000"/>
                          </a:solidFill>
                          <a:latin typeface="Garamond"/>
                        </a:rPr>
                        <a:t> </a:t>
                      </a:r>
                      <a:endParaRPr lang="en-US" sz="700" b="1" i="0" u="none" strike="noStrike" dirty="0">
                        <a:solidFill>
                          <a:srgbClr val="FFFFFF"/>
                        </a:solidFill>
                        <a:latin typeface="Garamond"/>
                      </a:endParaRP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rtl="0" fontAlgn="t"/>
                      <a:r>
                        <a:rPr lang="en-US" sz="700" b="1" i="0" u="none" strike="noStrike">
                          <a:solidFill>
                            <a:srgbClr val="FFFFFF"/>
                          </a:solidFill>
                          <a:latin typeface="Garamond"/>
                        </a:rPr>
                        <a:t>License</a:t>
                      </a:r>
                      <a:r>
                        <a:rPr lang="en-US" sz="700" b="0" i="0" u="none" strike="noStrike">
                          <a:solidFill>
                            <a:srgbClr val="000000"/>
                          </a:solidFill>
                          <a:latin typeface="Garamond"/>
                        </a:rPr>
                        <a:t> </a:t>
                      </a:r>
                      <a:endParaRPr lang="en-US" sz="700" b="1" i="0" u="none" strike="noStrike">
                        <a:solidFill>
                          <a:srgbClr val="FFFFFF"/>
                        </a:solidFill>
                        <a:latin typeface="Garamond"/>
                      </a:endParaRP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rtl="0" fontAlgn="t"/>
                      <a:r>
                        <a:rPr lang="en-US" sz="700" b="1" i="0" u="none" strike="noStrike">
                          <a:solidFill>
                            <a:srgbClr val="FFFFFF"/>
                          </a:solidFill>
                          <a:latin typeface="Garamond"/>
                        </a:rPr>
                        <a:t>Purpose</a:t>
                      </a:r>
                      <a:r>
                        <a:rPr lang="en-US" sz="700" b="0" i="0" u="none" strike="noStrike">
                          <a:solidFill>
                            <a:srgbClr val="000000"/>
                          </a:solidFill>
                          <a:latin typeface="Garamond"/>
                        </a:rPr>
                        <a:t> </a:t>
                      </a:r>
                      <a:endParaRPr lang="en-US" sz="700" b="1" i="0" u="none" strike="noStrike">
                        <a:solidFill>
                          <a:srgbClr val="FFFFFF"/>
                        </a:solidFill>
                        <a:latin typeface="Garamond"/>
                      </a:endParaRP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rtl="0" fontAlgn="t"/>
                      <a:r>
                        <a:rPr lang="en-US" sz="700" b="1" i="0" u="none" strike="noStrike">
                          <a:solidFill>
                            <a:srgbClr val="FFFFFF"/>
                          </a:solidFill>
                          <a:latin typeface="Garamond"/>
                        </a:rPr>
                        <a:t>Location &amp; Notes</a:t>
                      </a:r>
                      <a:r>
                        <a:rPr lang="en-US" sz="700" b="0" i="0" u="none" strike="noStrike">
                          <a:solidFill>
                            <a:srgbClr val="000000"/>
                          </a:solidFill>
                          <a:latin typeface="Garamond"/>
                        </a:rPr>
                        <a:t> </a:t>
                      </a:r>
                      <a:endParaRPr lang="en-US" sz="700" b="1" i="0" u="none" strike="noStrike">
                        <a:solidFill>
                          <a:srgbClr val="FFFFFF"/>
                        </a:solidFill>
                        <a:latin typeface="Garamond"/>
                      </a:endParaRP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206361">
                <a:tc>
                  <a:txBody>
                    <a:bodyPr/>
                    <a:lstStyle/>
                    <a:p>
                      <a:pPr algn="l" rtl="0" fontAlgn="t"/>
                      <a:r>
                        <a:rPr lang="en-US" sz="1600" b="0" i="0" u="none" strike="noStrike" dirty="0">
                          <a:solidFill>
                            <a:srgbClr val="000000"/>
                          </a:solidFill>
                          <a:latin typeface="Arial"/>
                        </a:rPr>
                        <a:t>Google Code</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US" sz="1000" b="0" i="0" u="none" strike="noStrike" dirty="0">
                          <a:solidFill>
                            <a:srgbClr val="000000"/>
                          </a:solidFill>
                          <a:latin typeface="Arial"/>
                        </a:rPr>
                        <a:t>Free</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US" sz="1000" b="0" i="0" u="none" strike="noStrike">
                          <a:solidFill>
                            <a:srgbClr val="000000"/>
                          </a:solidFill>
                          <a:latin typeface="Arial"/>
                        </a:rPr>
                        <a:t>Library of libraries</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US" sz="800" b="0" i="0" u="sng" strike="noStrike">
                          <a:solidFill>
                            <a:srgbClr val="0000FF"/>
                          </a:solidFill>
                          <a:latin typeface="Calibri"/>
                          <a:hlinkClick r:id="rId2"/>
                        </a:rPr>
                        <a:t>http://code.google.com/hosting/search?q=label:plsql </a:t>
                      </a:r>
                      <a:endParaRPr lang="en-US" sz="800" b="0" i="0" u="sng" strike="noStrike">
                        <a:solidFill>
                          <a:srgbClr val="0000FF"/>
                        </a:solidFill>
                        <a:latin typeface="Calibri"/>
                      </a:endParaRP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0918">
                <a:tc>
                  <a:txBody>
                    <a:bodyPr/>
                    <a:lstStyle/>
                    <a:p>
                      <a:pPr algn="l" rtl="0" fontAlgn="t"/>
                      <a:r>
                        <a:rPr lang="en-US" sz="1600" b="0" i="0" u="none" strike="noStrike" dirty="0" err="1">
                          <a:solidFill>
                            <a:srgbClr val="000000"/>
                          </a:solidFill>
                          <a:latin typeface="Arial"/>
                        </a:rPr>
                        <a:t>Feuerstein's</a:t>
                      </a:r>
                      <a:r>
                        <a:rPr lang="en-US" sz="1600" b="0" i="0" u="none" strike="noStrike" dirty="0">
                          <a:solidFill>
                            <a:srgbClr val="000000"/>
                          </a:solidFill>
                          <a:latin typeface="Arial"/>
                        </a:rPr>
                        <a:t> PL/SQL Obsession</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US" sz="1000" b="0" i="0" u="none" strike="noStrike" dirty="0">
                          <a:solidFill>
                            <a:srgbClr val="000000"/>
                          </a:solidFill>
                          <a:latin typeface="Arial"/>
                        </a:rPr>
                        <a:t>Free</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US" sz="1000" b="0" i="0" u="none" strike="noStrike">
                          <a:solidFill>
                            <a:srgbClr val="000000"/>
                          </a:solidFill>
                          <a:latin typeface="Arial"/>
                        </a:rPr>
                        <a:t>Repository of all things SF and PL/SQL</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US" sz="800" b="0" i="0" u="sng" strike="noStrike">
                          <a:solidFill>
                            <a:srgbClr val="0000FF"/>
                          </a:solidFill>
                          <a:latin typeface="Calibri"/>
                          <a:hlinkClick r:id="rId3"/>
                        </a:rPr>
                        <a:t>http://www.toadworld.com/sf </a:t>
                      </a:r>
                      <a:endParaRPr lang="en-US" sz="800" b="0" i="0" u="sng" strike="noStrike">
                        <a:solidFill>
                          <a:srgbClr val="0000FF"/>
                        </a:solidFill>
                        <a:latin typeface="Calibri"/>
                      </a:endParaRP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534">
                <a:tc rowSpan="2">
                  <a:txBody>
                    <a:bodyPr/>
                    <a:lstStyle/>
                    <a:p>
                      <a:pPr algn="l" rtl="0" fontAlgn="t"/>
                      <a:r>
                        <a:rPr lang="en-US" sz="1600" b="0" i="0" u="none" strike="noStrike" dirty="0">
                          <a:solidFill>
                            <a:srgbClr val="000000"/>
                          </a:solidFill>
                          <a:latin typeface="Arial"/>
                        </a:rPr>
                        <a:t>QCGU (Quest </a:t>
                      </a:r>
                      <a:r>
                        <a:rPr lang="en-US" sz="1600" b="0" i="0" u="none" strike="noStrike" dirty="0" err="1">
                          <a:solidFill>
                            <a:srgbClr val="000000"/>
                          </a:solidFill>
                          <a:latin typeface="Arial"/>
                        </a:rPr>
                        <a:t>CodeGen</a:t>
                      </a:r>
                      <a:r>
                        <a:rPr lang="en-US" sz="1600" b="0" i="0" u="none" strike="noStrike" dirty="0">
                          <a:solidFill>
                            <a:srgbClr val="000000"/>
                          </a:solidFill>
                          <a:latin typeface="Arial"/>
                        </a:rPr>
                        <a:t> Utility)</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rowSpan="2">
                  <a:txBody>
                    <a:bodyPr/>
                    <a:lstStyle/>
                    <a:p>
                      <a:pPr algn="ctr" rtl="0" fontAlgn="t"/>
                      <a:r>
                        <a:rPr lang="en-US" sz="1000" b="0" i="0" u="none" strike="noStrike" dirty="0">
                          <a:solidFill>
                            <a:srgbClr val="000000"/>
                          </a:solidFill>
                          <a:latin typeface="Arial"/>
                        </a:rPr>
                        <a:t>Free</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rowSpan="2">
                  <a:txBody>
                    <a:bodyPr/>
                    <a:lstStyle/>
                    <a:p>
                      <a:pPr algn="l" rtl="0" fontAlgn="t"/>
                      <a:r>
                        <a:rPr lang="en-US" sz="1000" b="0" i="0" u="none" strike="noStrike" dirty="0">
                          <a:solidFill>
                            <a:srgbClr val="000000"/>
                          </a:solidFill>
                          <a:latin typeface="Arial"/>
                        </a:rPr>
                        <a:t>Full framework</a:t>
                      </a:r>
                      <a:br>
                        <a:rPr lang="en-US" sz="1000" b="0" i="0" u="none" strike="noStrike" dirty="0">
                          <a:solidFill>
                            <a:srgbClr val="000000"/>
                          </a:solidFill>
                          <a:latin typeface="Arial"/>
                        </a:rPr>
                      </a:br>
                      <a:r>
                        <a:rPr lang="en-US" sz="1000" b="0" i="0" u="none" strike="noStrike" dirty="0">
                          <a:solidFill>
                            <a:srgbClr val="000000"/>
                          </a:solidFill>
                          <a:latin typeface="Arial"/>
                        </a:rPr>
                        <a:t>Standards, Scripts, Template Factory, Code Generation, + more</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l" rtl="0" fontAlgn="t"/>
                      <a:r>
                        <a:rPr lang="en-US" sz="800" b="0" i="0" u="sng" strike="noStrike">
                          <a:solidFill>
                            <a:srgbClr val="0000FF"/>
                          </a:solidFill>
                          <a:latin typeface="Calibri"/>
                          <a:hlinkClick r:id="rId4"/>
                        </a:rPr>
                        <a:t>http://codegen.inside.quest.com/index.jspa </a:t>
                      </a:r>
                      <a:endParaRPr lang="en-US" sz="800" b="0" i="0" u="sng" strike="noStrike">
                        <a:solidFill>
                          <a:srgbClr val="0000FF"/>
                        </a:solidFill>
                        <a:latin typeface="Calibri"/>
                      </a:endParaRP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8D8D8"/>
                    </a:solidFill>
                  </a:tcPr>
                </a:tc>
              </a:tr>
              <a:tr h="41547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rtl="0" fontAlgn="t"/>
                      <a:r>
                        <a:rPr lang="en-US" sz="800" b="0" i="0" u="none" strike="noStrike">
                          <a:solidFill>
                            <a:srgbClr val="000000"/>
                          </a:solidFill>
                          <a:latin typeface="Arial"/>
                        </a:rPr>
                        <a:t>Latest incarnation of Feuerstein's vast reservoir of experience. (successor of QXNO, PL/Vision, and PL/Generator.)</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D8D8"/>
                    </a:solidFill>
                  </a:tcPr>
                </a:tc>
              </a:tr>
              <a:tr h="206361">
                <a:tc>
                  <a:txBody>
                    <a:bodyPr/>
                    <a:lstStyle/>
                    <a:p>
                      <a:pPr algn="l" rtl="0" fontAlgn="t"/>
                      <a:r>
                        <a:rPr lang="en-US" sz="1600" b="0" i="0" u="none" strike="noStrike" dirty="0">
                          <a:solidFill>
                            <a:srgbClr val="000000"/>
                          </a:solidFill>
                          <a:latin typeface="Arial"/>
                        </a:rPr>
                        <a:t>PL/SQL Starter</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rtl="0" fontAlgn="t"/>
                      <a:r>
                        <a:rPr lang="en-US" sz="1000" b="0" i="0" u="none" strike="noStrike">
                          <a:solidFill>
                            <a:srgbClr val="000000"/>
                          </a:solidFill>
                          <a:latin typeface="Arial"/>
                        </a:rPr>
                        <a:t>Free</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l" rtl="0" fontAlgn="t"/>
                      <a:r>
                        <a:rPr lang="en-US" sz="1000" b="0" i="0" u="none" strike="noStrike" dirty="0">
                          <a:solidFill>
                            <a:srgbClr val="000000"/>
                          </a:solidFill>
                          <a:latin typeface="Arial"/>
                        </a:rPr>
                        <a:t>Author's full framework.</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l" rtl="0" fontAlgn="t"/>
                      <a:r>
                        <a:rPr lang="en-US" sz="800" b="0" i="0" u="sng" strike="noStrike">
                          <a:solidFill>
                            <a:srgbClr val="0000FF"/>
                          </a:solidFill>
                          <a:latin typeface="Calibri"/>
                          <a:hlinkClick r:id="rId5"/>
                        </a:rPr>
                        <a:t>http://sourceforge.net/projects/plsqlframestart </a:t>
                      </a:r>
                      <a:endParaRPr lang="en-US" sz="800" b="0" i="0" u="sng" strike="noStrike">
                        <a:solidFill>
                          <a:srgbClr val="0000FF"/>
                        </a:solidFill>
                        <a:latin typeface="Calibri"/>
                      </a:endParaRP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r h="461463">
                <a:tc>
                  <a:txBody>
                    <a:bodyPr/>
                    <a:lstStyle/>
                    <a:p>
                      <a:pPr algn="l" rtl="0" fontAlgn="t"/>
                      <a:r>
                        <a:rPr lang="en-US" sz="1600" b="0" i="0" u="none" strike="noStrike" dirty="0">
                          <a:solidFill>
                            <a:srgbClr val="000000"/>
                          </a:solidFill>
                          <a:latin typeface="Arial"/>
                        </a:rPr>
                        <a:t>Simple Starter</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rtl="0" fontAlgn="t"/>
                      <a:r>
                        <a:rPr lang="en-US" sz="1000" b="0" i="0" u="none" strike="noStrike">
                          <a:solidFill>
                            <a:srgbClr val="000000"/>
                          </a:solidFill>
                          <a:latin typeface="Arial"/>
                        </a:rPr>
                        <a:t>Free</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l" rtl="0" fontAlgn="t"/>
                      <a:r>
                        <a:rPr lang="en-US" sz="1000" b="0" i="0" u="none" strike="noStrike" dirty="0">
                          <a:solidFill>
                            <a:srgbClr val="000000"/>
                          </a:solidFill>
                          <a:latin typeface="Arial"/>
                        </a:rPr>
                        <a:t>Logging, Timing, Auditing, Debugging, Error Handling, + more</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l" rtl="0" fontAlgn="t"/>
                      <a:r>
                        <a:rPr lang="en-US" sz="800" b="0" i="0" u="none" strike="noStrike">
                          <a:solidFill>
                            <a:srgbClr val="000000"/>
                          </a:solidFill>
                          <a:latin typeface="Arial"/>
                        </a:rPr>
                        <a:t>Simplified PL/SQL Starter to just logging, timing and auditing components (and the low-level packages they depend on). Designed to be used in one schema. Install and begin using in under a minute.</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r h="196534">
                <a:tc rowSpan="2">
                  <a:txBody>
                    <a:bodyPr/>
                    <a:lstStyle/>
                    <a:p>
                      <a:pPr algn="l" rtl="0" fontAlgn="t"/>
                      <a:r>
                        <a:rPr lang="en-US" sz="1600" b="0" i="0" u="none" strike="noStrike" dirty="0">
                          <a:solidFill>
                            <a:srgbClr val="000000"/>
                          </a:solidFill>
                          <a:latin typeface="Arial"/>
                        </a:rPr>
                        <a:t>GED Toolkit</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rowSpan="2">
                  <a:txBody>
                    <a:bodyPr/>
                    <a:lstStyle/>
                    <a:p>
                      <a:pPr algn="ctr" rtl="0" fontAlgn="t"/>
                      <a:r>
                        <a:rPr lang="en-US" sz="1000" b="0" i="0" u="none" strike="noStrike">
                          <a:solidFill>
                            <a:srgbClr val="000000"/>
                          </a:solidFill>
                          <a:latin typeface="Arial"/>
                        </a:rPr>
                        <a:t>$120-$1200</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rowSpan="2">
                  <a:txBody>
                    <a:bodyPr/>
                    <a:lstStyle/>
                    <a:p>
                      <a:pPr algn="l" rtl="0" fontAlgn="t"/>
                      <a:r>
                        <a:rPr lang="en-US" sz="1000" b="0" i="0" u="none" strike="noStrike" dirty="0">
                          <a:solidFill>
                            <a:srgbClr val="000000"/>
                          </a:solidFill>
                          <a:latin typeface="Arial"/>
                        </a:rPr>
                        <a:t>Almost full framework</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l" rtl="0" fontAlgn="t"/>
                      <a:r>
                        <a:rPr lang="en-US" sz="800" b="0" i="0" u="sng" strike="noStrike">
                          <a:solidFill>
                            <a:srgbClr val="0000FF"/>
                          </a:solidFill>
                          <a:latin typeface="Calibri"/>
                          <a:hlinkClick r:id="rId6"/>
                        </a:rPr>
                        <a:t>http://gedtoolkit.com </a:t>
                      </a:r>
                      <a:endParaRPr lang="en-US" sz="800" b="0" i="0" u="sng" strike="noStrike">
                        <a:solidFill>
                          <a:srgbClr val="0000FF"/>
                        </a:solidFill>
                        <a:latin typeface="Calibri"/>
                      </a:endParaRP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8D8D8"/>
                    </a:solidFill>
                  </a:tcPr>
                </a:tc>
              </a:tr>
              <a:tr h="20636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rtl="0" fontAlgn="t"/>
                      <a:r>
                        <a:rPr lang="en-US" sz="800" b="0" i="0" u="none" strike="noStrike">
                          <a:solidFill>
                            <a:srgbClr val="000000"/>
                          </a:solidFill>
                          <a:latin typeface="Arial"/>
                        </a:rPr>
                        <a:t>Includes APEX UI to administer jobs and tables. Monitor processing. </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D8D8"/>
                    </a:solidFill>
                  </a:tcPr>
                </a:tc>
              </a:tr>
              <a:tr h="361099">
                <a:tc rowSpan="2">
                  <a:txBody>
                    <a:bodyPr/>
                    <a:lstStyle/>
                    <a:p>
                      <a:pPr algn="l" rtl="0" fontAlgn="t"/>
                      <a:r>
                        <a:rPr lang="en-US" sz="1600" b="0" i="0" u="none" strike="noStrike" dirty="0">
                          <a:solidFill>
                            <a:srgbClr val="000000"/>
                          </a:solidFill>
                          <a:latin typeface="Arial"/>
                        </a:rPr>
                        <a:t>PL/Vision</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rowSpan="2">
                  <a:txBody>
                    <a:bodyPr/>
                    <a:lstStyle/>
                    <a:p>
                      <a:pPr algn="ctr" rtl="0" fontAlgn="t"/>
                      <a:r>
                        <a:rPr lang="en-US" sz="1000" b="0" i="0" u="none" strike="noStrike">
                          <a:solidFill>
                            <a:srgbClr val="000000"/>
                          </a:solidFill>
                          <a:latin typeface="Arial"/>
                        </a:rPr>
                        <a:t>Free</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rowSpan="2">
                  <a:txBody>
                    <a:bodyPr/>
                    <a:lstStyle/>
                    <a:p>
                      <a:pPr algn="l" rtl="0" fontAlgn="t"/>
                      <a:r>
                        <a:rPr lang="en-US" sz="1000" b="0" i="0" u="none" strike="noStrike" dirty="0">
                          <a:solidFill>
                            <a:srgbClr val="000000"/>
                          </a:solidFill>
                          <a:latin typeface="Arial"/>
                        </a:rPr>
                        <a:t>Framework, API Generator, + more</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l" rtl="0" fontAlgn="t"/>
                      <a:r>
                        <a:rPr lang="en-US" sz="800" b="0" i="0" u="sng" strike="noStrike">
                          <a:solidFill>
                            <a:srgbClr val="0000FF"/>
                          </a:solidFill>
                          <a:latin typeface="Calibri"/>
                          <a:hlinkClick r:id="rId7"/>
                        </a:rPr>
                        <a:t>http://toadworld.com/Downloads/PLVisionFreeware/tabid/687/Default.aspx </a:t>
                      </a:r>
                      <a:endParaRPr lang="en-US" sz="800" b="0" i="0" u="sng" strike="noStrike">
                        <a:solidFill>
                          <a:srgbClr val="0000FF"/>
                        </a:solidFill>
                        <a:latin typeface="Calibri"/>
                      </a:endParaRP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8D8D8"/>
                    </a:solidFill>
                  </a:tcPr>
                </a:tc>
              </a:tr>
              <a:tr h="20636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rtl="0" fontAlgn="t"/>
                      <a:r>
                        <a:rPr lang="en-US" sz="800" b="0" i="0" u="none" strike="noStrike">
                          <a:solidFill>
                            <a:srgbClr val="000000"/>
                          </a:solidFill>
                          <a:latin typeface="Arial"/>
                        </a:rPr>
                        <a:t>Replaced by QXNO and then QCGU. Not supported.</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D8D8"/>
                    </a:solidFill>
                  </a:tcPr>
                </a:tc>
              </a:tr>
              <a:tr h="196534">
                <a:tc rowSpan="2">
                  <a:txBody>
                    <a:bodyPr/>
                    <a:lstStyle/>
                    <a:p>
                      <a:pPr algn="l" rtl="0" fontAlgn="t"/>
                      <a:r>
                        <a:rPr lang="en-US" sz="1600" b="0" i="0" u="none" strike="noStrike" dirty="0">
                          <a:solidFill>
                            <a:srgbClr val="000000"/>
                          </a:solidFill>
                          <a:latin typeface="Arial"/>
                        </a:rPr>
                        <a:t>Log4ora</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t"/>
                      <a:r>
                        <a:rPr lang="en-US" sz="1000" b="0" i="0" u="none" strike="noStrike">
                          <a:solidFill>
                            <a:srgbClr val="000000"/>
                          </a:solidFill>
                          <a:latin typeface="Arial"/>
                        </a:rPr>
                        <a:t>Free</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rtl="0" fontAlgn="t"/>
                      <a:r>
                        <a:rPr lang="en-US" sz="1000" b="0" i="0" u="none" strike="noStrike" dirty="0">
                          <a:solidFill>
                            <a:srgbClr val="000000"/>
                          </a:solidFill>
                          <a:latin typeface="Arial"/>
                        </a:rPr>
                        <a:t>Logging</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US" sz="800" b="0" i="0" u="sng" strike="noStrike">
                          <a:solidFill>
                            <a:srgbClr val="0000FF"/>
                          </a:solidFill>
                          <a:latin typeface="Calibri"/>
                          <a:hlinkClick r:id="rId8"/>
                        </a:rPr>
                        <a:t>http://code.google.com/p/log4ora/ </a:t>
                      </a:r>
                      <a:endParaRPr lang="en-US" sz="800" b="0" i="0" u="sng" strike="noStrike">
                        <a:solidFill>
                          <a:srgbClr val="0000FF"/>
                        </a:solidFill>
                        <a:latin typeface="Calibri"/>
                      </a:endParaRP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0636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rtl="0" fontAlgn="t"/>
                      <a:r>
                        <a:rPr lang="en-US" sz="800" b="0" i="0" u="none" strike="noStrike">
                          <a:solidFill>
                            <a:srgbClr val="000000"/>
                          </a:solidFill>
                          <a:latin typeface="Arial"/>
                        </a:rPr>
                        <a:t>Fresh, full-featured logging library. Alerts. AQ. Easy to use. Good stuff.</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96534">
                <a:tc rowSpan="2">
                  <a:txBody>
                    <a:bodyPr/>
                    <a:lstStyle/>
                    <a:p>
                      <a:pPr algn="l" rtl="0" fontAlgn="t"/>
                      <a:r>
                        <a:rPr lang="en-US" sz="1600" b="0" i="0" u="none" strike="noStrike" dirty="0">
                          <a:solidFill>
                            <a:srgbClr val="000000"/>
                          </a:solidFill>
                          <a:latin typeface="Arial"/>
                        </a:rPr>
                        <a:t>ILO</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t"/>
                      <a:r>
                        <a:rPr lang="en-US" sz="1000" b="0" i="0" u="none" strike="noStrike">
                          <a:solidFill>
                            <a:srgbClr val="000000"/>
                          </a:solidFill>
                          <a:latin typeface="Arial"/>
                        </a:rPr>
                        <a:t>Free</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rtl="0" fontAlgn="t"/>
                      <a:r>
                        <a:rPr lang="en-US" sz="1000" b="0" i="0" u="none" strike="noStrike" dirty="0">
                          <a:solidFill>
                            <a:srgbClr val="000000"/>
                          </a:solidFill>
                          <a:latin typeface="Arial"/>
                        </a:rPr>
                        <a:t>Timing and Tuning</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US" sz="800" b="0" i="0" u="sng" strike="noStrike">
                          <a:solidFill>
                            <a:srgbClr val="0000FF"/>
                          </a:solidFill>
                          <a:latin typeface="Calibri"/>
                          <a:hlinkClick r:id="rId9"/>
                        </a:rPr>
                        <a:t>http://sourceforge.net/projects/ilo </a:t>
                      </a:r>
                      <a:endParaRPr lang="en-US" sz="800" b="0" i="0" u="sng" strike="noStrike">
                        <a:solidFill>
                          <a:srgbClr val="0000FF"/>
                        </a:solidFill>
                        <a:latin typeface="Calibri"/>
                      </a:endParaRP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0636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rtl="0" fontAlgn="t"/>
                      <a:r>
                        <a:rPr lang="en-US" sz="800" b="0" i="0" u="none" strike="noStrike">
                          <a:solidFill>
                            <a:srgbClr val="000000"/>
                          </a:solidFill>
                          <a:latin typeface="Arial"/>
                        </a:rPr>
                        <a:t>From the sharp minds at Hotsos </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361099">
                <a:tc rowSpan="2">
                  <a:txBody>
                    <a:bodyPr/>
                    <a:lstStyle/>
                    <a:p>
                      <a:pPr algn="l" rtl="0" fontAlgn="t"/>
                      <a:r>
                        <a:rPr lang="en-US" sz="1600" b="0" i="0" u="none" strike="noStrike" dirty="0">
                          <a:solidFill>
                            <a:srgbClr val="000000"/>
                          </a:solidFill>
                          <a:latin typeface="Arial"/>
                        </a:rPr>
                        <a:t>Quest Error Manager</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t"/>
                      <a:r>
                        <a:rPr lang="en-US" sz="1000" b="0" i="0" u="none" strike="noStrike">
                          <a:solidFill>
                            <a:srgbClr val="000000"/>
                          </a:solidFill>
                          <a:latin typeface="Arial"/>
                        </a:rPr>
                        <a:t>Free</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rtl="0" fontAlgn="t"/>
                      <a:r>
                        <a:rPr lang="en-US" sz="1000" b="0" i="0" u="none" strike="noStrike" dirty="0">
                          <a:solidFill>
                            <a:srgbClr val="000000"/>
                          </a:solidFill>
                          <a:latin typeface="Arial"/>
                        </a:rPr>
                        <a:t>Error Handling</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US" sz="800" b="0" i="0" u="sng" strike="noStrike">
                          <a:solidFill>
                            <a:srgbClr val="0000FF"/>
                          </a:solidFill>
                          <a:latin typeface="Calibri"/>
                          <a:hlinkClick r:id="rId10"/>
                        </a:rPr>
                        <a:t>http://www.toadworld.com/LinkClick.aspx?link=685&amp;tabid=153 </a:t>
                      </a:r>
                      <a:endParaRPr lang="en-US" sz="800" b="0" i="0" u="sng" strike="noStrike">
                        <a:solidFill>
                          <a:srgbClr val="0000FF"/>
                        </a:solidFill>
                        <a:latin typeface="Calibri"/>
                      </a:endParaRP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0636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rtl="0" fontAlgn="t"/>
                      <a:r>
                        <a:rPr lang="en-US" sz="800" b="0" i="0" u="none" strike="noStrike">
                          <a:solidFill>
                            <a:srgbClr val="000000"/>
                          </a:solidFill>
                          <a:latin typeface="Arial"/>
                        </a:rPr>
                        <a:t>Included in QCGU. But offered separately as well. Not supported.</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310918">
                <a:tc>
                  <a:txBody>
                    <a:bodyPr/>
                    <a:lstStyle/>
                    <a:p>
                      <a:pPr algn="l" rtl="0" fontAlgn="t"/>
                      <a:r>
                        <a:rPr lang="en-US" sz="1600" b="0" i="0" u="none" strike="noStrike" dirty="0" err="1">
                          <a:solidFill>
                            <a:srgbClr val="000000"/>
                          </a:solidFill>
                          <a:latin typeface="Arial"/>
                        </a:rPr>
                        <a:t>Plsql</a:t>
                      </a:r>
                      <a:r>
                        <a:rPr lang="en-US" sz="1600" b="0" i="0" u="none" strike="noStrike" dirty="0">
                          <a:solidFill>
                            <a:srgbClr val="000000"/>
                          </a:solidFill>
                          <a:latin typeface="Arial"/>
                        </a:rPr>
                        <a:t>-commons</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US" sz="1000" b="0" i="0" u="none" strike="noStrike">
                          <a:solidFill>
                            <a:srgbClr val="000000"/>
                          </a:solidFill>
                          <a:latin typeface="Arial"/>
                        </a:rPr>
                        <a:t>Free</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US" sz="1000" b="0" i="0" u="none" strike="noStrike" dirty="0">
                          <a:solidFill>
                            <a:srgbClr val="000000"/>
                          </a:solidFill>
                          <a:latin typeface="Arial"/>
                        </a:rPr>
                        <a:t>Collection of utilities, including logging</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US" sz="800" b="0" i="0" u="sng" strike="noStrike">
                          <a:solidFill>
                            <a:srgbClr val="0000FF"/>
                          </a:solidFill>
                          <a:latin typeface="Calibri"/>
                          <a:hlinkClick r:id="rId11"/>
                        </a:rPr>
                        <a:t>http://code.google.com/p/plsql-commons </a:t>
                      </a:r>
                      <a:endParaRPr lang="en-US" sz="800" b="0" i="0" u="sng" strike="noStrike">
                        <a:solidFill>
                          <a:srgbClr val="0000FF"/>
                        </a:solidFill>
                        <a:latin typeface="Calibri"/>
                      </a:endParaRP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534">
                <a:tc rowSpan="2">
                  <a:txBody>
                    <a:bodyPr/>
                    <a:lstStyle/>
                    <a:p>
                      <a:pPr algn="l" rtl="0" fontAlgn="t"/>
                      <a:r>
                        <a:rPr lang="en-US" sz="1600" b="0" i="0" u="none" strike="noStrike" dirty="0">
                          <a:solidFill>
                            <a:srgbClr val="000000"/>
                          </a:solidFill>
                          <a:latin typeface="Arial"/>
                        </a:rPr>
                        <a:t>Log4oracle-plsql</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t"/>
                      <a:r>
                        <a:rPr lang="en-US" sz="1000" b="0" i="0" u="none" strike="noStrike">
                          <a:solidFill>
                            <a:srgbClr val="000000"/>
                          </a:solidFill>
                          <a:latin typeface="Arial"/>
                        </a:rPr>
                        <a:t>Free</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rtl="0" fontAlgn="t"/>
                      <a:r>
                        <a:rPr lang="en-US" sz="1000" b="0" i="0" u="none" strike="noStrike" dirty="0">
                          <a:solidFill>
                            <a:srgbClr val="000000"/>
                          </a:solidFill>
                          <a:latin typeface="Arial"/>
                        </a:rPr>
                        <a:t>Logging</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US" sz="800" b="0" i="0" u="sng" strike="noStrike">
                          <a:solidFill>
                            <a:srgbClr val="0000FF"/>
                          </a:solidFill>
                          <a:latin typeface="Calibri"/>
                          <a:hlinkClick r:id="rId12"/>
                        </a:rPr>
                        <a:t>http://code.google.com/p/log4oracle-plsql </a:t>
                      </a:r>
                      <a:endParaRPr lang="en-US" sz="800" b="0" i="0" u="sng" strike="noStrike">
                        <a:solidFill>
                          <a:srgbClr val="0000FF"/>
                        </a:solidFill>
                        <a:latin typeface="Calibri"/>
                      </a:endParaRP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0636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rtl="0" fontAlgn="t"/>
                      <a:r>
                        <a:rPr lang="en-US" sz="800" b="0" i="0" u="none" strike="noStrike">
                          <a:solidFill>
                            <a:srgbClr val="000000"/>
                          </a:solidFill>
                          <a:latin typeface="Arial"/>
                        </a:rPr>
                        <a:t>Seems like an active project, but could not find code to download…</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96534">
                <a:tc rowSpan="2">
                  <a:txBody>
                    <a:bodyPr/>
                    <a:lstStyle/>
                    <a:p>
                      <a:pPr algn="l" rtl="0" fontAlgn="t"/>
                      <a:r>
                        <a:rPr lang="en-US" sz="1600" b="0" i="0" u="none" strike="noStrike" dirty="0">
                          <a:solidFill>
                            <a:srgbClr val="000000"/>
                          </a:solidFill>
                          <a:latin typeface="Arial"/>
                        </a:rPr>
                        <a:t>Log4PLSQL</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t"/>
                      <a:r>
                        <a:rPr lang="en-US" sz="1000" b="0" i="0" u="none" strike="noStrike">
                          <a:solidFill>
                            <a:srgbClr val="000000"/>
                          </a:solidFill>
                          <a:latin typeface="Arial"/>
                        </a:rPr>
                        <a:t>Free</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rtl="0" fontAlgn="t"/>
                      <a:r>
                        <a:rPr lang="en-US" sz="1000" b="0" i="0" u="none" strike="noStrike" dirty="0">
                          <a:solidFill>
                            <a:srgbClr val="000000"/>
                          </a:solidFill>
                          <a:latin typeface="Arial"/>
                        </a:rPr>
                        <a:t>Logging</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US" sz="800" b="0" i="0" u="sng" strike="noStrike">
                          <a:solidFill>
                            <a:srgbClr val="0000FF"/>
                          </a:solidFill>
                          <a:latin typeface="Calibri"/>
                          <a:hlinkClick r:id="rId13"/>
                        </a:rPr>
                        <a:t>http://sourceforge.net/projects/log4plsql </a:t>
                      </a:r>
                      <a:endParaRPr lang="en-US" sz="800" b="0" i="0" u="sng" strike="noStrike">
                        <a:solidFill>
                          <a:srgbClr val="0000FF"/>
                        </a:solidFill>
                        <a:latin typeface="Calibri"/>
                      </a:endParaRP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0636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rtl="0" fontAlgn="t"/>
                      <a:r>
                        <a:rPr lang="en-US" sz="800" b="0" i="0" u="none" strike="noStrike">
                          <a:solidFill>
                            <a:srgbClr val="000000"/>
                          </a:solidFill>
                          <a:latin typeface="Arial"/>
                        </a:rPr>
                        <a:t>Popular, but aging and complex log4j analog in PL/SQL</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96534">
                <a:tc rowSpan="2">
                  <a:txBody>
                    <a:bodyPr/>
                    <a:lstStyle/>
                    <a:p>
                      <a:pPr algn="l" rtl="0" fontAlgn="t"/>
                      <a:r>
                        <a:rPr lang="en-US" sz="1600" b="0" i="0" u="none" strike="noStrike" dirty="0">
                          <a:solidFill>
                            <a:srgbClr val="000000"/>
                          </a:solidFill>
                          <a:latin typeface="Arial"/>
                        </a:rPr>
                        <a:t>Logger</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t"/>
                      <a:r>
                        <a:rPr lang="en-US" sz="1000" b="0" i="0" u="none" strike="noStrike">
                          <a:solidFill>
                            <a:srgbClr val="000000"/>
                          </a:solidFill>
                          <a:latin typeface="Arial"/>
                        </a:rPr>
                        <a:t>Free</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rtl="0" fontAlgn="t"/>
                      <a:r>
                        <a:rPr lang="en-US" sz="1000" b="0" i="0" u="none" strike="noStrike" dirty="0">
                          <a:solidFill>
                            <a:srgbClr val="000000"/>
                          </a:solidFill>
                          <a:latin typeface="Arial"/>
                        </a:rPr>
                        <a:t>Logging</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US" sz="800" b="0" i="0" u="sng" strike="noStrike">
                          <a:solidFill>
                            <a:srgbClr val="0000FF"/>
                          </a:solidFill>
                          <a:latin typeface="Calibri"/>
                          <a:hlinkClick r:id="rId14"/>
                        </a:rPr>
                        <a:t>http://sn.im/logger1.4 </a:t>
                      </a:r>
                      <a:endParaRPr lang="en-US" sz="800" b="0" i="0" u="sng" strike="noStrike">
                        <a:solidFill>
                          <a:srgbClr val="0000FF"/>
                        </a:solidFill>
                        <a:latin typeface="Calibri"/>
                      </a:endParaRP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6139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rtl="0" fontAlgn="t"/>
                      <a:r>
                        <a:rPr lang="en-US" sz="800" b="0" i="0" u="none" strike="noStrike">
                          <a:solidFill>
                            <a:srgbClr val="000000"/>
                          </a:solidFill>
                          <a:latin typeface="Arial"/>
                        </a:rPr>
                        <a:t>Recently orphaned when Oracle decommissioned its samplecode site. Simple. Easy to use.</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96534">
                <a:tc rowSpan="2">
                  <a:txBody>
                    <a:bodyPr/>
                    <a:lstStyle/>
                    <a:p>
                      <a:pPr algn="l" rtl="0" fontAlgn="t"/>
                      <a:r>
                        <a:rPr lang="en-US" sz="1600" b="0" i="0" u="none" strike="noStrike" dirty="0">
                          <a:solidFill>
                            <a:srgbClr val="000000"/>
                          </a:solidFill>
                          <a:latin typeface="Arial"/>
                        </a:rPr>
                        <a:t>Orate</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t"/>
                      <a:r>
                        <a:rPr lang="en-US" sz="1000" b="0" i="0" u="none" strike="noStrike">
                          <a:solidFill>
                            <a:srgbClr val="000000"/>
                          </a:solidFill>
                          <a:latin typeface="Arial"/>
                        </a:rPr>
                        <a:t>Free</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rtl="0" fontAlgn="t"/>
                      <a:r>
                        <a:rPr lang="en-US" sz="1000" b="0" i="0" u="none" strike="noStrike" dirty="0">
                          <a:solidFill>
                            <a:srgbClr val="000000"/>
                          </a:solidFill>
                          <a:latin typeface="Arial"/>
                        </a:rPr>
                        <a:t>Logging</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US" sz="800" b="0" i="0" u="sng" strike="noStrike">
                          <a:solidFill>
                            <a:srgbClr val="0000FF"/>
                          </a:solidFill>
                          <a:latin typeface="Calibri"/>
                          <a:hlinkClick r:id="rId15"/>
                        </a:rPr>
                        <a:t>http://sourceforge.net/projects/orate </a:t>
                      </a:r>
                      <a:endParaRPr lang="en-US" sz="800" b="0" i="0" u="sng" strike="noStrike">
                        <a:solidFill>
                          <a:srgbClr val="0000FF"/>
                        </a:solidFill>
                        <a:latin typeface="Calibri"/>
                      </a:endParaRP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0636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rtl="0" fontAlgn="t"/>
                      <a:r>
                        <a:rPr lang="en-US" sz="800" b="0" i="0" u="none" strike="noStrike" dirty="0">
                          <a:solidFill>
                            <a:srgbClr val="000000"/>
                          </a:solidFill>
                          <a:latin typeface="Arial"/>
                        </a:rPr>
                        <a:t>Never used it, but has been around a while. Still active.</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rot="19202858">
            <a:off x="-413465" y="429537"/>
            <a:ext cx="3655488" cy="1938992"/>
          </a:xfrm>
          <a:prstGeom prst="rect">
            <a:avLst/>
          </a:prstGeom>
          <a:noFill/>
        </p:spPr>
        <p:txBody>
          <a:bodyPr wrap="none" lIns="91440" tIns="45720" rIns="91440" bIns="45720">
            <a:spAutoFit/>
          </a:bodyPr>
          <a:lstStyle/>
          <a:p>
            <a:pPr algn="ctr"/>
            <a:r>
              <a:rPr lang="en-US" sz="40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Existing</a:t>
            </a:r>
          </a:p>
          <a:p>
            <a:pPr algn="ctr"/>
            <a:r>
              <a:rPr lang="en-US" sz="40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Instrumentation</a:t>
            </a:r>
            <a:endParaRPr lang="en-US" sz="4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pPr algn="ctr"/>
            <a:r>
              <a:rPr lang="en-US" sz="40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Libraries</a:t>
            </a:r>
            <a:endParaRPr lang="en-US" sz="4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26342598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Starter and Simplified Starter</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206886310"/>
              </p:ext>
            </p:extLst>
          </p:nvPr>
        </p:nvGraphicFramePr>
        <p:xfrm>
          <a:off x="944880" y="1411224"/>
          <a:ext cx="8610600" cy="5206539"/>
        </p:xfrm>
        <a:graphic>
          <a:graphicData uri="http://schemas.openxmlformats.org/drawingml/2006/table">
            <a:tbl>
              <a:tblPr/>
              <a:tblGrid>
                <a:gridCol w="3677444"/>
                <a:gridCol w="1494895"/>
                <a:gridCol w="3438261"/>
              </a:tblGrid>
              <a:tr h="235527">
                <a:tc>
                  <a:txBody>
                    <a:bodyPr/>
                    <a:lstStyle/>
                    <a:p>
                      <a:pPr marL="0" marR="0" algn="ctr">
                        <a:spcBef>
                          <a:spcPts val="0"/>
                        </a:spcBef>
                        <a:spcAft>
                          <a:spcPts val="0"/>
                        </a:spcAft>
                      </a:pPr>
                      <a:r>
                        <a:rPr lang="en-US" sz="800" b="1" dirty="0">
                          <a:latin typeface="Times New Roman"/>
                          <a:ea typeface="Times New Roman"/>
                        </a:rPr>
                        <a:t>Library</a:t>
                      </a:r>
                      <a:endParaRPr lang="en-US" sz="800" dirty="0">
                        <a:latin typeface="Times New Roman"/>
                        <a:ea typeface="Times New Roman"/>
                      </a:endParaRPr>
                    </a:p>
                  </a:txBody>
                  <a:tcPr marL="63500" marR="63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CCCCC"/>
                      </a:bgClr>
                    </a:pattFill>
                  </a:tcPr>
                </a:tc>
                <a:tc>
                  <a:txBody>
                    <a:bodyPr/>
                    <a:lstStyle/>
                    <a:p>
                      <a:pPr marL="0" marR="0" algn="ctr">
                        <a:spcBef>
                          <a:spcPts val="0"/>
                        </a:spcBef>
                        <a:spcAft>
                          <a:spcPts val="0"/>
                        </a:spcAft>
                      </a:pPr>
                      <a:r>
                        <a:rPr lang="en-US" sz="800" b="1">
                          <a:latin typeface="Times New Roman"/>
                          <a:ea typeface="Times New Roman"/>
                        </a:rPr>
                        <a:t>Main Routines</a:t>
                      </a:r>
                      <a:endParaRPr lang="en-US" sz="800">
                        <a:latin typeface="Times New Roman"/>
                        <a:ea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CCCCC"/>
                      </a:bgClr>
                    </a:pattFill>
                  </a:tcPr>
                </a:tc>
                <a:tc>
                  <a:txBody>
                    <a:bodyPr/>
                    <a:lstStyle/>
                    <a:p>
                      <a:pPr marL="0" marR="0" algn="ctr">
                        <a:spcBef>
                          <a:spcPts val="0"/>
                        </a:spcBef>
                        <a:spcAft>
                          <a:spcPts val="0"/>
                        </a:spcAft>
                      </a:pPr>
                      <a:r>
                        <a:rPr lang="en-US" sz="800" b="1">
                          <a:latin typeface="Times New Roman"/>
                          <a:ea typeface="Times New Roman"/>
                        </a:rPr>
                        <a:t>Supporting Components and Notes</a:t>
                      </a:r>
                      <a:endParaRPr lang="en-US" sz="800">
                        <a:latin typeface="Times New Roman"/>
                        <a:ea typeface="Times New Roman"/>
                      </a:endParaRPr>
                    </a:p>
                  </a:txBody>
                  <a:tcPr marL="63500" marR="63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CCCCC"/>
                      </a:bgClr>
                    </a:pattFill>
                  </a:tcPr>
                </a:tc>
              </a:tr>
              <a:tr h="471055">
                <a:tc>
                  <a:txBody>
                    <a:bodyPr/>
                    <a:lstStyle/>
                    <a:p>
                      <a:pPr marL="0" marR="0">
                        <a:spcBef>
                          <a:spcPts val="0"/>
                        </a:spcBef>
                        <a:spcAft>
                          <a:spcPts val="0"/>
                        </a:spcAft>
                      </a:pPr>
                      <a:r>
                        <a:rPr lang="en-US" sz="1200" dirty="0">
                          <a:latin typeface="Times New Roman"/>
                          <a:ea typeface="Times New Roman"/>
                        </a:rPr>
                        <a:t>Auditing:</a:t>
                      </a:r>
                    </a:p>
                    <a:p>
                      <a:pPr marL="0" marR="0" indent="114300">
                        <a:spcBef>
                          <a:spcPts val="0"/>
                        </a:spcBef>
                        <a:spcAft>
                          <a:spcPts val="0"/>
                        </a:spcAft>
                      </a:pPr>
                      <a:r>
                        <a:rPr lang="en-US" sz="1200" b="1" dirty="0">
                          <a:solidFill>
                            <a:srgbClr val="FF0000"/>
                          </a:solidFill>
                          <a:latin typeface="Times New Roman"/>
                          <a:ea typeface="Times New Roman"/>
                        </a:rPr>
                        <a:t>gen_audit_triggers.sql</a:t>
                      </a:r>
                      <a:endParaRPr lang="en-US" sz="1200" dirty="0">
                        <a:solidFill>
                          <a:srgbClr val="FF0000"/>
                        </a:solidFill>
                        <a:latin typeface="Times New Roman"/>
                        <a:ea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100">
                        <a:latin typeface="Times New Roman"/>
                        <a:ea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latin typeface="Times New Roman"/>
                          <a:ea typeface="Times New Roman"/>
                        </a:rPr>
                        <a:t>APP_CHG_LOG, APP_CHG_LOG_DTL (tables)</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6582">
                <a:tc>
                  <a:txBody>
                    <a:bodyPr/>
                    <a:lstStyle/>
                    <a:p>
                      <a:pPr marL="0" marR="0">
                        <a:spcBef>
                          <a:spcPts val="0"/>
                        </a:spcBef>
                        <a:spcAft>
                          <a:spcPts val="0"/>
                        </a:spcAft>
                      </a:pPr>
                      <a:r>
                        <a:rPr lang="en-US" sz="1200" dirty="0">
                          <a:latin typeface="Times New Roman"/>
                          <a:ea typeface="Times New Roman"/>
                        </a:rPr>
                        <a:t>Metrics:</a:t>
                      </a:r>
                    </a:p>
                    <a:p>
                      <a:pPr marL="0" marR="0" indent="114300">
                        <a:spcBef>
                          <a:spcPts val="0"/>
                        </a:spcBef>
                        <a:spcAft>
                          <a:spcPts val="0"/>
                        </a:spcAft>
                      </a:pPr>
                      <a:r>
                        <a:rPr lang="en-US" sz="1200" b="1" dirty="0">
                          <a:solidFill>
                            <a:srgbClr val="FF0000"/>
                          </a:solidFill>
                          <a:latin typeface="Times New Roman"/>
                          <a:ea typeface="Times New Roman"/>
                        </a:rPr>
                        <a:t>TIMER</a:t>
                      </a:r>
                      <a:r>
                        <a:rPr lang="en-US" sz="1200" dirty="0">
                          <a:latin typeface="Times New Roman"/>
                          <a:ea typeface="Times New Roman"/>
                        </a:rPr>
                        <a:t> (package)</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1" dirty="0" err="1">
                          <a:solidFill>
                            <a:srgbClr val="FF0000"/>
                          </a:solidFill>
                          <a:latin typeface="Times New Roman"/>
                          <a:ea typeface="Times New Roman"/>
                        </a:rPr>
                        <a:t>startme</a:t>
                      </a:r>
                      <a:r>
                        <a:rPr lang="en-US" sz="1100" b="1" dirty="0">
                          <a:solidFill>
                            <a:srgbClr val="FF0000"/>
                          </a:solidFill>
                          <a:latin typeface="Times New Roman"/>
                          <a:ea typeface="Times New Roman"/>
                        </a:rPr>
                        <a:t>()</a:t>
                      </a:r>
                      <a:endParaRPr lang="en-US" sz="1100" dirty="0">
                        <a:solidFill>
                          <a:srgbClr val="FF0000"/>
                        </a:solidFill>
                        <a:latin typeface="Times New Roman"/>
                        <a:ea typeface="Times New Roman"/>
                      </a:endParaRPr>
                    </a:p>
                    <a:p>
                      <a:pPr marL="0" marR="0">
                        <a:spcBef>
                          <a:spcPts val="0"/>
                        </a:spcBef>
                        <a:spcAft>
                          <a:spcPts val="0"/>
                        </a:spcAft>
                      </a:pPr>
                      <a:r>
                        <a:rPr lang="en-US" sz="1100" b="1" dirty="0" err="1">
                          <a:solidFill>
                            <a:srgbClr val="FF0000"/>
                          </a:solidFill>
                          <a:latin typeface="Times New Roman"/>
                          <a:ea typeface="Times New Roman"/>
                        </a:rPr>
                        <a:t>stopme</a:t>
                      </a:r>
                      <a:r>
                        <a:rPr lang="en-US" sz="1100" b="1" dirty="0">
                          <a:solidFill>
                            <a:srgbClr val="FF0000"/>
                          </a:solidFill>
                          <a:latin typeface="Times New Roman"/>
                          <a:ea typeface="Times New Roman"/>
                        </a:rPr>
                        <a:t>()</a:t>
                      </a:r>
                      <a:endParaRPr lang="en-US" sz="1100" dirty="0">
                        <a:solidFill>
                          <a:srgbClr val="FF0000"/>
                        </a:solidFill>
                        <a:latin typeface="Times New Roman"/>
                        <a:ea typeface="Times New Roman"/>
                      </a:endParaRPr>
                    </a:p>
                    <a:p>
                      <a:pPr marL="0" marR="0">
                        <a:spcBef>
                          <a:spcPts val="0"/>
                        </a:spcBef>
                        <a:spcAft>
                          <a:spcPts val="0"/>
                        </a:spcAft>
                      </a:pPr>
                      <a:r>
                        <a:rPr lang="en-US" sz="1100" b="1" dirty="0">
                          <a:solidFill>
                            <a:srgbClr val="FF0000"/>
                          </a:solidFill>
                          <a:latin typeface="Times New Roman"/>
                          <a:ea typeface="Times New Roman"/>
                        </a:rPr>
                        <a:t>elapsed()</a:t>
                      </a:r>
                      <a:endParaRPr lang="en-US" sz="1100" dirty="0">
                        <a:solidFill>
                          <a:srgbClr val="FF0000"/>
                        </a:solidFill>
                        <a:latin typeface="Times New Roman"/>
                        <a:ea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latin typeface="Times New Roman"/>
                          <a:ea typeface="Times New Roman"/>
                        </a:rPr>
                        <a:t>Uses DBMS_UTILITY</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2109">
                <a:tc>
                  <a:txBody>
                    <a:bodyPr/>
                    <a:lstStyle/>
                    <a:p>
                      <a:pPr marL="0" marR="0">
                        <a:spcBef>
                          <a:spcPts val="0"/>
                        </a:spcBef>
                        <a:spcAft>
                          <a:spcPts val="0"/>
                        </a:spcAft>
                      </a:pPr>
                      <a:r>
                        <a:rPr lang="en-US" sz="1200" dirty="0">
                          <a:latin typeface="Times New Roman"/>
                          <a:ea typeface="Times New Roman"/>
                        </a:rPr>
                        <a:t>Debugging, Logging and Error Handling:</a:t>
                      </a:r>
                    </a:p>
                    <a:p>
                      <a:pPr marL="0" marR="0" indent="114300">
                        <a:spcBef>
                          <a:spcPts val="0"/>
                        </a:spcBef>
                        <a:spcAft>
                          <a:spcPts val="0"/>
                        </a:spcAft>
                      </a:pPr>
                      <a:r>
                        <a:rPr lang="en-US" sz="1200" b="1" dirty="0">
                          <a:solidFill>
                            <a:srgbClr val="FF0000"/>
                          </a:solidFill>
                          <a:latin typeface="Times New Roman"/>
                          <a:ea typeface="Times New Roman"/>
                        </a:rPr>
                        <a:t>LOGS</a:t>
                      </a:r>
                      <a:r>
                        <a:rPr lang="en-US" sz="1200" dirty="0">
                          <a:latin typeface="Times New Roman"/>
                          <a:ea typeface="Times New Roman"/>
                        </a:rPr>
                        <a:t> (package)</a:t>
                      </a:r>
                    </a:p>
                    <a:p>
                      <a:pPr marL="0" marR="0" indent="114300">
                        <a:spcBef>
                          <a:spcPts val="0"/>
                        </a:spcBef>
                        <a:spcAft>
                          <a:spcPts val="0"/>
                        </a:spcAft>
                      </a:pPr>
                      <a:r>
                        <a:rPr lang="en-US" sz="1200" dirty="0">
                          <a:latin typeface="Times New Roman"/>
                          <a:ea typeface="Times New Roman"/>
                        </a:rPr>
                        <a:t>EXCP (package meant to be used only by LOGS)</a:t>
                      </a:r>
                    </a:p>
                    <a:p>
                      <a:pPr marL="0" marR="0" indent="114300">
                        <a:spcBef>
                          <a:spcPts val="0"/>
                        </a:spcBef>
                        <a:spcAft>
                          <a:spcPts val="0"/>
                        </a:spcAft>
                      </a:pPr>
                      <a:r>
                        <a:rPr lang="en-US" sz="1200" dirty="0">
                          <a:latin typeface="Times New Roman"/>
                          <a:ea typeface="Times New Roman"/>
                        </a:rPr>
                        <a:t>APP_LOG_API (</a:t>
                      </a:r>
                      <a:r>
                        <a:rPr lang="en-US" sz="1200" dirty="0" err="1">
                          <a:latin typeface="Times New Roman"/>
                          <a:ea typeface="Times New Roman"/>
                        </a:rPr>
                        <a:t>pkg</a:t>
                      </a:r>
                      <a:r>
                        <a:rPr lang="en-US" sz="1200" dirty="0">
                          <a:latin typeface="Times New Roman"/>
                          <a:ea typeface="Times New Roman"/>
                        </a:rPr>
                        <a:t> meant to be used only by LOGS)</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1" dirty="0">
                          <a:solidFill>
                            <a:srgbClr val="FF0000"/>
                          </a:solidFill>
                          <a:latin typeface="Times New Roman"/>
                          <a:ea typeface="Times New Roman"/>
                        </a:rPr>
                        <a:t>err()</a:t>
                      </a:r>
                      <a:endParaRPr lang="en-US" sz="1100" dirty="0">
                        <a:solidFill>
                          <a:srgbClr val="FF0000"/>
                        </a:solidFill>
                        <a:latin typeface="Times New Roman"/>
                        <a:ea typeface="Times New Roman"/>
                      </a:endParaRPr>
                    </a:p>
                    <a:p>
                      <a:pPr marL="0" marR="0">
                        <a:spcBef>
                          <a:spcPts val="0"/>
                        </a:spcBef>
                        <a:spcAft>
                          <a:spcPts val="0"/>
                        </a:spcAft>
                      </a:pPr>
                      <a:r>
                        <a:rPr lang="en-US" sz="1100" b="1" dirty="0">
                          <a:solidFill>
                            <a:srgbClr val="FF0000"/>
                          </a:solidFill>
                          <a:latin typeface="Times New Roman"/>
                          <a:ea typeface="Times New Roman"/>
                        </a:rPr>
                        <a:t>warn()</a:t>
                      </a:r>
                      <a:endParaRPr lang="en-US" sz="1100" dirty="0">
                        <a:solidFill>
                          <a:srgbClr val="FF0000"/>
                        </a:solidFill>
                        <a:latin typeface="Times New Roman"/>
                        <a:ea typeface="Times New Roman"/>
                      </a:endParaRPr>
                    </a:p>
                    <a:p>
                      <a:pPr marL="0" marR="0">
                        <a:spcBef>
                          <a:spcPts val="0"/>
                        </a:spcBef>
                        <a:spcAft>
                          <a:spcPts val="0"/>
                        </a:spcAft>
                      </a:pPr>
                      <a:r>
                        <a:rPr lang="en-US" sz="1100" b="1" dirty="0">
                          <a:solidFill>
                            <a:srgbClr val="FF0000"/>
                          </a:solidFill>
                          <a:latin typeface="Times New Roman"/>
                          <a:ea typeface="Times New Roman"/>
                        </a:rPr>
                        <a:t>info()</a:t>
                      </a:r>
                      <a:endParaRPr lang="en-US" sz="1100" dirty="0">
                        <a:solidFill>
                          <a:srgbClr val="FF0000"/>
                        </a:solidFill>
                        <a:latin typeface="Times New Roman"/>
                        <a:ea typeface="Times New Roman"/>
                      </a:endParaRPr>
                    </a:p>
                    <a:p>
                      <a:pPr marL="0" marR="0">
                        <a:spcBef>
                          <a:spcPts val="0"/>
                        </a:spcBef>
                        <a:spcAft>
                          <a:spcPts val="0"/>
                        </a:spcAft>
                      </a:pPr>
                      <a:r>
                        <a:rPr lang="en-US" sz="1100" b="1" dirty="0" err="1">
                          <a:solidFill>
                            <a:srgbClr val="FF0000"/>
                          </a:solidFill>
                          <a:latin typeface="Times New Roman"/>
                          <a:ea typeface="Times New Roman"/>
                        </a:rPr>
                        <a:t>dbg</a:t>
                      </a:r>
                      <a:r>
                        <a:rPr lang="en-US" sz="1100" b="1" dirty="0">
                          <a:solidFill>
                            <a:srgbClr val="FF0000"/>
                          </a:solidFill>
                          <a:latin typeface="Times New Roman"/>
                          <a:ea typeface="Times New Roman"/>
                        </a:rPr>
                        <a:t>()</a:t>
                      </a:r>
                      <a:endParaRPr lang="en-US" sz="1100" dirty="0">
                        <a:solidFill>
                          <a:srgbClr val="FF0000"/>
                        </a:solidFill>
                        <a:latin typeface="Times New Roman"/>
                        <a:ea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rPr>
                        <a:t>APP_LOG (table)</a:t>
                      </a:r>
                    </a:p>
                    <a:p>
                      <a:pPr marL="0" marR="0">
                        <a:spcBef>
                          <a:spcPts val="0"/>
                        </a:spcBef>
                        <a:spcAft>
                          <a:spcPts val="0"/>
                        </a:spcAft>
                      </a:pPr>
                      <a:r>
                        <a:rPr lang="en-US" sz="1000" dirty="0">
                          <a:latin typeface="Times New Roman"/>
                          <a:ea typeface="Times New Roman"/>
                        </a:rPr>
                        <a:t>TRIM_APP_LOG (scheduled job)</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2109">
                <a:tc>
                  <a:txBody>
                    <a:bodyPr/>
                    <a:lstStyle/>
                    <a:p>
                      <a:pPr marL="0" marR="0">
                        <a:spcBef>
                          <a:spcPts val="0"/>
                        </a:spcBef>
                        <a:spcAft>
                          <a:spcPts val="0"/>
                        </a:spcAft>
                      </a:pPr>
                      <a:r>
                        <a:rPr lang="en-US" sz="1200" dirty="0">
                          <a:latin typeface="Times New Roman"/>
                          <a:ea typeface="Times New Roman"/>
                        </a:rPr>
                        <a:t>Connection Metadata:</a:t>
                      </a:r>
                    </a:p>
                    <a:p>
                      <a:pPr marL="0" marR="0" indent="114300">
                        <a:spcBef>
                          <a:spcPts val="0"/>
                        </a:spcBef>
                        <a:spcAft>
                          <a:spcPts val="0"/>
                        </a:spcAft>
                      </a:pPr>
                      <a:r>
                        <a:rPr lang="en-US" sz="1200" b="1" dirty="0">
                          <a:solidFill>
                            <a:srgbClr val="FF0000"/>
                          </a:solidFill>
                          <a:latin typeface="Times New Roman"/>
                          <a:ea typeface="Times New Roman"/>
                        </a:rPr>
                        <a:t>ENV</a:t>
                      </a:r>
                      <a:r>
                        <a:rPr lang="en-US" sz="1200" dirty="0">
                          <a:latin typeface="Times New Roman"/>
                          <a:ea typeface="Times New Roman"/>
                        </a:rPr>
                        <a:t> (package)</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1" dirty="0">
                          <a:solidFill>
                            <a:srgbClr val="FF0000"/>
                          </a:solidFill>
                          <a:latin typeface="Times New Roman"/>
                          <a:ea typeface="Times New Roman"/>
                        </a:rPr>
                        <a:t>init/</a:t>
                      </a:r>
                      <a:r>
                        <a:rPr lang="en-US" sz="1100" b="1" dirty="0" err="1">
                          <a:solidFill>
                            <a:srgbClr val="FF0000"/>
                          </a:solidFill>
                          <a:latin typeface="Times New Roman"/>
                          <a:ea typeface="Times New Roman"/>
                        </a:rPr>
                        <a:t>reset_client_ctx</a:t>
                      </a:r>
                      <a:r>
                        <a:rPr lang="en-US" sz="1100" b="1" dirty="0">
                          <a:solidFill>
                            <a:srgbClr val="FF0000"/>
                          </a:solidFill>
                          <a:latin typeface="Times New Roman"/>
                          <a:ea typeface="Times New Roman"/>
                        </a:rPr>
                        <a:t>()</a:t>
                      </a:r>
                      <a:endParaRPr lang="en-US" sz="1100" dirty="0">
                        <a:solidFill>
                          <a:srgbClr val="FF0000"/>
                        </a:solidFill>
                        <a:latin typeface="Times New Roman"/>
                        <a:ea typeface="Times New Roman"/>
                      </a:endParaRPr>
                    </a:p>
                    <a:p>
                      <a:pPr marL="0" marR="0">
                        <a:spcBef>
                          <a:spcPts val="0"/>
                        </a:spcBef>
                        <a:spcAft>
                          <a:spcPts val="0"/>
                        </a:spcAft>
                      </a:pPr>
                      <a:r>
                        <a:rPr lang="en-US" sz="1100" b="1" dirty="0">
                          <a:solidFill>
                            <a:srgbClr val="FF0000"/>
                          </a:solidFill>
                          <a:latin typeface="Times New Roman"/>
                          <a:ea typeface="Times New Roman"/>
                        </a:rPr>
                        <a:t>tag/</a:t>
                      </a:r>
                      <a:r>
                        <a:rPr lang="en-US" sz="1100" b="1" dirty="0" err="1">
                          <a:solidFill>
                            <a:srgbClr val="FF0000"/>
                          </a:solidFill>
                          <a:latin typeface="Times New Roman"/>
                          <a:ea typeface="Times New Roman"/>
                        </a:rPr>
                        <a:t>untag</a:t>
                      </a:r>
                      <a:r>
                        <a:rPr lang="en-US" sz="1100" b="1" dirty="0">
                          <a:solidFill>
                            <a:srgbClr val="FF0000"/>
                          </a:solidFill>
                          <a:latin typeface="Times New Roman"/>
                          <a:ea typeface="Times New Roman"/>
                        </a:rPr>
                        <a:t>()</a:t>
                      </a:r>
                      <a:endParaRPr lang="en-US" sz="1100" dirty="0">
                        <a:solidFill>
                          <a:srgbClr val="FF0000"/>
                        </a:solidFill>
                        <a:latin typeface="Times New Roman"/>
                        <a:ea typeface="Times New Roman"/>
                      </a:endParaRPr>
                    </a:p>
                    <a:p>
                      <a:pPr marL="0" marR="0">
                        <a:spcBef>
                          <a:spcPts val="0"/>
                        </a:spcBef>
                        <a:spcAft>
                          <a:spcPts val="0"/>
                        </a:spcAft>
                      </a:pPr>
                      <a:r>
                        <a:rPr lang="en-US" sz="1100" b="1" dirty="0" err="1">
                          <a:solidFill>
                            <a:srgbClr val="FF0000"/>
                          </a:solidFill>
                          <a:latin typeface="Times New Roman"/>
                          <a:ea typeface="Times New Roman"/>
                        </a:rPr>
                        <a:t>tag_longop</a:t>
                      </a:r>
                      <a:r>
                        <a:rPr lang="en-US" sz="1100" b="1" dirty="0">
                          <a:solidFill>
                            <a:srgbClr val="FF0000"/>
                          </a:solidFill>
                          <a:latin typeface="Times New Roman"/>
                          <a:ea typeface="Times New Roman"/>
                        </a:rPr>
                        <a:t>()</a:t>
                      </a:r>
                      <a:endParaRPr lang="en-US" sz="1100" dirty="0">
                        <a:solidFill>
                          <a:srgbClr val="FF0000"/>
                        </a:solidFill>
                        <a:latin typeface="Times New Roman"/>
                        <a:ea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rPr>
                        <a:t>Uses DBMS_DB_VERSION, DBMS_APPLICATION_INFO, DBMS_SYSTEM, </a:t>
                      </a:r>
                      <a:r>
                        <a:rPr lang="en-US" sz="1000" dirty="0" err="1">
                          <a:latin typeface="Times New Roman"/>
                          <a:ea typeface="Times New Roman"/>
                        </a:rPr>
                        <a:t>v$session</a:t>
                      </a:r>
                      <a:r>
                        <a:rPr lang="en-US" sz="1000" dirty="0">
                          <a:latin typeface="Times New Roman"/>
                          <a:ea typeface="Times New Roman"/>
                        </a:rPr>
                        <a:t> and </a:t>
                      </a:r>
                      <a:r>
                        <a:rPr lang="en-US" sz="1000" dirty="0" err="1">
                          <a:latin typeface="Times New Roman"/>
                          <a:ea typeface="Times New Roman"/>
                        </a:rPr>
                        <a:t>v$mystat</a:t>
                      </a:r>
                      <a:r>
                        <a:rPr lang="en-US" sz="1000" dirty="0">
                          <a:latin typeface="Times New Roman"/>
                          <a:ea typeface="Times New Roman"/>
                        </a:rPr>
                        <a:t>.</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6582">
                <a:tc>
                  <a:txBody>
                    <a:bodyPr/>
                    <a:lstStyle/>
                    <a:p>
                      <a:pPr marL="0" marR="0">
                        <a:spcBef>
                          <a:spcPts val="0"/>
                        </a:spcBef>
                        <a:spcAft>
                          <a:spcPts val="0"/>
                        </a:spcAft>
                      </a:pPr>
                      <a:r>
                        <a:rPr lang="en-US" sz="1200" dirty="0">
                          <a:latin typeface="Times New Roman"/>
                          <a:ea typeface="Times New Roman"/>
                        </a:rPr>
                        <a:t>File Operations:</a:t>
                      </a:r>
                    </a:p>
                    <a:p>
                      <a:pPr marL="0" marR="0" indent="114300">
                        <a:spcBef>
                          <a:spcPts val="0"/>
                        </a:spcBef>
                        <a:spcAft>
                          <a:spcPts val="0"/>
                        </a:spcAft>
                      </a:pPr>
                      <a:r>
                        <a:rPr lang="en-US" sz="1200" dirty="0">
                          <a:latin typeface="Times New Roman"/>
                          <a:ea typeface="Times New Roman"/>
                        </a:rPr>
                        <a:t>IO (meant to be used primarily by LOGS)</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latin typeface="Times New Roman"/>
                          <a:ea typeface="Times New Roman"/>
                        </a:rPr>
                        <a:t>write_line()</a:t>
                      </a:r>
                    </a:p>
                    <a:p>
                      <a:pPr marL="0" marR="0">
                        <a:spcBef>
                          <a:spcPts val="0"/>
                        </a:spcBef>
                        <a:spcAft>
                          <a:spcPts val="0"/>
                        </a:spcAft>
                      </a:pPr>
                      <a:r>
                        <a:rPr lang="en-US" sz="1100">
                          <a:latin typeface="Times New Roman"/>
                          <a:ea typeface="Times New Roman"/>
                        </a:rPr>
                        <a:t>write_lines(0</a:t>
                      </a:r>
                    </a:p>
                    <a:p>
                      <a:pPr marL="0" marR="0">
                        <a:spcBef>
                          <a:spcPts val="0"/>
                        </a:spcBef>
                        <a:spcAft>
                          <a:spcPts val="0"/>
                        </a:spcAft>
                      </a:pPr>
                      <a:r>
                        <a:rPr lang="en-US" sz="1100">
                          <a:latin typeface="Times New Roman"/>
                          <a:ea typeface="Times New Roman"/>
                        </a:rPr>
                        <a:t>p()</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rPr>
                        <a:t>Uses UTL_FILE, DBMS_LOB</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1055">
                <a:tc>
                  <a:txBody>
                    <a:bodyPr/>
                    <a:lstStyle/>
                    <a:p>
                      <a:pPr marL="0" marR="0">
                        <a:spcBef>
                          <a:spcPts val="0"/>
                        </a:spcBef>
                        <a:spcAft>
                          <a:spcPts val="0"/>
                        </a:spcAft>
                      </a:pPr>
                      <a:r>
                        <a:rPr lang="en-US" sz="1200">
                          <a:latin typeface="Times New Roman"/>
                          <a:ea typeface="Times New Roman"/>
                        </a:rPr>
                        <a:t>Dynamic (Table-Driven) Parameters/Properties:</a:t>
                      </a:r>
                    </a:p>
                    <a:p>
                      <a:pPr marL="0" marR="0" indent="114300">
                        <a:spcBef>
                          <a:spcPts val="0"/>
                        </a:spcBef>
                        <a:spcAft>
                          <a:spcPts val="0"/>
                        </a:spcAft>
                      </a:pPr>
                      <a:r>
                        <a:rPr lang="en-US" sz="1200">
                          <a:latin typeface="Times New Roman"/>
                          <a:ea typeface="Times New Roman"/>
                        </a:rPr>
                        <a:t>PARM (package)</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err="1">
                          <a:latin typeface="Times New Roman"/>
                          <a:ea typeface="Times New Roman"/>
                        </a:rPr>
                        <a:t>get_val</a:t>
                      </a:r>
                      <a:r>
                        <a:rPr lang="en-US" sz="1100" dirty="0">
                          <a:latin typeface="Times New Roman"/>
                          <a:ea typeface="Times New Roman"/>
                        </a:rPr>
                        <a:t>()</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rPr>
                        <a:t>APP_PARM (table)</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6582">
                <a:tc>
                  <a:txBody>
                    <a:bodyPr/>
                    <a:lstStyle/>
                    <a:p>
                      <a:pPr marL="0" marR="0">
                        <a:spcBef>
                          <a:spcPts val="0"/>
                        </a:spcBef>
                        <a:spcAft>
                          <a:spcPts val="0"/>
                        </a:spcAft>
                      </a:pPr>
                      <a:r>
                        <a:rPr lang="en-US" sz="1200" dirty="0">
                          <a:latin typeface="Times New Roman"/>
                          <a:ea typeface="Times New Roman"/>
                        </a:rPr>
                        <a:t>Extras (required for the seven libraries above to function):</a:t>
                      </a:r>
                    </a:p>
                    <a:p>
                      <a:pPr marL="0" marR="0" indent="114300">
                        <a:spcBef>
                          <a:spcPts val="0"/>
                        </a:spcBef>
                        <a:spcAft>
                          <a:spcPts val="0"/>
                        </a:spcAft>
                      </a:pPr>
                      <a:r>
                        <a:rPr lang="en-US" sz="1200" dirty="0">
                          <a:latin typeface="Times New Roman"/>
                          <a:ea typeface="Times New Roman"/>
                        </a:rPr>
                        <a:t>CNST, TYP, DDL_UTILS, </a:t>
                      </a:r>
                    </a:p>
                    <a:p>
                      <a:pPr marL="0" marR="0" indent="114300">
                        <a:spcBef>
                          <a:spcPts val="0"/>
                        </a:spcBef>
                        <a:spcAft>
                          <a:spcPts val="0"/>
                        </a:spcAft>
                      </a:pPr>
                      <a:r>
                        <a:rPr lang="en-US" sz="1200" dirty="0">
                          <a:latin typeface="Times New Roman"/>
                          <a:ea typeface="Times New Roman"/>
                        </a:rPr>
                        <a:t>DT, STR, NUM (packages)</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1400" dirty="0">
                          <a:latin typeface="Times New Roman"/>
                          <a:ea typeface="Times New Roman"/>
                        </a:rPr>
                        <a:t>These are libraries of application-wide constants and subtypes, build utility functions; date, string and number manipulation routines.</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spTree>
    <p:extLst>
      <p:ext uri="{BB962C8B-B14F-4D97-AF65-F5344CB8AC3E}">
        <p14:creationId xmlns:p14="http://schemas.microsoft.com/office/powerpoint/2010/main" val="26072960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pPr lvl="0"/>
            <a:r>
              <a:rPr lang="en-US" sz="4400" dirty="0" smtClean="0"/>
              <a:t>Instrumentation</a:t>
            </a:r>
          </a:p>
          <a:p>
            <a:pPr lvl="1"/>
            <a:r>
              <a:rPr lang="en-US" sz="3600" dirty="0" smtClean="0"/>
              <a:t>Logging &amp; Notifications</a:t>
            </a:r>
            <a:endParaRPr lang="en-US" sz="3600" dirty="0"/>
          </a:p>
          <a:p>
            <a:pPr lvl="1"/>
            <a:r>
              <a:rPr lang="en-US" sz="3600" dirty="0" smtClean="0"/>
              <a:t>Debugging</a:t>
            </a:r>
          </a:p>
          <a:p>
            <a:pPr lvl="1"/>
            <a:r>
              <a:rPr lang="en-US" sz="3600" dirty="0" smtClean="0"/>
              <a:t>Exceptions</a:t>
            </a:r>
          </a:p>
          <a:p>
            <a:r>
              <a:rPr lang="en-US" sz="4400" dirty="0" smtClean="0">
                <a:solidFill>
                  <a:srgbClr val="00B0F0"/>
                </a:solidFill>
              </a:rPr>
              <a:t>PL/SQL Standards</a:t>
            </a:r>
          </a:p>
        </p:txBody>
      </p:sp>
    </p:spTree>
    <p:extLst>
      <p:ext uri="{BB962C8B-B14F-4D97-AF65-F5344CB8AC3E}">
        <p14:creationId xmlns:p14="http://schemas.microsoft.com/office/powerpoint/2010/main" val="34649998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PL/SQL Standards</a:t>
            </a:r>
            <a:endParaRPr lang="en-US" dirty="0"/>
          </a:p>
        </p:txBody>
      </p:sp>
      <p:sp>
        <p:nvSpPr>
          <p:cNvPr id="3" name="Content Placeholder 2"/>
          <p:cNvSpPr>
            <a:spLocks noGrp="1"/>
          </p:cNvSpPr>
          <p:nvPr>
            <p:ph idx="1"/>
          </p:nvPr>
        </p:nvSpPr>
        <p:spPr/>
        <p:txBody>
          <a:bodyPr/>
          <a:lstStyle/>
          <a:p>
            <a:r>
              <a:rPr lang="en-US" dirty="0" smtClean="0"/>
              <a:t>Write it or adopt it or blend it</a:t>
            </a:r>
          </a:p>
          <a:p>
            <a:pPr lvl="1"/>
            <a:r>
              <a:rPr lang="en-US" dirty="0" smtClean="0"/>
              <a:t>Google “PL/SQL Standards”. </a:t>
            </a:r>
            <a:r>
              <a:rPr lang="en-US" dirty="0" smtClean="0"/>
              <a:t>Take </a:t>
            </a:r>
            <a:r>
              <a:rPr lang="en-US" dirty="0" smtClean="0"/>
              <a:t>the </a:t>
            </a:r>
            <a:r>
              <a:rPr lang="en-US" dirty="0" err="1" smtClean="0"/>
              <a:t>ToadWorld</a:t>
            </a:r>
            <a:r>
              <a:rPr lang="en-US" dirty="0" smtClean="0"/>
              <a:t> link.</a:t>
            </a:r>
          </a:p>
          <a:p>
            <a:pPr lvl="1"/>
            <a:r>
              <a:rPr lang="en-US" sz="2000" dirty="0" smtClean="0">
                <a:hlinkClick r:id="rId2"/>
              </a:rPr>
              <a:t>http://www.toadworld.com/platforms/oracle/w/wiki/8245.plsql-standards.aspx</a:t>
            </a:r>
            <a:r>
              <a:rPr lang="en-US" sz="2000" dirty="0" smtClean="0"/>
              <a:t> </a:t>
            </a:r>
          </a:p>
          <a:p>
            <a:r>
              <a:rPr lang="en-US" dirty="0" smtClean="0"/>
              <a:t>Ensure it is followed</a:t>
            </a:r>
          </a:p>
          <a:p>
            <a:pPr lvl="1"/>
            <a:r>
              <a:rPr lang="en-US" dirty="0" smtClean="0"/>
              <a:t>Automated formatting</a:t>
            </a:r>
          </a:p>
          <a:p>
            <a:pPr lvl="1"/>
            <a:r>
              <a:rPr lang="en-US" dirty="0" smtClean="0"/>
              <a:t>Automated snippets, frequent SQL, frequent PL/SQL</a:t>
            </a:r>
          </a:p>
          <a:p>
            <a:pPr lvl="1"/>
            <a:r>
              <a:rPr lang="en-US" dirty="0" smtClean="0"/>
              <a:t>Shared templates</a:t>
            </a:r>
          </a:p>
          <a:p>
            <a:pPr lvl="1"/>
            <a:r>
              <a:rPr lang="en-US" dirty="0" smtClean="0"/>
              <a:t>Peer review</a:t>
            </a:r>
          </a:p>
          <a:p>
            <a:pPr lvl="1"/>
            <a:r>
              <a:rPr lang="en-US" dirty="0" smtClean="0"/>
              <a:t>Configurable standards checker (like Dell’s </a:t>
            </a:r>
            <a:r>
              <a:rPr lang="en-US" dirty="0" err="1" smtClean="0"/>
              <a:t>CodeXpert</a:t>
            </a:r>
            <a:r>
              <a:rPr lang="en-US" dirty="0" smtClean="0"/>
              <a:t> in Toad)</a:t>
            </a:r>
            <a:endParaRPr lang="en-US" dirty="0"/>
          </a:p>
        </p:txBody>
      </p:sp>
    </p:spTree>
    <p:extLst>
      <p:ext uri="{BB962C8B-B14F-4D97-AF65-F5344CB8AC3E}">
        <p14:creationId xmlns:p14="http://schemas.microsoft.com/office/powerpoint/2010/main" val="18726597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your craftsmanship perceived?</a:t>
            </a:r>
            <a:endParaRPr lang="en-US" dirty="0"/>
          </a:p>
        </p:txBody>
      </p:sp>
      <p:grpSp>
        <p:nvGrpSpPr>
          <p:cNvPr id="7" name="Group 6"/>
          <p:cNvGrpSpPr/>
          <p:nvPr/>
        </p:nvGrpSpPr>
        <p:grpSpPr>
          <a:xfrm>
            <a:off x="3802380" y="1690688"/>
            <a:ext cx="4587240" cy="4816793"/>
            <a:chOff x="1905000" y="381000"/>
            <a:chExt cx="5334000" cy="5853113"/>
          </a:xfrm>
        </p:grpSpPr>
        <p:pic>
          <p:nvPicPr>
            <p:cNvPr id="4" name="Picture 3" descr="homemade_gokart.jpg"/>
            <p:cNvPicPr>
              <a:picLocks noChangeAspect="1"/>
            </p:cNvPicPr>
            <p:nvPr/>
          </p:nvPicPr>
          <p:blipFill>
            <a:blip r:embed="rId2" cstate="print"/>
            <a:stretch>
              <a:fillRect/>
            </a:stretch>
          </p:blipFill>
          <p:spPr>
            <a:xfrm>
              <a:off x="1905000" y="381000"/>
              <a:ext cx="5295900" cy="24120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ferrari_dashboard.jpg"/>
            <p:cNvPicPr>
              <a:picLocks noChangeAspect="1"/>
            </p:cNvPicPr>
            <p:nvPr/>
          </p:nvPicPr>
          <p:blipFill>
            <a:blip r:embed="rId3" cstate="print"/>
            <a:stretch>
              <a:fillRect/>
            </a:stretch>
          </p:blipFill>
          <p:spPr>
            <a:xfrm>
              <a:off x="1905000" y="3487071"/>
              <a:ext cx="5334000" cy="27470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4191000" y="2819400"/>
              <a:ext cx="762000" cy="584775"/>
            </a:xfrm>
            <a:prstGeom prst="rect">
              <a:avLst/>
            </a:prstGeom>
            <a:noFill/>
          </p:spPr>
          <p:txBody>
            <a:bodyPr wrap="square" rtlCol="0">
              <a:spAutoFit/>
            </a:bodyPr>
            <a:lstStyle/>
            <a:p>
              <a:r>
                <a:rPr lang="en-US" sz="3200" dirty="0" smtClean="0"/>
                <a:t>vs.</a:t>
              </a:r>
              <a:endParaRPr lang="en-US" sz="3200" dirty="0"/>
            </a:p>
          </p:txBody>
        </p:sp>
      </p:grpSp>
    </p:spTree>
    <p:extLst>
      <p:ext uri="{BB962C8B-B14F-4D97-AF65-F5344CB8AC3E}">
        <p14:creationId xmlns:p14="http://schemas.microsoft.com/office/powerpoint/2010/main" val="12049898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Coding and problem solving should be fun, not tedious and painful.</a:t>
            </a:r>
          </a:p>
          <a:p>
            <a:r>
              <a:rPr lang="en-US" dirty="0" smtClean="0"/>
              <a:t>Standards, instrumentation and a common exception handling method are a large part of that goal.</a:t>
            </a:r>
          </a:p>
          <a:p>
            <a:r>
              <a:rPr lang="en-US" dirty="0" smtClean="0"/>
              <a:t>Whether you adopt, hybridize or build your </a:t>
            </a:r>
            <a:r>
              <a:rPr lang="en-US" dirty="0" smtClean="0"/>
              <a:t>own </a:t>
            </a:r>
            <a:r>
              <a:rPr lang="en-US" smtClean="0"/>
              <a:t>common libraries they </a:t>
            </a:r>
            <a:r>
              <a:rPr lang="en-US" b="1" dirty="0" smtClean="0"/>
              <a:t>must </a:t>
            </a:r>
            <a:r>
              <a:rPr lang="en-US" dirty="0" smtClean="0"/>
              <a:t>be simple and easy to use.</a:t>
            </a:r>
          </a:p>
          <a:p>
            <a:r>
              <a:rPr lang="en-US" dirty="0" smtClean="0"/>
              <a:t>Instrumentation is the “low-hanging fruit” because it can be added easily </a:t>
            </a:r>
            <a:r>
              <a:rPr lang="en-US" i="1" dirty="0" smtClean="0"/>
              <a:t>after</a:t>
            </a:r>
            <a:r>
              <a:rPr lang="en-US" dirty="0" smtClean="0"/>
              <a:t> production rollout.</a:t>
            </a:r>
          </a:p>
          <a:p>
            <a:pPr lvl="1"/>
            <a:r>
              <a:rPr lang="en-US" dirty="0" smtClean="0"/>
              <a:t>Modifying existing code format and exception handling is not as easy, but can be tackled incrementally, one package at a time during maintenance activities.</a:t>
            </a:r>
          </a:p>
          <a:p>
            <a:r>
              <a:rPr lang="en-US" dirty="0" smtClean="0"/>
              <a:t>Ensure their use through peer reviews, automation, rewards and some good old public flogging and humiliation ;-)</a:t>
            </a:r>
          </a:p>
          <a:p>
            <a:r>
              <a:rPr lang="en-US" dirty="0" smtClean="0"/>
              <a:t>Get started today! It’s easy.</a:t>
            </a:r>
          </a:p>
          <a:p>
            <a:endParaRPr lang="en-US" dirty="0"/>
          </a:p>
        </p:txBody>
      </p:sp>
    </p:spTree>
    <p:extLst>
      <p:ext uri="{BB962C8B-B14F-4D97-AF65-F5344CB8AC3E}">
        <p14:creationId xmlns:p14="http://schemas.microsoft.com/office/powerpoint/2010/main" val="17302913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a:buNone/>
            </a:pPr>
            <a:r>
              <a:rPr lang="en-US" dirty="0" smtClean="0"/>
              <a:t>Contact: </a:t>
            </a:r>
            <a:r>
              <a:rPr lang="en-US" dirty="0" smtClean="0">
                <a:solidFill>
                  <a:schemeClr val="bg2">
                    <a:lumMod val="50000"/>
                  </a:schemeClr>
                </a:solidFill>
                <a:hlinkClick r:id="rId2"/>
              </a:rPr>
              <a:t>bcoulam@yahoo.com</a:t>
            </a:r>
            <a:endParaRPr lang="en-US" dirty="0" smtClean="0">
              <a:solidFill>
                <a:schemeClr val="bg2">
                  <a:lumMod val="50000"/>
                </a:schemeClr>
              </a:solidFill>
            </a:endParaRPr>
          </a:p>
          <a:p>
            <a:pPr>
              <a:buNone/>
            </a:pPr>
            <a:r>
              <a:rPr lang="en-US" dirty="0" smtClean="0"/>
              <a:t>Papers and Code:</a:t>
            </a:r>
          </a:p>
          <a:p>
            <a:pPr lvl="1">
              <a:buNone/>
            </a:pPr>
            <a:r>
              <a:rPr lang="en-US" dirty="0" smtClean="0">
                <a:solidFill>
                  <a:schemeClr val="bg2">
                    <a:lumMod val="50000"/>
                  </a:schemeClr>
                </a:solidFill>
                <a:hlinkClick r:id="rId3"/>
              </a:rPr>
              <a:t>http://www.dbartisans.com</a:t>
            </a:r>
            <a:r>
              <a:rPr lang="en-US" dirty="0" smtClean="0">
                <a:solidFill>
                  <a:schemeClr val="bg2">
                    <a:lumMod val="50000"/>
                  </a:schemeClr>
                </a:solidFill>
              </a:rPr>
              <a:t> </a:t>
            </a:r>
          </a:p>
          <a:p>
            <a:pPr>
              <a:buNone/>
            </a:pPr>
            <a:r>
              <a:rPr lang="en-US" dirty="0" smtClean="0"/>
              <a:t>Framework: </a:t>
            </a:r>
            <a:r>
              <a:rPr lang="en-US" dirty="0" smtClean="0">
                <a:hlinkClick r:id="rId4"/>
              </a:rPr>
              <a:t>http://</a:t>
            </a:r>
            <a:r>
              <a:rPr lang="en-US" dirty="0" smtClean="0">
                <a:solidFill>
                  <a:schemeClr val="bg2">
                    <a:lumMod val="50000"/>
                  </a:schemeClr>
                </a:solidFill>
                <a:hlinkClick r:id="rId4"/>
              </a:rPr>
              <a:t>sourceforge.net/projects/plsqlframestart</a:t>
            </a:r>
            <a:r>
              <a:rPr lang="en-US" dirty="0" smtClean="0"/>
              <a:t>   </a:t>
            </a:r>
          </a:p>
          <a:p>
            <a:endParaRPr lang="en-US" dirty="0"/>
          </a:p>
        </p:txBody>
      </p:sp>
    </p:spTree>
    <p:extLst>
      <p:ext uri="{BB962C8B-B14F-4D97-AF65-F5344CB8AC3E}">
        <p14:creationId xmlns:p14="http://schemas.microsoft.com/office/powerpoint/2010/main" val="4809409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532437"/>
            <a:ext cx="10515600" cy="1325563"/>
          </a:xfrm>
        </p:spPr>
        <p:txBody>
          <a:bodyPr/>
          <a:lstStyle/>
          <a:p>
            <a:r>
              <a:rPr lang="en-US" dirty="0" smtClean="0">
                <a:solidFill>
                  <a:schemeClr val="bg1"/>
                </a:solidFill>
              </a:rPr>
              <a:t>Or this?</a:t>
            </a:r>
            <a:endParaRPr lang="en-US" dirty="0">
              <a:solidFill>
                <a:schemeClr val="bg1"/>
              </a:solidFill>
            </a:endParaRPr>
          </a:p>
        </p:txBody>
      </p:sp>
      <p:pic>
        <p:nvPicPr>
          <p:cNvPr id="4" name="Picture 3"/>
          <p:cNvPicPr>
            <a:picLocks noChangeAspect="1"/>
          </p:cNvPicPr>
          <p:nvPr/>
        </p:nvPicPr>
        <p:blipFill>
          <a:blip r:embed="rId2"/>
          <a:stretch>
            <a:fillRect/>
          </a:stretch>
        </p:blipFill>
        <p:spPr>
          <a:xfrm>
            <a:off x="2106739" y="875420"/>
            <a:ext cx="8408861" cy="4731566"/>
          </a:xfrm>
          <a:prstGeom prst="rect">
            <a:avLst/>
          </a:prstGeom>
        </p:spPr>
      </p:pic>
    </p:spTree>
    <p:extLst>
      <p:ext uri="{BB962C8B-B14F-4D97-AF65-F5344CB8AC3E}">
        <p14:creationId xmlns:p14="http://schemas.microsoft.com/office/powerpoint/2010/main" val="14488975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pPr lvl="0"/>
            <a:r>
              <a:rPr lang="en-US" sz="4400" dirty="0" smtClean="0">
                <a:solidFill>
                  <a:srgbClr val="00B0F0"/>
                </a:solidFill>
              </a:rPr>
              <a:t>Instrumentation</a:t>
            </a:r>
          </a:p>
          <a:p>
            <a:pPr lvl="1"/>
            <a:r>
              <a:rPr lang="en-US" sz="3600" dirty="0" smtClean="0"/>
              <a:t>Logging &amp; Notifications</a:t>
            </a:r>
            <a:endParaRPr lang="en-US" sz="3600" dirty="0"/>
          </a:p>
          <a:p>
            <a:pPr lvl="1"/>
            <a:r>
              <a:rPr lang="en-US" sz="3600" dirty="0" smtClean="0"/>
              <a:t>Debugging</a:t>
            </a:r>
          </a:p>
          <a:p>
            <a:pPr lvl="1"/>
            <a:r>
              <a:rPr lang="en-US" sz="3600" dirty="0" smtClean="0"/>
              <a:t>Exceptions</a:t>
            </a:r>
          </a:p>
          <a:p>
            <a:r>
              <a:rPr lang="en-US" sz="4400" dirty="0" smtClean="0"/>
              <a:t>PL/SQL Standards</a:t>
            </a:r>
          </a:p>
        </p:txBody>
      </p:sp>
    </p:spTree>
    <p:extLst>
      <p:ext uri="{BB962C8B-B14F-4D97-AF65-F5344CB8AC3E}">
        <p14:creationId xmlns:p14="http://schemas.microsoft.com/office/powerpoint/2010/main" val="23405891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Instrumentation	</a:t>
            </a:r>
            <a:endParaRPr lang="en-US" dirty="0"/>
          </a:p>
        </p:txBody>
      </p:sp>
      <p:sp>
        <p:nvSpPr>
          <p:cNvPr id="3" name="Content Placeholder 2"/>
          <p:cNvSpPr>
            <a:spLocks noGrp="1"/>
          </p:cNvSpPr>
          <p:nvPr>
            <p:ph idx="1"/>
          </p:nvPr>
        </p:nvSpPr>
        <p:spPr/>
        <p:txBody>
          <a:bodyPr>
            <a:normAutofit/>
          </a:bodyPr>
          <a:lstStyle/>
          <a:p>
            <a:r>
              <a:rPr lang="en-US" dirty="0" smtClean="0"/>
              <a:t>Think of Oracle’s Enterprise Manager</a:t>
            </a:r>
          </a:p>
          <a:p>
            <a:r>
              <a:rPr lang="en-US" dirty="0" smtClean="0"/>
              <a:t>A car’s dashboard</a:t>
            </a:r>
          </a:p>
          <a:p>
            <a:r>
              <a:rPr lang="en-US" dirty="0" smtClean="0"/>
              <a:t>A plane cockpit</a:t>
            </a:r>
          </a:p>
          <a:p>
            <a:r>
              <a:rPr lang="en-US" dirty="0" smtClean="0"/>
              <a:t>Windows process explorer</a:t>
            </a:r>
          </a:p>
          <a:p>
            <a:r>
              <a:rPr lang="en-US" dirty="0" smtClean="0"/>
              <a:t>A </a:t>
            </a:r>
            <a:r>
              <a:rPr lang="en-US" dirty="0" err="1" smtClean="0"/>
              <a:t>telco’s</a:t>
            </a:r>
            <a:r>
              <a:rPr lang="en-US" dirty="0" smtClean="0"/>
              <a:t> network operations center</a:t>
            </a:r>
          </a:p>
        </p:txBody>
      </p:sp>
    </p:spTree>
    <p:extLst>
      <p:ext uri="{BB962C8B-B14F-4D97-AF65-F5344CB8AC3E}">
        <p14:creationId xmlns:p14="http://schemas.microsoft.com/office/powerpoint/2010/main" val="21262231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Instrumentation – Physical World</a:t>
            </a:r>
            <a:endParaRPr lang="en-US" dirty="0"/>
          </a:p>
        </p:txBody>
      </p:sp>
      <p:pic>
        <p:nvPicPr>
          <p:cNvPr id="4" name="Picture 3"/>
          <p:cNvPicPr>
            <a:picLocks noChangeAspect="1"/>
          </p:cNvPicPr>
          <p:nvPr/>
        </p:nvPicPr>
        <p:blipFill>
          <a:blip r:embed="rId2"/>
          <a:stretch>
            <a:fillRect/>
          </a:stretch>
        </p:blipFill>
        <p:spPr>
          <a:xfrm>
            <a:off x="994354" y="1690688"/>
            <a:ext cx="3629708" cy="2113416"/>
          </a:xfrm>
          <a:prstGeom prst="rect">
            <a:avLst/>
          </a:prstGeom>
        </p:spPr>
      </p:pic>
      <p:pic>
        <p:nvPicPr>
          <p:cNvPr id="6" name="Picture 5"/>
          <p:cNvPicPr>
            <a:picLocks noChangeAspect="1"/>
          </p:cNvPicPr>
          <p:nvPr/>
        </p:nvPicPr>
        <p:blipFill>
          <a:blip r:embed="rId3"/>
          <a:stretch>
            <a:fillRect/>
          </a:stretch>
        </p:blipFill>
        <p:spPr>
          <a:xfrm>
            <a:off x="4780216" y="1690688"/>
            <a:ext cx="2821519" cy="2113416"/>
          </a:xfrm>
          <a:prstGeom prst="rect">
            <a:avLst/>
          </a:prstGeom>
        </p:spPr>
      </p:pic>
      <p:pic>
        <p:nvPicPr>
          <p:cNvPr id="7" name="Picture 6"/>
          <p:cNvPicPr>
            <a:picLocks noChangeAspect="1"/>
          </p:cNvPicPr>
          <p:nvPr/>
        </p:nvPicPr>
        <p:blipFill>
          <a:blip r:embed="rId4"/>
          <a:stretch>
            <a:fillRect/>
          </a:stretch>
        </p:blipFill>
        <p:spPr>
          <a:xfrm>
            <a:off x="7757889" y="1690688"/>
            <a:ext cx="3036686" cy="2113416"/>
          </a:xfrm>
          <a:prstGeom prst="rect">
            <a:avLst/>
          </a:prstGeom>
        </p:spPr>
      </p:pic>
      <p:pic>
        <p:nvPicPr>
          <p:cNvPr id="9" name="Picture 8"/>
          <p:cNvPicPr>
            <a:picLocks noChangeAspect="1"/>
          </p:cNvPicPr>
          <p:nvPr/>
        </p:nvPicPr>
        <p:blipFill>
          <a:blip r:embed="rId5"/>
          <a:stretch>
            <a:fillRect/>
          </a:stretch>
        </p:blipFill>
        <p:spPr>
          <a:xfrm>
            <a:off x="1006923" y="4059723"/>
            <a:ext cx="3617139" cy="2139887"/>
          </a:xfrm>
          <a:prstGeom prst="rect">
            <a:avLst/>
          </a:prstGeom>
        </p:spPr>
      </p:pic>
      <p:pic>
        <p:nvPicPr>
          <p:cNvPr id="1030" name="Picture 6" descr="http://www.barco.com/~/~/media/Images/References/2013/Belgacom/Barco_Belgacom_videowall_20121220-39%20jpg.jpg?mh=900&amp;mw=90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80216" y="4066095"/>
            <a:ext cx="3200273" cy="213351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628888" y="4329447"/>
            <a:ext cx="2724912" cy="1600438"/>
          </a:xfrm>
          <a:prstGeom prst="rect">
            <a:avLst/>
          </a:prstGeom>
          <a:noFill/>
        </p:spPr>
        <p:txBody>
          <a:bodyPr wrap="square" rtlCol="0">
            <a:spAutoFit/>
          </a:bodyPr>
          <a:lstStyle/>
          <a:p>
            <a:pPr marL="0" lvl="1"/>
            <a:r>
              <a:rPr lang="en-US" sz="2000" i="1" dirty="0" smtClean="0">
                <a:solidFill>
                  <a:srgbClr val="00B0F0"/>
                </a:solidFill>
              </a:rPr>
              <a:t>They all provide real-time, valuable insight into the inner workings of complex systems.</a:t>
            </a:r>
          </a:p>
          <a:p>
            <a:endParaRPr lang="en-US" dirty="0"/>
          </a:p>
        </p:txBody>
      </p:sp>
    </p:spTree>
    <p:extLst>
      <p:ext uri="{BB962C8B-B14F-4D97-AF65-F5344CB8AC3E}">
        <p14:creationId xmlns:p14="http://schemas.microsoft.com/office/powerpoint/2010/main" val="41840388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Instrumentation – Typical Custom PL/SQL</a:t>
            </a:r>
            <a:endParaRPr lang="en-US"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contrast="-100000"/>
                    </a14:imgEffect>
                  </a14:imgLayer>
                </a14:imgProps>
              </a:ext>
            </a:extLst>
          </a:blip>
          <a:stretch>
            <a:fillRect/>
          </a:stretch>
        </p:blipFill>
        <p:spPr>
          <a:xfrm>
            <a:off x="994354" y="1690688"/>
            <a:ext cx="3629708" cy="2113416"/>
          </a:xfrm>
          <a:prstGeom prst="rect">
            <a:avLst/>
          </a:prstGeom>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brightnessContrast contrast="-100000"/>
                    </a14:imgEffect>
                  </a14:imgLayer>
                </a14:imgProps>
              </a:ext>
            </a:extLst>
          </a:blip>
          <a:stretch>
            <a:fillRect/>
          </a:stretch>
        </p:blipFill>
        <p:spPr>
          <a:xfrm>
            <a:off x="4780216" y="1690688"/>
            <a:ext cx="2821519" cy="2113416"/>
          </a:xfrm>
          <a:prstGeom prst="rect">
            <a:avLst/>
          </a:prstGeom>
        </p:spPr>
      </p:pic>
      <p:pic>
        <p:nvPicPr>
          <p:cNvPr id="7" name="Picture 6"/>
          <p:cNvPicPr>
            <a:picLocks noChangeAspect="1"/>
          </p:cNvPicPr>
          <p:nvPr/>
        </p:nvPicPr>
        <p:blipFill>
          <a:blip r:embed="rId6">
            <a:extLst>
              <a:ext uri="{BEBA8EAE-BF5A-486C-A8C5-ECC9F3942E4B}">
                <a14:imgProps xmlns:a14="http://schemas.microsoft.com/office/drawing/2010/main">
                  <a14:imgLayer r:embed="rId7">
                    <a14:imgEffect>
                      <a14:brightnessContrast contrast="-100000"/>
                    </a14:imgEffect>
                  </a14:imgLayer>
                </a14:imgProps>
              </a:ext>
            </a:extLst>
          </a:blip>
          <a:stretch>
            <a:fillRect/>
          </a:stretch>
        </p:blipFill>
        <p:spPr>
          <a:xfrm>
            <a:off x="7757889" y="1690688"/>
            <a:ext cx="3036686" cy="2113416"/>
          </a:xfrm>
          <a:prstGeom prst="rect">
            <a:avLst/>
          </a:prstGeom>
        </p:spPr>
      </p:pic>
      <p:pic>
        <p:nvPicPr>
          <p:cNvPr id="9" name="Picture 8"/>
          <p:cNvPicPr>
            <a:picLocks noChangeAspect="1"/>
          </p:cNvPicPr>
          <p:nvPr/>
        </p:nvPicPr>
        <p:blipFill>
          <a:blip r:embed="rId8">
            <a:extLst>
              <a:ext uri="{BEBA8EAE-BF5A-486C-A8C5-ECC9F3942E4B}">
                <a14:imgProps xmlns:a14="http://schemas.microsoft.com/office/drawing/2010/main">
                  <a14:imgLayer r:embed="rId9">
                    <a14:imgEffect>
                      <a14:brightnessContrast contrast="-100000"/>
                    </a14:imgEffect>
                  </a14:imgLayer>
                </a14:imgProps>
              </a:ext>
            </a:extLst>
          </a:blip>
          <a:stretch>
            <a:fillRect/>
          </a:stretch>
        </p:blipFill>
        <p:spPr>
          <a:xfrm>
            <a:off x="1006923" y="4059723"/>
            <a:ext cx="3617139" cy="2139887"/>
          </a:xfrm>
          <a:prstGeom prst="rect">
            <a:avLst/>
          </a:prstGeom>
        </p:spPr>
      </p:pic>
      <p:pic>
        <p:nvPicPr>
          <p:cNvPr id="1030" name="Picture 6" descr="http://www.barco.com/~/~/media/Images/References/2013/Belgacom/Barco_Belgacom_videowall_20121220-39%20jpg.jpg?mh=900&amp;mw=900"/>
          <p:cNvPicPr>
            <a:picLocks noChangeAspect="1" noChangeArrowheads="1"/>
          </p:cNvPicPr>
          <p:nvPr/>
        </p:nvPicPr>
        <p:blipFill>
          <a:blip r:embed="rId10" cstate="print">
            <a:extLst>
              <a:ext uri="{BEBA8EAE-BF5A-486C-A8C5-ECC9F3942E4B}">
                <a14:imgProps xmlns:a14="http://schemas.microsoft.com/office/drawing/2010/main">
                  <a14:imgLayer r:embed="rId11">
                    <a14:imgEffect>
                      <a14:brightnessContrast contrast="-100000"/>
                    </a14:imgEffect>
                  </a14:imgLayer>
                </a14:imgProps>
              </a:ext>
              <a:ext uri="{28A0092B-C50C-407E-A947-70E740481C1C}">
                <a14:useLocalDpi xmlns:a14="http://schemas.microsoft.com/office/drawing/2010/main" val="0"/>
              </a:ext>
            </a:extLst>
          </a:blip>
          <a:srcRect/>
          <a:stretch>
            <a:fillRect/>
          </a:stretch>
        </p:blipFill>
        <p:spPr bwMode="auto">
          <a:xfrm>
            <a:off x="4780216" y="4066095"/>
            <a:ext cx="3200273" cy="213351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628888" y="4329447"/>
            <a:ext cx="2724912" cy="1292662"/>
          </a:xfrm>
          <a:prstGeom prst="rect">
            <a:avLst/>
          </a:prstGeom>
          <a:noFill/>
        </p:spPr>
        <p:txBody>
          <a:bodyPr wrap="square" rtlCol="0">
            <a:spAutoFit/>
          </a:bodyPr>
          <a:lstStyle/>
          <a:p>
            <a:pPr marL="0" lvl="1"/>
            <a:r>
              <a:rPr lang="en-US" sz="2000" i="1" dirty="0" smtClean="0">
                <a:solidFill>
                  <a:srgbClr val="00B0F0"/>
                </a:solidFill>
              </a:rPr>
              <a:t>No insight into the inner workings of complex systems.</a:t>
            </a:r>
          </a:p>
          <a:p>
            <a:endParaRPr lang="en-US" dirty="0"/>
          </a:p>
        </p:txBody>
      </p:sp>
    </p:spTree>
    <p:extLst>
      <p:ext uri="{BB962C8B-B14F-4D97-AF65-F5344CB8AC3E}">
        <p14:creationId xmlns:p14="http://schemas.microsoft.com/office/powerpoint/2010/main" val="31208069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4317</TotalTime>
  <Words>2029</Words>
  <Application>Microsoft Office PowerPoint</Application>
  <PresentationFormat>Widescreen</PresentationFormat>
  <Paragraphs>393</Paragraphs>
  <Slides>46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Calibri</vt:lpstr>
      <vt:lpstr>Calibri Light</vt:lpstr>
      <vt:lpstr>Garamond</vt:lpstr>
      <vt:lpstr>Times New Roman</vt:lpstr>
      <vt:lpstr>Office Theme</vt:lpstr>
      <vt:lpstr>Mastering PL/SQL Programming</vt:lpstr>
      <vt:lpstr>Agenda</vt:lpstr>
      <vt:lpstr>Best Practices</vt:lpstr>
      <vt:lpstr>Does this resemble your typical day?</vt:lpstr>
      <vt:lpstr>Or this?</vt:lpstr>
      <vt:lpstr>Agenda</vt:lpstr>
      <vt:lpstr>Instrumentation </vt:lpstr>
      <vt:lpstr>Instrumentation – Physical World</vt:lpstr>
      <vt:lpstr>Instrumentation – Typical Custom PL/SQL</vt:lpstr>
      <vt:lpstr>Instrumenation</vt:lpstr>
      <vt:lpstr>Instrumentation – Runtime Context</vt:lpstr>
      <vt:lpstr>Instrumentation – Runtime Context Buckets</vt:lpstr>
      <vt:lpstr>Instrumentation – Runtime Context Example</vt:lpstr>
      <vt:lpstr>Instrumentation</vt:lpstr>
      <vt:lpstr>Instrumentation - Destinations</vt:lpstr>
      <vt:lpstr>Agenda</vt:lpstr>
      <vt:lpstr>Logging and Notifications</vt:lpstr>
      <vt:lpstr>Logging and Notifications - Requirements</vt:lpstr>
      <vt:lpstr>Logging and Notifications - Simplicity</vt:lpstr>
      <vt:lpstr>Logging and Notifications - Simplicity</vt:lpstr>
      <vt:lpstr>Agenda</vt:lpstr>
      <vt:lpstr>Debugging</vt:lpstr>
      <vt:lpstr>Debugging Output Choices</vt:lpstr>
      <vt:lpstr>Agenda</vt:lpstr>
      <vt:lpstr>Exceptions – The Rules</vt:lpstr>
      <vt:lpstr>Exceptions – Types</vt:lpstr>
      <vt:lpstr>Exceptions – Types</vt:lpstr>
      <vt:lpstr>Exceptions - Raising</vt:lpstr>
      <vt:lpstr>Exceptions - Raising</vt:lpstr>
      <vt:lpstr>Exceptions - Raising</vt:lpstr>
      <vt:lpstr>Exceptions – Handling them loses information</vt:lpstr>
      <vt:lpstr>Exceptions – SQLCODE and SQLERRM</vt:lpstr>
      <vt:lpstr>Exceptions – Call Stack</vt:lpstr>
      <vt:lpstr>Exceptions – Backtrace Error Stack</vt:lpstr>
      <vt:lpstr>Exceptions – 12c Call Stack</vt:lpstr>
      <vt:lpstr>Exceptions – All Stacks using logging pkg</vt:lpstr>
      <vt:lpstr>Exceptions – Best Practices</vt:lpstr>
      <vt:lpstr>Exceptions – Small and Simple Routines</vt:lpstr>
      <vt:lpstr>Exceptions – Check Your Assumptions</vt:lpstr>
      <vt:lpstr>PowerPoint Presentation</vt:lpstr>
      <vt:lpstr>Starter and Simplified Starter</vt:lpstr>
      <vt:lpstr>Agenda</vt:lpstr>
      <vt:lpstr>PL/SQL Standards</vt:lpstr>
      <vt:lpstr>How is your craftsmanship perceived?</vt:lpstr>
      <vt:lpstr>Conclusion</vt:lpstr>
      <vt:lpstr>Questions?</vt:lpstr>
    </vt:vector>
  </TitlesOfParts>
  <Company>LDS Church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Mastering PL/SQL Programming</dc:title>
  <dc:creator>Bill Coulam</dc:creator>
  <cp:lastModifiedBy>Bill Coulam</cp:lastModifiedBy>
  <cp:revision>65</cp:revision>
  <dcterms:created xsi:type="dcterms:W3CDTF">2014-05-05T20:28:15Z</dcterms:created>
  <dcterms:modified xsi:type="dcterms:W3CDTF">2014-05-15T19:09:42Z</dcterms:modified>
</cp:coreProperties>
</file>