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52" r:id="rId2"/>
  </p:sldMasterIdLst>
  <p:notesMasterIdLst>
    <p:notesMasterId r:id="rId47"/>
  </p:notesMasterIdLst>
  <p:handoutMasterIdLst>
    <p:handoutMasterId r:id="rId48"/>
  </p:handoutMasterIdLst>
  <p:sldIdLst>
    <p:sldId id="258" r:id="rId3"/>
    <p:sldId id="292" r:id="rId4"/>
    <p:sldId id="327" r:id="rId5"/>
    <p:sldId id="293" r:id="rId6"/>
    <p:sldId id="294" r:id="rId7"/>
    <p:sldId id="295" r:id="rId8"/>
    <p:sldId id="262" r:id="rId9"/>
    <p:sldId id="329" r:id="rId10"/>
    <p:sldId id="324" r:id="rId11"/>
    <p:sldId id="299" r:id="rId12"/>
    <p:sldId id="281" r:id="rId13"/>
    <p:sldId id="282" r:id="rId14"/>
    <p:sldId id="283" r:id="rId15"/>
    <p:sldId id="300" r:id="rId16"/>
    <p:sldId id="284" r:id="rId17"/>
    <p:sldId id="285" r:id="rId18"/>
    <p:sldId id="316" r:id="rId19"/>
    <p:sldId id="317" r:id="rId20"/>
    <p:sldId id="315" r:id="rId21"/>
    <p:sldId id="303" r:id="rId22"/>
    <p:sldId id="286" r:id="rId23"/>
    <p:sldId id="264" r:id="rId24"/>
    <p:sldId id="277" r:id="rId25"/>
    <p:sldId id="287" r:id="rId26"/>
    <p:sldId id="301" r:id="rId27"/>
    <p:sldId id="288" r:id="rId28"/>
    <p:sldId id="266" r:id="rId29"/>
    <p:sldId id="308" r:id="rId30"/>
    <p:sldId id="289" r:id="rId31"/>
    <p:sldId id="290" r:id="rId32"/>
    <p:sldId id="278" r:id="rId33"/>
    <p:sldId id="279" r:id="rId34"/>
    <p:sldId id="280" r:id="rId35"/>
    <p:sldId id="269" r:id="rId36"/>
    <p:sldId id="268" r:id="rId37"/>
    <p:sldId id="291" r:id="rId38"/>
    <p:sldId id="325" r:id="rId39"/>
    <p:sldId id="302" r:id="rId40"/>
    <p:sldId id="271" r:id="rId41"/>
    <p:sldId id="328" r:id="rId42"/>
    <p:sldId id="323" r:id="rId43"/>
    <p:sldId id="322" r:id="rId44"/>
    <p:sldId id="272" r:id="rId45"/>
    <p:sldId id="32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33"/>
    <a:srgbClr val="17375E"/>
    <a:srgbClr val="204C8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093" autoAdjust="0"/>
  </p:normalViewPr>
  <p:slideViewPr>
    <p:cSldViewPr>
      <p:cViewPr varScale="1">
        <p:scale>
          <a:sx n="76" d="100"/>
          <a:sy n="76" d="100"/>
        </p:scale>
        <p:origin x="-2538"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5" d="100"/>
          <a:sy n="85" d="100"/>
        </p:scale>
        <p:origin x="-37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61A57D-4245-8847-9281-66430CEDD2F6}" type="datetimeFigureOut">
              <a:rPr lang="en-US" smtClean="0"/>
              <a:pPr/>
              <a:t>3/6/2012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952F8D-6AA7-7549-8822-B8851F2F5E50}" type="slidenum">
              <a:rPr lang="en-US" smtClean="0"/>
              <a:pPr/>
              <a:t>‹#›</a:t>
            </a:fld>
            <a:endParaRPr lang="en-US"/>
          </a:p>
        </p:txBody>
      </p:sp>
    </p:spTree>
    <p:extLst>
      <p:ext uri="{BB962C8B-B14F-4D97-AF65-F5344CB8AC3E}">
        <p14:creationId xmlns="" xmlns:p14="http://schemas.microsoft.com/office/powerpoint/2010/main" val="285714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2D040-7189-F947-831B-ACAE4F89593C}" type="datetimeFigureOut">
              <a:rPr lang="en-US" smtClean="0"/>
              <a:pPr/>
              <a:t>3/6/2012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65E11-CC0C-5841-92B1-1C8AA1CD7FFD}" type="slidenum">
              <a:rPr lang="en-US" smtClean="0"/>
              <a:pPr/>
              <a:t>‹#›</a:t>
            </a:fld>
            <a:endParaRPr lang="en-US"/>
          </a:p>
        </p:txBody>
      </p:sp>
    </p:spTree>
    <p:extLst>
      <p:ext uri="{BB962C8B-B14F-4D97-AF65-F5344CB8AC3E}">
        <p14:creationId xmlns="" xmlns:p14="http://schemas.microsoft.com/office/powerpoint/2010/main" val="4162423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ocs.oracle.com/cd/E11882_01/server.112/e26088/functions184.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us knows what it is to debug code. But what is </a:t>
            </a:r>
            <a:r>
              <a:rPr lang="en-US" dirty="0" smtClean="0"/>
              <a:t>“</a:t>
            </a:r>
            <a:r>
              <a:rPr lang="en-US" dirty="0" err="1" smtClean="0"/>
              <a:t>instrumenting</a:t>
            </a:r>
            <a:r>
              <a:rPr lang="en-US" dirty="0" smtClean="0"/>
              <a:t>” code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 mouthful.</a:t>
            </a:r>
            <a:r>
              <a:rPr lang="en-US" baseline="0" dirty="0" smtClean="0"/>
              <a:t> Big word. Not fun to say or type repeatedly. But I can’t think of a better word except for windows, which is probably trademarked.</a:t>
            </a:r>
          </a:p>
          <a:p>
            <a:r>
              <a:rPr lang="en-US" baseline="0" dirty="0" smtClean="0"/>
              <a:t>Instrumentation is actually a concept that is very familiar to us all. {Show </a:t>
            </a:r>
            <a:r>
              <a:rPr lang="en-US" baseline="0" dirty="0" err="1" smtClean="0"/>
              <a:t>pics</a:t>
            </a:r>
            <a:r>
              <a:rPr lang="en-US" baseline="0" dirty="0" smtClean="0"/>
              <a:t>.}</a:t>
            </a:r>
          </a:p>
          <a:p>
            <a:r>
              <a:rPr lang="en-US" baseline="0" dirty="0" smtClean="0"/>
              <a:t>Imagine driving a car, flying an airplane, running a telephone network or large enterprise WAN with absolutely no windows, graphs, dials, reports or data of any kind to tell you what the system is currently doing. And yet this is how we like to write our software because we perceive the instrumentation is busywork. Complex systems require instruments, windows into the guts of the system.</a:t>
            </a:r>
          </a:p>
          <a:p>
            <a:endParaRPr lang="en-US" baseline="0" dirty="0" smtClean="0"/>
          </a:p>
          <a:p>
            <a:r>
              <a:rPr lang="en-US" dirty="0" smtClean="0"/>
              <a:t>Here’s how I like to define instrumentation in the context of softwar</a:t>
            </a:r>
            <a:r>
              <a:rPr lang="en-US" baseline="0" dirty="0" smtClean="0"/>
              <a:t>e engineering</a:t>
            </a:r>
            <a:r>
              <a:rPr lang="en-US" dirty="0" smtClean="0"/>
              <a:t>.</a:t>
            </a:r>
          </a:p>
        </p:txBody>
      </p:sp>
      <p:sp>
        <p:nvSpPr>
          <p:cNvPr id="4" name="Slide Number Placeholder 3"/>
          <p:cNvSpPr>
            <a:spLocks noGrp="1"/>
          </p:cNvSpPr>
          <p:nvPr>
            <p:ph type="sldNum" sz="quarter" idx="10"/>
          </p:nvPr>
        </p:nvSpPr>
        <p:spPr/>
        <p:txBody>
          <a:bodyPr/>
          <a:lstStyle/>
          <a:p>
            <a:fld id="{30965E11-CC0C-5841-92B1-1C8AA1CD7FF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Runtime context is…</a:t>
            </a:r>
          </a:p>
          <a:p>
            <a:r>
              <a:rPr lang="en-US" dirty="0" smtClean="0"/>
              <a:t>I</a:t>
            </a:r>
            <a:r>
              <a:rPr lang="en-US" baseline="0" dirty="0" smtClean="0"/>
              <a:t> see runtime context fitting into </a:t>
            </a:r>
            <a:r>
              <a:rPr lang="en-US" baseline="0" dirty="0" smtClean="0"/>
              <a:t>four buckets…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destination</a:t>
            </a:r>
            <a:r>
              <a:rPr lang="en-US" baseline="0" dirty="0" smtClean="0"/>
              <a:t> of the runtime context is really up to you, but my favorite is a logging table behind an anonymous transaction</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Kept in the database you automatically inherit everything Oracle and SQL offer (query, filter, mine, backup, etc.)</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what comes with Oracle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Oracle’s basic and fine-grained auditing features </a:t>
            </a:r>
            <a:r>
              <a:rPr lang="en-US" sz="1200" i="1" kern="1200" dirty="0" smtClean="0">
                <a:solidFill>
                  <a:schemeClr val="tx1"/>
                </a:solidFill>
                <a:latin typeface="+mn-lt"/>
                <a:ea typeface="+mn-ea"/>
                <a:cs typeface="+mn-cs"/>
              </a:rPr>
              <a:t>seem</a:t>
            </a:r>
            <a:r>
              <a:rPr lang="en-US" sz="1200" kern="1200" dirty="0" smtClean="0">
                <a:solidFill>
                  <a:schemeClr val="tx1"/>
                </a:solidFill>
                <a:latin typeface="+mn-lt"/>
                <a:ea typeface="+mn-ea"/>
                <a:cs typeface="+mn-cs"/>
              </a:rPr>
              <a:t> promising, but it turns out that neither provide column-level auditing that can track who changed a column value, what changed, and when. </a:t>
            </a:r>
            <a:r>
              <a:rPr lang="en-US" dirty="0" smtClean="0"/>
              <a:t>Oracle</a:t>
            </a:r>
            <a:r>
              <a:rPr lang="en-US" baseline="0" dirty="0" smtClean="0"/>
              <a:t> really had nothing for column-level auditing until 11g’s FDA</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Can’t manage what you don’t measure. Method-R an entire methodology about performance tuning based on response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ability to time a process has always been there, at least as long as I can remember, found in </a:t>
            </a:r>
            <a:r>
              <a:rPr lang="en-US" baseline="0" dirty="0" err="1" smtClean="0"/>
              <a:t>DBMS_UTILITY.get_time</a:t>
            </a:r>
            <a:r>
              <a:rPr lang="en-US" baseline="0" dirty="0" smtClean="0"/>
              <a:t>. </a:t>
            </a:r>
            <a:r>
              <a:rPr lang="en-US" sz="1200" kern="1200" dirty="0" smtClean="0">
                <a:solidFill>
                  <a:schemeClr val="tx1"/>
                </a:solidFill>
                <a:latin typeface="+mn-lt"/>
                <a:ea typeface="+mn-ea"/>
                <a:cs typeface="+mn-cs"/>
              </a:rPr>
              <a:t>returns elapsed time in terms of hundredths of seconds </a:t>
            </a:r>
            <a:r>
              <a:rPr lang="en-US" baseline="0" dirty="0" smtClean="0"/>
              <a:t>Who here has not used this function before? DBMS_PROFILER helps you quickly identify performance bottlenecks and when integrated with a GUI tool, can do so in an intuitive and visual way. </a:t>
            </a:r>
            <a:r>
              <a:rPr lang="en-US" sz="1200" kern="1200" dirty="0" smtClean="0">
                <a:solidFill>
                  <a:schemeClr val="tx1"/>
                </a:solidFill>
                <a:latin typeface="+mn-lt"/>
                <a:ea typeface="+mn-ea"/>
                <a:cs typeface="+mn-cs"/>
              </a:rPr>
              <a:t>However, like the debug feature, it is less useful for the sessions and routines being accessed by end users. It is better used while tuning in development where you have full control of the start of the session and what is called.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965E11-CC0C-5841-92B1-1C8AA1CD7FF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DBMS_OUTPUT:</a:t>
            </a:r>
          </a:p>
          <a:p>
            <a:r>
              <a:rPr lang="en-US" sz="1200" kern="1200" dirty="0" smtClean="0">
                <a:solidFill>
                  <a:schemeClr val="tx1"/>
                </a:solidFill>
                <a:latin typeface="+mn-lt"/>
                <a:ea typeface="+mn-ea"/>
                <a:cs typeface="+mn-cs"/>
              </a:rPr>
              <a:t>When most Oracle developers think of debugging PL/SQL, their thoughts turn to DBMS_OUTPUT. This is like bringing the rusty, flatted BMX bike you had as a kid to a street race, instead of the Yamaha YZF-R1 superbike sitting unused in your garage. DBMS_OUTPUT, like Java’s </a:t>
            </a:r>
            <a:r>
              <a:rPr lang="en-US" sz="1200" kern="1200" dirty="0" err="1" smtClean="0">
                <a:solidFill>
                  <a:schemeClr val="tx1"/>
                </a:solidFill>
                <a:latin typeface="+mn-lt"/>
                <a:ea typeface="+mn-ea"/>
                <a:cs typeface="+mn-cs"/>
              </a:rPr>
              <a:t>System.out.println</a:t>
            </a:r>
            <a:r>
              <a:rPr lang="en-US" sz="1200" kern="1200" dirty="0" smtClean="0">
                <a:solidFill>
                  <a:schemeClr val="tx1"/>
                </a:solidFill>
                <a:latin typeface="+mn-lt"/>
                <a:ea typeface="+mn-ea"/>
                <a:cs typeface="+mn-cs"/>
              </a:rPr>
              <a:t>, is known as a “poor man’s” debugger. Although it can be useful, and has been a staple of PL/SQL coders for 15 years, it should only be used in quick-and-dirty development and discovery. Worst part is transaction dependence.</a:t>
            </a:r>
          </a:p>
          <a:p>
            <a:r>
              <a:rPr lang="en-US" sz="1200" kern="1200" dirty="0" smtClean="0">
                <a:solidFill>
                  <a:schemeClr val="tx1"/>
                </a:solidFill>
                <a:latin typeface="+mn-lt"/>
                <a:ea typeface="+mn-ea"/>
                <a:cs typeface="+mn-cs"/>
              </a:rPr>
              <a:t>A more appropriate use of DBMS_OUTPUT is as a quick-and-dirty logging tool for transient anonymous blocks, often written during data exploration, unit testing and development. We use DBMS_OUTPUT within our automated database build system to read what happened in scripts that had anonymous PL/SQL blocks, piping the output to the build logs, which are further examined by the tool for build success or failure. If building, buying or adopting an instrumentation library, ensure that it includes the ability to output messages to </a:t>
            </a:r>
            <a:r>
              <a:rPr lang="en-US" sz="1200" kern="1200" dirty="0" err="1" smtClean="0">
                <a:solidFill>
                  <a:schemeClr val="tx1"/>
                </a:solidFill>
                <a:latin typeface="+mn-lt"/>
                <a:ea typeface="+mn-ea"/>
                <a:cs typeface="+mn-cs"/>
              </a:rPr>
              <a:t>stdout</a:t>
            </a:r>
            <a:r>
              <a:rPr lang="en-US" sz="1200" kern="1200" dirty="0" smtClean="0">
                <a:solidFill>
                  <a:schemeClr val="tx1"/>
                </a:solidFill>
                <a:latin typeface="+mn-lt"/>
                <a:ea typeface="+mn-ea"/>
                <a:cs typeface="+mn-cs"/>
              </a:rPr>
              <a:t>/screen.</a:t>
            </a:r>
          </a:p>
          <a:p>
            <a:r>
              <a:rPr lang="en-US" sz="1200" kern="1200" dirty="0" smtClean="0">
                <a:solidFill>
                  <a:schemeClr val="tx1"/>
                </a:solidFill>
                <a:latin typeface="+mn-lt"/>
                <a:ea typeface="+mn-ea"/>
                <a:cs typeface="+mn-cs"/>
              </a:rPr>
              <a:t>It has many limitations and far superior alternatives, like DBMS_PIPE and DBMS_DEBUG, which we’ll cover…now</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DBMS_DEBUG:</a:t>
            </a:r>
          </a:p>
          <a:p>
            <a:r>
              <a:rPr lang="en-US" sz="1200" kern="1200" dirty="0" smtClean="0">
                <a:solidFill>
                  <a:schemeClr val="tx1"/>
                </a:solidFill>
                <a:latin typeface="+mn-lt"/>
                <a:ea typeface="+mn-ea"/>
                <a:cs typeface="+mn-cs"/>
              </a:rPr>
              <a:t>Traditional debugging is usually done within a programmer’s IDE and allows the troubleshooter to step in/out of modules, run to breakpoint or condition or exception, add watches, change variables at runtime, peer into memory structures, view code execution in real-time, etc. PL/SQL has this capability too.</a:t>
            </a:r>
          </a:p>
          <a:p>
            <a:r>
              <a:rPr lang="en-US" sz="1200" kern="1200" dirty="0" smtClean="0">
                <a:solidFill>
                  <a:schemeClr val="tx1"/>
                </a:solidFill>
                <a:latin typeface="+mn-lt"/>
                <a:ea typeface="+mn-ea"/>
                <a:cs typeface="+mn-cs"/>
              </a:rPr>
              <a:t>Since Oracle 7, there has been a debugging API that PL/SQL IDEs have used to provide the veritable debugging superbike.</a:t>
            </a:r>
          </a:p>
          <a:p>
            <a:r>
              <a:rPr lang="en-US" sz="1200" kern="1200" dirty="0" smtClean="0">
                <a:solidFill>
                  <a:schemeClr val="tx1"/>
                </a:solidFill>
                <a:latin typeface="+mn-lt"/>
                <a:ea typeface="+mn-ea"/>
                <a:cs typeface="+mn-cs"/>
              </a:rPr>
              <a:t>To debug, need DEBUG CONNECT SESSION system privilege. </a:t>
            </a:r>
          </a:p>
          <a:p>
            <a:r>
              <a:rPr lang="en-US" sz="1200" kern="1200" dirty="0" smtClean="0">
                <a:solidFill>
                  <a:schemeClr val="tx1"/>
                </a:solidFill>
                <a:latin typeface="+mn-lt"/>
                <a:ea typeface="+mn-ea"/>
                <a:cs typeface="+mn-cs"/>
              </a:rPr>
              <a:t>With DBMS_DEBUG_JDWP it is possible to begin a session with some other application, and have the IDE “wake up” when it detects a connection entering that object. Unfortunately, it does no good if the client application was not coded for remote debugging.</a:t>
            </a:r>
          </a:p>
          <a:p>
            <a:r>
              <a:rPr lang="en-US" sz="1200" kern="1200" dirty="0" smtClean="0">
                <a:solidFill>
                  <a:schemeClr val="tx1"/>
                </a:solidFill>
                <a:latin typeface="+mn-lt"/>
                <a:ea typeface="+mn-ea"/>
                <a:cs typeface="+mn-cs"/>
              </a:rPr>
              <a:t>Leaving objects compiled for debug in Production is not recommended. Performance can be impacted due to the overhead it imposes. But in my experience, the scariest thing was stability.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ORADEBUG:</a:t>
            </a:r>
          </a:p>
          <a:p>
            <a:r>
              <a:rPr lang="en-US" sz="1200" kern="1200" dirty="0" smtClean="0">
                <a:solidFill>
                  <a:schemeClr val="tx1"/>
                </a:solidFill>
                <a:latin typeface="+mn-lt"/>
                <a:ea typeface="+mn-ea"/>
                <a:cs typeface="+mn-cs"/>
              </a:rPr>
              <a:t>This “undocumented” but well-known utility does allow real-time peeking into other sessions, one of the things instrumentation should be able to do. Unfortunately, it is oriented more towards really low-level memory and process debugging and tracing. It is the stuff of Oracle wizards that peep and mutter. Oracle Support prefers that you not use it unless instructed to. That it requires SYSDBA privilege is another factor against using it for production instrumentation. There are many informative papers on this utility if still curious, but there are definitely far less obtuse ways of peering into the execution of active sessions.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DBMS_ERRLOG:</a:t>
            </a:r>
          </a:p>
          <a:p>
            <a:r>
              <a:rPr lang="en-US" sz="1200" kern="1200" dirty="0" smtClean="0">
                <a:solidFill>
                  <a:schemeClr val="tx1"/>
                </a:solidFill>
                <a:latin typeface="+mn-lt"/>
                <a:ea typeface="+mn-ea"/>
                <a:cs typeface="+mn-cs"/>
              </a:rPr>
              <a:t>This package sure sounds like what we need for logging, but the name is somewhat misleading. It is only used to create a special DML error logging table. It is useful in its own right, but useless for the kind of logging we need.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DBMS_ALERT:</a:t>
            </a:r>
          </a:p>
          <a:p>
            <a:r>
              <a:rPr lang="en-US" sz="1200" kern="1200" dirty="0" smtClean="0">
                <a:solidFill>
                  <a:schemeClr val="tx1"/>
                </a:solidFill>
                <a:latin typeface="+mn-lt"/>
                <a:ea typeface="+mn-ea"/>
                <a:cs typeface="+mn-cs"/>
              </a:rPr>
              <a:t>Despite the docs indicating it is useful for asynchronous notification of database events, its use is transactional; that is the waiting client can’t see the desired event message until after the alerting session commits. This is an Achilles heel for instrumentation which needs to deliver its messages, even if the transaction fails and rolls back.</a:t>
            </a:r>
          </a:p>
          <a:p>
            <a:r>
              <a:rPr lang="en-US" sz="1200" kern="1200" dirty="0" smtClean="0">
                <a:solidFill>
                  <a:schemeClr val="tx1"/>
                </a:solidFill>
                <a:latin typeface="+mn-lt"/>
                <a:ea typeface="+mn-ea"/>
                <a:cs typeface="+mn-cs"/>
              </a:rPr>
              <a:t>According to various sources, using alerts is also resource intensive. The client has to wait (blocks) and the server piece requires a pipe and a lock.</a:t>
            </a:r>
          </a:p>
          <a:p>
            <a:r>
              <a:rPr lang="en-US" sz="1200" kern="1200" dirty="0" smtClean="0">
                <a:solidFill>
                  <a:schemeClr val="tx1"/>
                </a:solidFill>
                <a:latin typeface="+mn-lt"/>
                <a:ea typeface="+mn-ea"/>
                <a:cs typeface="+mn-cs"/>
              </a:rPr>
              <a:t>I found that it takes about a second to get registered and return to waiting, as the signals that followed right after a prior signal were simply lost. Oracle docs warn about this possibility. The messages are limited to 1800 chars as well. Finally, session-specific metadata, like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isn’t communicated across to another session. Taken together, DBMS_ALERT is unsuitable for instrumentation.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DBMS_PIPE:</a:t>
            </a:r>
          </a:p>
          <a:p>
            <a:r>
              <a:rPr lang="en-US" sz="1200" kern="1200" dirty="0" smtClean="0">
                <a:solidFill>
                  <a:schemeClr val="tx1"/>
                </a:solidFill>
                <a:latin typeface="+mn-lt"/>
                <a:ea typeface="+mn-ea"/>
                <a:cs typeface="+mn-cs"/>
              </a:rPr>
              <a:t>is actually promising. Sending messages is independent of the sending session’s transaction. There is a level of security offered with private pipes that could be perfect for debug, timing and error logging within the application object-owning account. Packing the messages is a little cumbersome, and it does not guarantee message delivery like AQ does. Furthermore, once the message is consumed it is automatically removed from the buffer and cannot be read again. One can send the message to a table or file where it can be read again, but that begs the question why the message wasn’t sent directly to the table in the first place, bypassing the pipe entirely? DBMS_PIPE is a viable piece of infrastructure for getting instrumentation messages out of an application.</a:t>
            </a:r>
          </a:p>
        </p:txBody>
      </p:sp>
      <p:sp>
        <p:nvSpPr>
          <p:cNvPr id="4" name="Slide Number Placeholder 3"/>
          <p:cNvSpPr>
            <a:spLocks noGrp="1"/>
          </p:cNvSpPr>
          <p:nvPr>
            <p:ph type="sldNum" sz="quarter" idx="10"/>
          </p:nvPr>
        </p:nvSpPr>
        <p:spPr/>
        <p:txBody>
          <a:bodyPr/>
          <a:lstStyle/>
          <a:p>
            <a:fld id="{30965E11-CC0C-5841-92B1-1C8AA1CD7FF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SYS.DBMS_SYSTEM includes the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routine, which lets you write messages directly to the alert log, independent of the containing transaction. It is the closest thing Oracle includes that almost matches our needs for logging. If the client identifier has been set, it will be used in the alert log entry, helping pinpoint </a:t>
            </a:r>
            <a:r>
              <a:rPr lang="en-US" sz="1200" i="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generated a particular message. A timestamp will be written, along with other session metadata like client module (program), client machine name and address, module, and host process ID</a:t>
            </a:r>
            <a:r>
              <a:rPr lang="en-US" dirty="0" smtClean="0"/>
              <a:t> </a:t>
            </a:r>
            <a:r>
              <a:rPr lang="en-US" sz="1200" kern="1200" dirty="0" smtClean="0">
                <a:solidFill>
                  <a:schemeClr val="tx1"/>
                </a:solidFill>
                <a:latin typeface="+mn-lt"/>
                <a:ea typeface="+mn-ea"/>
                <a:cs typeface="+mn-cs"/>
              </a:rPr>
              <a:t>The first parameter to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must be 2 if writing to the alert log.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DBMS_SYSTEM is not typically granted to non-SYSDBA accounts (for good reason). Writing to the alert log is not a great idea either. Oddly, each new line in your message is interpreted by </a:t>
            </a:r>
            <a:r>
              <a:rPr lang="en-US" sz="1200" kern="1200" dirty="0" err="1" smtClean="0">
                <a:solidFill>
                  <a:schemeClr val="tx1"/>
                </a:solidFill>
                <a:latin typeface="+mn-lt"/>
                <a:ea typeface="+mn-ea"/>
                <a:cs typeface="+mn-cs"/>
              </a:rPr>
              <a:t>ksdwrt</a:t>
            </a:r>
            <a:r>
              <a:rPr lang="en-US" sz="1200" kern="1200" dirty="0" smtClean="0">
                <a:solidFill>
                  <a:schemeClr val="tx1"/>
                </a:solidFill>
                <a:latin typeface="+mn-lt"/>
                <a:ea typeface="+mn-ea"/>
                <a:cs typeface="+mn-cs"/>
              </a:rPr>
              <a:t> as a separate message, and normal characters are escaped with their HTML equivalents, making some messages to read outside of a browser. Plus you can’t control the format of the log messages. Think very carefully before opening its use up to other accounts or roles.</a:t>
            </a:r>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UTL_FILE package provides the low-level framework required of any logging solution that wishes to write to database host files. As long as a file has been successfully opened in write or append mode, calling </a:t>
            </a:r>
            <a:r>
              <a:rPr lang="en-US" sz="1200" kern="1200" dirty="0" err="1" smtClean="0">
                <a:solidFill>
                  <a:schemeClr val="tx1"/>
                </a:solidFill>
                <a:latin typeface="+mn-lt"/>
                <a:ea typeface="+mn-ea"/>
                <a:cs typeface="+mn-cs"/>
              </a:rPr>
              <a:t>UTL_FILE.put_line</a:t>
            </a:r>
            <a:r>
              <a:rPr lang="en-US" sz="1200" kern="1200" dirty="0" smtClean="0">
                <a:solidFill>
                  <a:schemeClr val="tx1"/>
                </a:solidFill>
                <a:latin typeface="+mn-lt"/>
                <a:ea typeface="+mn-ea"/>
                <a:cs typeface="+mn-cs"/>
              </a:rPr>
              <a:t> will send a message to the file, formatted as desired (up to 32K characters per line), independent of the encompassing transaction. However, using all of UTL_FILE’s constants, exceptions and routines is rather involved and prone to human error. It is best to wrap this in a custom file-logging API that hides much of the complexity for your developers</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other packages provided to interface with certain network protocols, like HTTP and TCP/IP which can be used to send</a:t>
            </a:r>
            <a:r>
              <a:rPr lang="en-US" sz="1200" kern="1200" baseline="0" dirty="0" smtClean="0">
                <a:solidFill>
                  <a:schemeClr val="tx1"/>
                </a:solidFill>
                <a:latin typeface="+mn-lt"/>
                <a:ea typeface="+mn-ea"/>
                <a:cs typeface="+mn-cs"/>
              </a:rPr>
              <a:t> instrumentation to specialized destinations.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There are a few pieces of client metadata that, when set, are available in V$SESSION and a few other performance views. Since many performance views can join to V$SESSION by means of the </a:t>
            </a:r>
            <a:r>
              <a:rPr lang="en-US" sz="1200" kern="1200" dirty="0" err="1" smtClean="0">
                <a:solidFill>
                  <a:schemeClr val="tx1"/>
                </a:solidFill>
                <a:latin typeface="+mn-lt"/>
                <a:ea typeface="+mn-ea"/>
                <a:cs typeface="+mn-cs"/>
              </a:rPr>
              <a:t>sid+serial</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sqlid</a:t>
            </a:r>
            <a:r>
              <a:rPr lang="en-US" sz="1200" kern="1200" dirty="0" smtClean="0">
                <a:solidFill>
                  <a:schemeClr val="tx1"/>
                </a:solidFill>
                <a:latin typeface="+mn-lt"/>
                <a:ea typeface="+mn-ea"/>
                <a:cs typeface="+mn-cs"/>
              </a:rPr>
              <a:t>, availability in V$SESSION is typically sufficient. This metadata is labeled as module, action, </a:t>
            </a:r>
            <a:r>
              <a:rPr lang="en-US" sz="1200" kern="1200" dirty="0" err="1" smtClean="0">
                <a:solidFill>
                  <a:schemeClr val="tx1"/>
                </a:solidFill>
                <a:latin typeface="+mn-lt"/>
                <a:ea typeface="+mn-ea"/>
                <a:cs typeface="+mn-cs"/>
              </a:rPr>
              <a:t>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Despite what the package specification says in 11g, Oracle still truncates their length to 48, 32, 64 and 64 bytes respectively. They are somewhat weak individually, but in combination they are powerful. Originally intended for 2-tier and client-server applications to identify themselves to the database, they can be put to great use inside PL/SQL programs to provide DBAs with low-overhead, highly useful, real-time, transaction-independent keyhole views into what the program is currently doing. This is particularly handy when debugging programs taking longer than expected or hanging. I like to call this “tagging” a session.</a:t>
            </a:r>
          </a:p>
          <a:p>
            <a:r>
              <a:rPr lang="en-US" sz="1200" kern="1200" dirty="0" smtClean="0">
                <a:solidFill>
                  <a:schemeClr val="tx1"/>
                </a:solidFill>
                <a:latin typeface="+mn-lt"/>
                <a:ea typeface="+mn-ea"/>
                <a:cs typeface="+mn-cs"/>
              </a:rPr>
              <a:t>DBMS_APPLICATION_INFO’s main routines are </a:t>
            </a:r>
            <a:r>
              <a:rPr lang="en-US" sz="1200" kern="1200" dirty="0" err="1" smtClean="0">
                <a:solidFill>
                  <a:schemeClr val="tx1"/>
                </a:solidFill>
                <a:latin typeface="+mn-lt"/>
                <a:ea typeface="+mn-ea"/>
                <a:cs typeface="+mn-cs"/>
              </a:rPr>
              <a:t>set_module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set_client_info</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Ensure your frontend applications are passing the user’s login ID to the database to be stored in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a:t>
            </a:r>
          </a:p>
          <a:p>
            <a:endParaRPr lang="en-US" dirty="0" smtClean="0"/>
          </a:p>
          <a:p>
            <a:r>
              <a:rPr lang="en-US" sz="1200" kern="1200" dirty="0" smtClean="0">
                <a:solidFill>
                  <a:schemeClr val="tx1"/>
                </a:solidFill>
                <a:latin typeface="+mn-lt"/>
                <a:ea typeface="+mn-ea"/>
                <a:cs typeface="+mn-cs"/>
              </a:rPr>
              <a:t>On certain resource intensive operations (like DML on more than 10,000 blocks) and certain parallel operations, Oracle automatically records how much work it has to do and how far along it is in the V$SESSION_LONGOPS view. With this info one can construct a query and even a frontend progress bar to inform how long database operations will take. Oracle allows us to write to that view to track our own scripts, DDL operations or DML statements through </a:t>
            </a:r>
            <a:r>
              <a:rPr lang="en-US" sz="1200" kern="1200" dirty="0" err="1" smtClean="0">
                <a:solidFill>
                  <a:schemeClr val="tx1"/>
                </a:solidFill>
                <a:latin typeface="+mn-lt"/>
                <a:ea typeface="+mn-ea"/>
                <a:cs typeface="+mn-cs"/>
              </a:rPr>
              <a:t>set_session_longops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This is known as end-to-end identification. Oracle docs call it end-to-end metrics. I’ve given an entire presentation on this subject, so won’t go into detail here.</a:t>
            </a:r>
          </a:p>
          <a:p>
            <a:r>
              <a:rPr lang="en-US" sz="1200" kern="1200" dirty="0" smtClean="0">
                <a:solidFill>
                  <a:schemeClr val="tx1"/>
                </a:solidFill>
                <a:latin typeface="+mn-lt"/>
                <a:ea typeface="+mn-ea"/>
                <a:cs typeface="+mn-cs"/>
              </a:rPr>
              <a:t>Note that the </a:t>
            </a:r>
            <a:r>
              <a:rPr lang="en-US" sz="1200" kern="1200" dirty="0" err="1" smtClean="0">
                <a:solidFill>
                  <a:schemeClr val="tx1"/>
                </a:solidFill>
                <a:latin typeface="+mn-lt"/>
                <a:ea typeface="+mn-ea"/>
                <a:cs typeface="+mn-cs"/>
              </a:rPr>
              <a:t>time_remaining</a:t>
            </a:r>
            <a:r>
              <a:rPr lang="en-US" sz="1200" kern="1200" dirty="0" smtClean="0">
                <a:solidFill>
                  <a:schemeClr val="tx1"/>
                </a:solidFill>
                <a:latin typeface="+mn-lt"/>
                <a:ea typeface="+mn-ea"/>
                <a:cs typeface="+mn-cs"/>
              </a:rPr>
              <a:t> value in the </a:t>
            </a:r>
            <a:r>
              <a:rPr lang="en-US" sz="1200" kern="1200" dirty="0" err="1" smtClean="0">
                <a:solidFill>
                  <a:schemeClr val="tx1"/>
                </a:solidFill>
                <a:latin typeface="+mn-lt"/>
                <a:ea typeface="+mn-ea"/>
                <a:cs typeface="+mn-cs"/>
              </a:rPr>
              <a:t>v$session_longops</a:t>
            </a:r>
            <a:r>
              <a:rPr lang="en-US" sz="1200" kern="1200" dirty="0" smtClean="0">
                <a:solidFill>
                  <a:schemeClr val="tx1"/>
                </a:solidFill>
                <a:latin typeface="+mn-lt"/>
                <a:ea typeface="+mn-ea"/>
                <a:cs typeface="+mn-cs"/>
              </a:rPr>
              <a:t> view should not be construed as 100% accurate. There are a number of variable that affect the accuracy of metrics in this view. One of them is recursive SQL statements (like index updates and such) which don’t figure into the time remaining.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Drawbacks to calling DBMS_APPLICATION_INFO routines pertain to the durability of the tags. Sometimes they stay around too long (if the developer forgets to clear them out). This is especially risky with the </a:t>
            </a:r>
            <a:r>
              <a:rPr lang="en-US" sz="1200" kern="1200" dirty="0" err="1" smtClean="0">
                <a:solidFill>
                  <a:schemeClr val="tx1"/>
                </a:solidFill>
                <a:latin typeface="+mn-lt"/>
                <a:ea typeface="+mn-ea"/>
                <a:cs typeface="+mn-cs"/>
              </a:rPr>
              <a:t>client_identifier</a:t>
            </a:r>
            <a:r>
              <a:rPr lang="en-US" sz="1200" kern="1200" dirty="0" smtClean="0">
                <a:solidFill>
                  <a:schemeClr val="tx1"/>
                </a:solidFill>
                <a:latin typeface="+mn-lt"/>
                <a:ea typeface="+mn-ea"/>
                <a:cs typeface="+mn-cs"/>
              </a:rPr>
              <a:t>, which could accuse the wrong user as the changer of sensitive data. Sometimes they are cleared or overwritten prematurely. This is particularly tricky if one instrumented routine with tags calls another instrumented routine with tags. This wipes out the session tag from the calling routine, leaving the incorrect tags in place once control returns from the subroutine. So although DBMS_APPLICATION_INFO should be an integral part of an instrumentation library, it is no fun to type repeatedly and it should be wrapped in a library </a:t>
            </a:r>
            <a:r>
              <a:rPr lang="en-US" sz="1200" kern="1200" dirty="0" smtClean="0">
                <a:solidFill>
                  <a:schemeClr val="tx1"/>
                </a:solidFill>
                <a:latin typeface="+mn-lt"/>
                <a:ea typeface="+mn-ea"/>
                <a:cs typeface="+mn-cs"/>
              </a:rPr>
              <a:t>to handle </a:t>
            </a:r>
            <a:r>
              <a:rPr lang="en-US" sz="1200" kern="1200" dirty="0" smtClean="0">
                <a:solidFill>
                  <a:schemeClr val="tx1"/>
                </a:solidFill>
                <a:latin typeface="+mn-lt"/>
                <a:ea typeface="+mn-ea"/>
                <a:cs typeface="+mn-cs"/>
              </a:rPr>
              <a:t>nested tagging.</a:t>
            </a:r>
            <a:r>
              <a:rPr lang="en-US" dirty="0" smtClean="0"/>
              <a:t> </a:t>
            </a:r>
            <a:r>
              <a:rPr lang="en-US" sz="1200" kern="1200" dirty="0" smtClean="0">
                <a:solidFill>
                  <a:schemeClr val="tx1"/>
                </a:solidFill>
                <a:latin typeface="+mn-lt"/>
                <a:ea typeface="+mn-ea"/>
                <a:cs typeface="+mn-cs"/>
              </a:rPr>
              <a:t>If modifying your application’s connection classes to pass the </a:t>
            </a:r>
            <a:r>
              <a:rPr lang="en-US" sz="1200" kern="1200" dirty="0" err="1" smtClean="0">
                <a:solidFill>
                  <a:schemeClr val="tx1"/>
                </a:solidFill>
                <a:latin typeface="+mn-lt"/>
                <a:ea typeface="+mn-ea"/>
                <a:cs typeface="+mn-cs"/>
              </a:rPr>
              <a:t>client_id</a:t>
            </a:r>
            <a:r>
              <a:rPr lang="en-US" sz="1200" kern="1200" dirty="0" smtClean="0">
                <a:solidFill>
                  <a:schemeClr val="tx1"/>
                </a:solidFill>
                <a:latin typeface="+mn-lt"/>
                <a:ea typeface="+mn-ea"/>
                <a:cs typeface="+mn-cs"/>
              </a:rPr>
              <a:t>, also modify them to clear package state, application contexts, and session tags before returning the database connection to the pool.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scattered helper routines and built-in functions that can return </a:t>
            </a:r>
            <a:r>
              <a:rPr lang="en-US" sz="1200" kern="1200" dirty="0" err="1" smtClean="0">
                <a:solidFill>
                  <a:schemeClr val="tx1"/>
                </a:solidFill>
                <a:latin typeface="+mn-lt"/>
                <a:ea typeface="+mn-ea"/>
                <a:cs typeface="+mn-cs"/>
              </a:rPr>
              <a:t>metatadata</a:t>
            </a:r>
            <a:r>
              <a:rPr lang="en-US" sz="1200" kern="1200" dirty="0" smtClean="0">
                <a:solidFill>
                  <a:schemeClr val="tx1"/>
                </a:solidFill>
                <a:latin typeface="+mn-lt"/>
                <a:ea typeface="+mn-ea"/>
                <a:cs typeface="+mn-cs"/>
              </a:rPr>
              <a:t> about the connected client, database host, database, instance, version, etc. These are things like </a:t>
            </a:r>
            <a:r>
              <a:rPr lang="en-US" sz="1200" kern="1200" dirty="0" err="1" smtClean="0">
                <a:solidFill>
                  <a:schemeClr val="tx1"/>
                </a:solidFill>
                <a:latin typeface="+mn-lt"/>
                <a:ea typeface="+mn-ea"/>
                <a:cs typeface="+mn-cs"/>
              </a:rPr>
              <a:t>DBMS_UTILITY.current_instance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DBMS_DB_VERSION.version</a:t>
            </a:r>
            <a:r>
              <a:rPr lang="en-US" sz="1200" kern="1200" dirty="0" smtClean="0">
                <a:solidFill>
                  <a:schemeClr val="tx1"/>
                </a:solidFill>
                <a:latin typeface="+mn-lt"/>
                <a:ea typeface="+mn-ea"/>
                <a:cs typeface="+mn-cs"/>
              </a:rPr>
              <a:t> and release, and </a:t>
            </a:r>
            <a:r>
              <a:rPr lang="en-US" sz="1200" u="sng" kern="1200" dirty="0" smtClean="0">
                <a:solidFill>
                  <a:schemeClr val="tx1"/>
                </a:solidFill>
                <a:latin typeface="+mn-lt"/>
                <a:ea typeface="+mn-ea"/>
                <a:cs typeface="+mn-cs"/>
                <a:hlinkClick r:id="rId3"/>
              </a:rPr>
              <a:t>SYS_CONTEXT(‘USERENV’,’&lt;attribute&gt;’)</a:t>
            </a:r>
            <a:r>
              <a:rPr lang="en-US" sz="1200" kern="1200" dirty="0" smtClean="0">
                <a:solidFill>
                  <a:schemeClr val="tx1"/>
                </a:solidFill>
                <a:latin typeface="+mn-lt"/>
                <a:ea typeface="+mn-ea"/>
                <a:cs typeface="+mn-cs"/>
              </a:rPr>
              <a:t> which offers a host of values describing the current session. These should be included in your instrumentation library so that they get used and used consistently when logging messages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0965E11-CC0C-5841-92B1-1C8AA1CD7FF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hearing this presentation, I know it will be hard to believe, but I am not a professional speaker.</a:t>
            </a:r>
          </a:p>
          <a:p>
            <a:r>
              <a:rPr lang="en-US" baseline="0" dirty="0" smtClean="0"/>
              <a:t>I’m just a fellow Oracle and PL/SQL enthusiast that enjoys learning, applying what I’ve learned, and sharing lessons from the trenches. I’ve been writing in C, C++, a little Java and PL/SQL for 16 years now, and speaking about it for 10.</a:t>
            </a:r>
          </a:p>
          <a:p>
            <a:r>
              <a:rPr lang="en-US" baseline="0" dirty="0" smtClean="0"/>
              <a:t>I’d </a:t>
            </a:r>
            <a:r>
              <a:rPr lang="en-US" baseline="0" dirty="0" smtClean="0"/>
              <a:t>like to encourage everyone here to submit to </a:t>
            </a:r>
            <a:r>
              <a:rPr lang="en-US" baseline="0" dirty="0" smtClean="0"/>
              <a:t>UTOUG as </a:t>
            </a:r>
            <a:r>
              <a:rPr lang="en-US" baseline="0" dirty="0" smtClean="0"/>
              <a:t>well. You never learn more than when you have to teach.</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we get started, I’m trying something new this year to see if it is of any value to you. I’d </a:t>
            </a:r>
            <a:r>
              <a:rPr lang="en-US" dirty="0" smtClean="0"/>
              <a:t>like to share a</a:t>
            </a:r>
            <a:r>
              <a:rPr lang="en-US" baseline="0" dirty="0" smtClean="0"/>
              <a:t> few maxims and truths I’ve learned about database development over the span of my career. It’s not an exhaustive list of everything I’ve learned, but some of the more poignant lessons that keep reaffirming themselves upon me.</a:t>
            </a:r>
            <a:endParaRPr lang="en-US" dirty="0" smtClean="0"/>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everything</a:t>
            </a:r>
            <a:r>
              <a:rPr lang="en-US" baseline="0" dirty="0" smtClean="0"/>
              <a:t> we now know about what Oracle offers, and their drawbacks, we can form a decent list of requirements as we design or shop for a library of re-usable instrumentation routines.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are going to build your own library, ensure it meets most of these requirements, or it will quickly be ignored and fall into irrelevance.</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it comes to dynamic debug logging, there are additional details our library should handle.</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By simple, I mean dead simple. Easy to remember. Easy to type. Not easy to screw up.</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
            </a:r>
            <a:r>
              <a:rPr lang="en-US" dirty="0" err="1" smtClean="0"/>
              <a:t>instrumenation</a:t>
            </a:r>
            <a:r>
              <a:rPr lang="en-US" dirty="0" smtClean="0"/>
              <a:t> library should at least allow logging of messages to screen</a:t>
            </a:r>
            <a:r>
              <a:rPr lang="en-US" baseline="0" dirty="0" smtClean="0"/>
              <a:t> and table, optionally to file. There are other possibilities, not as useful or necessary in my opinion, that you’d have to evaluate to see if they better meet your needs.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look at the commercial,</a:t>
            </a:r>
            <a:r>
              <a:rPr lang="en-US" baseline="0" dirty="0" smtClean="0"/>
              <a:t> open source and freeware market.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Many of the above are quite good. Some are limited to just logging. Some are more complex to use than others.</a:t>
            </a:r>
          </a:p>
          <a:p>
            <a:r>
              <a:rPr lang="en-US" sz="1200" kern="1200" dirty="0" smtClean="0">
                <a:solidFill>
                  <a:schemeClr val="tx1"/>
                </a:solidFill>
                <a:latin typeface="+mn-lt"/>
                <a:ea typeface="+mn-ea"/>
                <a:cs typeface="+mn-cs"/>
              </a:rPr>
              <a:t>In my decidedly biased opinion, the easiest offering to begin using, which satisfies the requirements on the previous page, is the “Simple” version of the open-sourced PL/SQL Starter Framework.</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graphic</a:t>
            </a:r>
            <a:r>
              <a:rPr lang="en-US" baseline="0" dirty="0" smtClean="0"/>
              <a:t> depicting how Starter is meant to be shared as a common foundational layer under multiple application schemas in a single database.</a:t>
            </a:r>
          </a:p>
          <a:p>
            <a:r>
              <a:rPr lang="en-US" baseline="0" dirty="0" smtClean="0"/>
              <a:t>It also depicts a high-level logical data model of the tables that support the framework, and the two handfuls of packages that expose the services of the framework, as well as the layering and interdependencies between them.</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I never fully adopted Steven </a:t>
            </a:r>
            <a:r>
              <a:rPr lang="en-US" dirty="0" err="1" smtClean="0"/>
              <a:t>Feuerstein’s</a:t>
            </a:r>
            <a:r>
              <a:rPr lang="en-US" dirty="0" smtClean="0"/>
              <a:t> framework is because it was too complete. Too much to digest. Learning curve</a:t>
            </a:r>
            <a:r>
              <a:rPr lang="en-US" baseline="0" dirty="0" smtClean="0"/>
              <a:t> too high. So I didn’t bother.</a:t>
            </a:r>
          </a:p>
          <a:p>
            <a:r>
              <a:rPr lang="en-US" baseline="0" dirty="0" smtClean="0"/>
              <a:t>Starter was created and, over the ensuing years, simplified in order to address that complexity and make it more approachable.</a:t>
            </a:r>
          </a:p>
          <a:p>
            <a:r>
              <a:rPr lang="en-US" baseline="0" dirty="0" smtClean="0"/>
              <a:t>But for many shops, even the Starter framework is too much.</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to</a:t>
            </a:r>
            <a:r>
              <a:rPr lang="en-US" baseline="0" dirty="0" smtClean="0"/>
              <a:t> shorten and focus this presentation, and for those shops which only need instrumentation for a single schema, I simplified the Starter framework even further.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time that remains to us, we will walk through the Simple Starter framework, how to install and use it. Although this paper will demonstrate only one framework, it is hoped the reader will evaluate the other libraries for their merits and catch the vision of how easy it is to use any of them to add maturity and maintainability to applications.</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for</a:t>
            </a:r>
            <a:r>
              <a:rPr lang="en-US" baseline="0" dirty="0" smtClean="0"/>
              <a:t> those shops that don’t need to share the framework across schemas, or those that don’t mind having multiple copies (one in each schema), I simplified Starter even further, stripping it down to just the bare features needed to support instrumentation.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a:t>
            </a:r>
            <a:r>
              <a:rPr lang="en-US" baseline="0" dirty="0" smtClean="0"/>
              <a:t>are only 4 tables now, and four major services.</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 The first lesson</a:t>
            </a:r>
            <a:r>
              <a:rPr lang="en-US" baseline="0" dirty="0" smtClean="0"/>
              <a:t> is therapy for the perfectionist in me. At some point, it is good enough to ship. Just know that there will always be another bug or design flaw and don’t be too upset when it surfaces. You are only human after all.</a:t>
            </a:r>
          </a:p>
          <a:p>
            <a:r>
              <a:rPr lang="en-US" baseline="0" dirty="0" smtClean="0"/>
              <a:t>#2 Andersen Consulting (now Accenture) used to mandate all new employees attend 2 weeks training in St. Charles, IL. The main point of the training was to involve stakeholders and end users early and often. This is still true almost 20 years later and has become a key part of agile methodologies. With constant feedback comes immediate and valuable improvement.</a:t>
            </a:r>
          </a:p>
          <a:p>
            <a:r>
              <a:rPr lang="en-US" baseline="0" dirty="0" smtClean="0"/>
              <a:t>#3 This is a basic programming best practice. DRY (don’t repeat yourself). Don’t hardcode. Each routine should do one thing and one thing well. Use polymorphism when applicable. Etc. Simplify.</a:t>
            </a:r>
          </a:p>
          <a:p>
            <a:r>
              <a:rPr lang="en-US" baseline="0" dirty="0" smtClean="0"/>
              <a:t>#4 Always make sure to test with representative data from production. Happy-day, hello world-like test cases won’t exercise your system well enough.</a:t>
            </a:r>
          </a:p>
          <a:p>
            <a:r>
              <a:rPr lang="en-US" baseline="0" dirty="0" smtClean="0"/>
              <a:t>#5 Pair programming. Collaboration. Two heads are better than one. Staring at a problem for longer than 30 minutes, you’re too close to the forest to see the trees, etc.</a:t>
            </a:r>
          </a:p>
          <a:p>
            <a:r>
              <a:rPr lang="en-US" baseline="0" dirty="0" smtClean="0"/>
              <a:t>#6 Documenting the public interface, spelling out how it is expected to be used, assumptions about the caller, etc. usually finds 85% of my bugs. The public interface is the only documentation that stands a snowball’s chance of ever being updated too.</a:t>
            </a:r>
          </a:p>
          <a:p>
            <a:r>
              <a:rPr lang="en-US" baseline="0" dirty="0" smtClean="0"/>
              <a:t>#7 Back to #3. If it’s </a:t>
            </a:r>
            <a:r>
              <a:rPr lang="en-US" baseline="0" dirty="0" smtClean="0"/>
              <a:t>unwieldy</a:t>
            </a:r>
            <a:r>
              <a:rPr lang="en-US" baseline="0" dirty="0" smtClean="0"/>
              <a:t>, mind-boggling, hard to navigate, days to understand and use, etc., it’s wrong. Something happened. Back up and try again. Nuke and re-write if you have to.</a:t>
            </a:r>
          </a:p>
          <a:p>
            <a:r>
              <a:rPr lang="en-US" baseline="0" dirty="0" smtClean="0"/>
              <a:t>#8 </a:t>
            </a:r>
            <a:r>
              <a:rPr lang="en-US" baseline="0" dirty="0" smtClean="0"/>
              <a:t>This lesson is relevant to this session. </a:t>
            </a:r>
            <a:r>
              <a:rPr lang="en-US" baseline="0" dirty="0" smtClean="0"/>
              <a:t>Your </a:t>
            </a:r>
            <a:r>
              <a:rPr lang="en-US" baseline="0" dirty="0" smtClean="0"/>
              <a:t>code should </a:t>
            </a:r>
            <a:r>
              <a:rPr lang="en-US" baseline="0" dirty="0" smtClean="0"/>
              <a:t>be easy to read, use, follow, debug and maintain. If not for your own sake, at least as a silent witness of your legacy and as a kindness to your successor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comes with a few other libraries which it requires to function, but really one only need worry about the items in red to be </a:t>
            </a:r>
            <a:r>
              <a:rPr lang="en-US" dirty="0" err="1" smtClean="0"/>
              <a:t>instrumenting</a:t>
            </a:r>
            <a:r>
              <a:rPr lang="en-US" dirty="0" smtClean="0"/>
              <a:t> code in short order.</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few quick notes about the four</a:t>
            </a:r>
            <a:r>
              <a:rPr lang="en-US" baseline="0" dirty="0" smtClean="0"/>
              <a:t> major libraries.</a:t>
            </a:r>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and stop multiple timers. Each has a different name. They can be nested. In a hurry, can even start a timer with no name, but there can only be one of those.</a:t>
            </a:r>
          </a:p>
          <a:p>
            <a:r>
              <a:rPr lang="en-US" baseline="0" dirty="0" smtClean="0"/>
              <a:t>Log the response times measured.</a:t>
            </a:r>
          </a:p>
          <a:p>
            <a:r>
              <a:rPr lang="en-US" baseline="0" dirty="0" smtClean="0"/>
              <a:t/>
            </a:r>
            <a:br>
              <a:rPr lang="en-US" baseline="0" dirty="0" smtClean="0"/>
            </a:br>
            <a:r>
              <a:rPr lang="en-US" baseline="0" dirty="0" smtClean="0"/>
              <a:t>Create automation to mine the metrics, learning about your business from them, then notifying upon anomaly detection.</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 warn and err are permanently enabled. Info for metrics and information you always want recorded. Warn for conditions that are notable, but whose investigation can probably wait a few hours. Err for unexpected conditions, where processing must halt,</a:t>
            </a:r>
            <a:r>
              <a:rPr lang="en-US" baseline="0" dirty="0" smtClean="0"/>
              <a:t> exceptions logged and handled, and transaction rolled back.</a:t>
            </a:r>
          </a:p>
          <a:p>
            <a:r>
              <a:rPr lang="en-US" baseline="0" dirty="0" err="1" smtClean="0"/>
              <a:t>Dbg</a:t>
            </a:r>
            <a:r>
              <a:rPr lang="en-US" baseline="0" dirty="0" smtClean="0"/>
              <a:t> is disabled. Wrap code comments and runtime context. </a:t>
            </a:r>
            <a:r>
              <a:rPr lang="en-US" sz="1200" kern="1200" dirty="0" smtClean="0">
                <a:solidFill>
                  <a:schemeClr val="tx1"/>
                </a:solidFill>
                <a:latin typeface="+mn-lt"/>
                <a:ea typeface="+mn-ea"/>
                <a:cs typeface="+mn-cs"/>
              </a:rPr>
              <a:t>Enabled by changing Debug parameter in table, or overriding with </a:t>
            </a:r>
            <a:r>
              <a:rPr lang="en-US" sz="1200" kern="1200" dirty="0" err="1" smtClean="0">
                <a:solidFill>
                  <a:schemeClr val="tx1"/>
                </a:solidFill>
                <a:latin typeface="+mn-lt"/>
                <a:ea typeface="+mn-ea"/>
                <a:cs typeface="+mn-cs"/>
              </a:rPr>
              <a:t>set_dbg</a:t>
            </a:r>
            <a:r>
              <a:rPr lang="en-US" sz="1200" kern="1200" dirty="0" smtClean="0">
                <a:solidFill>
                  <a:schemeClr val="tx1"/>
                </a:solidFill>
                <a:latin typeface="+mn-lt"/>
                <a:ea typeface="+mn-ea"/>
                <a:cs typeface="+mn-cs"/>
              </a:rPr>
              <a:t>()</a:t>
            </a:r>
            <a:endParaRPr lang="en-US" baseline="0" dirty="0" smtClean="0"/>
          </a:p>
          <a:p>
            <a:r>
              <a:rPr lang="en-US" baseline="0" dirty="0" err="1" smtClean="0"/>
              <a:t>Set_dbg</a:t>
            </a:r>
            <a:r>
              <a:rPr lang="en-US" baseline="0" dirty="0" smtClean="0"/>
              <a:t> useful for debugging during development where you control the test call, usually an anonymous pl/</a:t>
            </a:r>
            <a:r>
              <a:rPr lang="en-US" baseline="0" dirty="0" err="1" smtClean="0"/>
              <a:t>sql</a:t>
            </a:r>
            <a:r>
              <a:rPr lang="en-US" baseline="0" dirty="0" smtClean="0"/>
              <a:t> unit test. It overrides the debug setting in the parameter table and takes effect immediately.</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 note about the</a:t>
            </a:r>
            <a:r>
              <a:rPr lang="en-US" baseline="0" dirty="0" smtClean="0"/>
              <a:t> performance of 10, 000 messages sent to various destinations.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back to </a:t>
            </a:r>
            <a:r>
              <a:rPr lang="en-US" dirty="0" smtClean="0"/>
              <a:t>the other </a:t>
            </a:r>
            <a:r>
              <a:rPr lang="en-US" baseline="0" dirty="0" smtClean="0"/>
              <a:t>half of this presentation’s title, this is where dynamic debugging comes in.</a:t>
            </a:r>
            <a:endParaRPr lang="en-US" dirty="0" smtClean="0"/>
          </a:p>
          <a:p>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these routines to put runtime context into the dynamic performance views.</a:t>
            </a:r>
            <a:r>
              <a:rPr lang="en-US" baseline="0" dirty="0" smtClean="0"/>
              <a:t> When things go wrong, you can immediately look at the session and SQL associated with the session to see exactly who is running it, where the code is currently at, and how much further it has to go.</a:t>
            </a:r>
          </a:p>
          <a:p>
            <a:endParaRPr lang="en-US" baseline="0" dirty="0" smtClean="0"/>
          </a:p>
          <a:p>
            <a:r>
              <a:rPr lang="en-US" baseline="0" dirty="0" smtClean="0"/>
              <a:t>Setting the </a:t>
            </a:r>
            <a:r>
              <a:rPr lang="en-US" baseline="0" dirty="0" err="1" smtClean="0"/>
              <a:t>client_id</a:t>
            </a:r>
            <a:r>
              <a:rPr lang="en-US" baseline="0" dirty="0" smtClean="0"/>
              <a:t> has all sorts of good uses: basic audit, column-level audit, VPD, monitor and trace, etc.</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right. Let’s go get it, install it and start using</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us not</a:t>
            </a:r>
            <a:r>
              <a:rPr lang="en-US" baseline="0" dirty="0" smtClean="0"/>
              <a:t> be satisfied with code and systems as they are normally put together, with zero insight into the inner workings of the contraption.</a:t>
            </a:r>
          </a:p>
          <a:p>
            <a:r>
              <a:rPr lang="en-US" baseline="0" dirty="0" smtClean="0"/>
              <a:t>Unlike the cost difference between the homemade go-cart and the Ferrari here, your code can actually resemble the latter with minimal effort.</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set the stage and get the</a:t>
            </a:r>
            <a:r>
              <a:rPr lang="en-US" baseline="0" dirty="0" smtClean="0"/>
              <a:t> gears turning a little, I’d like to ask a few questions: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this is how I do it:</a:t>
            </a:r>
            <a:endParaRPr lang="en-US" baseline="0" dirty="0" smtClean="0"/>
          </a:p>
        </p:txBody>
      </p:sp>
      <p:sp>
        <p:nvSpPr>
          <p:cNvPr id="4" name="Slide Number Placeholder 3"/>
          <p:cNvSpPr>
            <a:spLocks noGrp="1"/>
          </p:cNvSpPr>
          <p:nvPr>
            <p:ph type="sldNum" sz="quarter" idx="10"/>
          </p:nvPr>
        </p:nvSpPr>
        <p:spPr/>
        <p:txBody>
          <a:bodyPr/>
          <a:lstStyle/>
          <a:p>
            <a:fld id="{30965E11-CC0C-5841-92B1-1C8AA1CD7FFD}"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Instrumentation can be seen as time-consuming and a chore, but the payback is enormous when things go wrong, as they sometimes do. Instrumented code is easy to measure, tune and troubleshoot. When called upon, it can provide all the information needed to easily diagnose performance, security or functional problems.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did </a:t>
            </a:r>
            <a:r>
              <a:rPr lang="en-US" baseline="0" dirty="0" smtClean="0"/>
              <a:t>management reward your heroic efforts?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Programming, at the least the sort that gets me up in the morning, is supposed to be fun!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best programming practices to get you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 going to focus on instrumentation and dynamic debugging, which are easy to learn and apply, yielding code that is easy to monitor, maintain, manage and troubleshoot.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 hoping you’ll get so excited, you’ll download an instrumentation library during this talk, install it and start using it when you get home.</a:t>
            </a:r>
          </a:p>
        </p:txBody>
      </p:sp>
      <p:sp>
        <p:nvSpPr>
          <p:cNvPr id="4" name="Slide Number Placeholder 3"/>
          <p:cNvSpPr>
            <a:spLocks noGrp="1"/>
          </p:cNvSpPr>
          <p:nvPr>
            <p:ph type="sldNum" sz="quarter" idx="10"/>
          </p:nvPr>
        </p:nvSpPr>
        <p:spPr/>
        <p:txBody>
          <a:bodyPr/>
          <a:lstStyle/>
          <a:p>
            <a:fld id="{30965E11-CC0C-5841-92B1-1C8AA1CD7FF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we’re going to talk about the lifecycle of a typical production PL/SQL problem,</a:t>
            </a:r>
            <a:r>
              <a:rPr lang="en-US" baseline="0" dirty="0" smtClean="0"/>
              <a:t> in particular finding the problem.</a:t>
            </a:r>
            <a:endParaRPr lang="en-US" dirty="0" smtClean="0"/>
          </a:p>
          <a:p>
            <a:r>
              <a:rPr lang="en-US" dirty="0" smtClean="0"/>
              <a:t>We’ll define instrumentation</a:t>
            </a:r>
            <a:r>
              <a:rPr lang="en-US" baseline="0" dirty="0" smtClean="0"/>
              <a:t> and see how it applies to becoming aware of and finding the problem.</a:t>
            </a:r>
            <a:endParaRPr lang="en-US" dirty="0" smtClean="0"/>
          </a:p>
          <a:p>
            <a:r>
              <a:rPr lang="en-US" dirty="0" smtClean="0"/>
              <a:t>Then we’ll look at some built-in tools provided by Oracle </a:t>
            </a:r>
            <a:r>
              <a:rPr lang="en-US" dirty="0" smtClean="0"/>
              <a:t>that can be used to instrument. </a:t>
            </a:r>
            <a:r>
              <a:rPr lang="en-US" dirty="0" smtClean="0"/>
              <a:t>They come up short.</a:t>
            </a:r>
          </a:p>
          <a:p>
            <a:r>
              <a:rPr lang="en-US" dirty="0" smtClean="0"/>
              <a:t>This drives us to </a:t>
            </a:r>
            <a:r>
              <a:rPr lang="en-US" baseline="0" dirty="0" smtClean="0"/>
              <a:t>survey the existing instrumentation market. We’ll take one of these and demo its installation and how you can be using it within minutes.</a:t>
            </a:r>
            <a:endParaRPr lang="en-US" dirty="0"/>
          </a:p>
        </p:txBody>
      </p:sp>
      <p:sp>
        <p:nvSpPr>
          <p:cNvPr id="4" name="Slide Number Placeholder 3"/>
          <p:cNvSpPr>
            <a:spLocks noGrp="1"/>
          </p:cNvSpPr>
          <p:nvPr>
            <p:ph type="sldNum" sz="quarter" idx="10"/>
          </p:nvPr>
        </p:nvSpPr>
        <p:spPr/>
        <p:txBody>
          <a:bodyPr/>
          <a:lstStyle/>
          <a:p>
            <a:fld id="{30965E11-CC0C-5841-92B1-1C8AA1CD7FF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steps does a production</a:t>
            </a:r>
            <a:r>
              <a:rPr lang="en-US" baseline="0" dirty="0" smtClean="0"/>
              <a:t> problem usually pass through on its way to being found, resolved and everything returning to normal? {read through quickly}</a:t>
            </a:r>
          </a:p>
          <a:p>
            <a:r>
              <a:rPr lang="en-US" baseline="0" dirty="0" smtClean="0"/>
              <a:t>This presentation focuses on the first two </a:t>
            </a:r>
            <a:r>
              <a:rPr lang="en-US" baseline="0" dirty="0" smtClean="0"/>
              <a:t>steps, which we want to be as quick and painless as possible.</a:t>
            </a:r>
          </a:p>
        </p:txBody>
      </p:sp>
      <p:sp>
        <p:nvSpPr>
          <p:cNvPr id="4" name="Slide Number Placeholder 3"/>
          <p:cNvSpPr>
            <a:spLocks noGrp="1"/>
          </p:cNvSpPr>
          <p:nvPr>
            <p:ph type="sldNum" sz="quarter" idx="10"/>
          </p:nvPr>
        </p:nvSpPr>
        <p:spPr/>
        <p:txBody>
          <a:bodyPr/>
          <a:lstStyle/>
          <a:p>
            <a:fld id="{30965E11-CC0C-5841-92B1-1C8AA1CD7FF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do you typically become aware that there is a problem in Production?</a:t>
            </a:r>
          </a:p>
          <a:p>
            <a:r>
              <a:rPr lang="en-US" baseline="0" dirty="0" smtClean="0"/>
              <a:t>The “Silent Fester” method. The “Side Effect” method. The “New Guy” method. Phone call. Error on end-users’ screen. Email. Operations monitoring alert logs, etc. The damage is already done by the time we become aware of problems through these methods.</a:t>
            </a:r>
          </a:p>
          <a:p>
            <a:endParaRPr lang="en-US" baseline="0" dirty="0" smtClean="0"/>
          </a:p>
          <a:p>
            <a:r>
              <a:rPr lang="en-US" baseline="0" dirty="0" smtClean="0"/>
              <a:t>In an ideal world, we would become aware of the problem before the users do. With instrumentation in place, we can proactively monitor sessions, SQL, resources, logs, metrics, audit data, etc… and perform analytics on them, letting our systems automatically notify us when something is amiss.</a:t>
            </a:r>
          </a:p>
          <a:p>
            <a:r>
              <a:rPr lang="en-US" baseline="0" dirty="0" smtClean="0"/>
              <a:t>If something unexpected happens, which our proactive monitoring does not cover, we want to be able to find the problem as fast as possible.</a:t>
            </a:r>
          </a:p>
        </p:txBody>
      </p:sp>
      <p:sp>
        <p:nvSpPr>
          <p:cNvPr id="4" name="Slide Number Placeholder 3"/>
          <p:cNvSpPr>
            <a:spLocks noGrp="1"/>
          </p:cNvSpPr>
          <p:nvPr>
            <p:ph type="sldNum" sz="quarter" idx="10"/>
          </p:nvPr>
        </p:nvSpPr>
        <p:spPr/>
        <p:txBody>
          <a:bodyPr/>
          <a:lstStyle/>
          <a:p>
            <a:fld id="{30965E11-CC0C-5841-92B1-1C8AA1CD7F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Without </a:t>
            </a:r>
            <a:r>
              <a:rPr lang="en-US" baseline="0" dirty="0" smtClean="0"/>
              <a:t>instrumentation, it can be difficult to impossible in Production. With instrumentation, it can be a cake-walk.</a:t>
            </a:r>
          </a:p>
          <a:p>
            <a:endParaRPr lang="en-US" baseline="0" dirty="0" smtClean="0"/>
          </a:p>
          <a:p>
            <a:r>
              <a:rPr lang="en-US" baseline="0" dirty="0" smtClean="0"/>
              <a:t>But even with instrumentation, for certain systems and situations, reviewing what happened after-the-fact is not sufficient. Sometimes a problem simply can’t be replicated in environments other than Prod. In both cases, the error has to be replicated in Production, with detailed logging/debugging turned on, so we can see in real-time what is happening. Once found and fixed, a rule or module can be added to proactively look for and notify if the same condition arises again.</a:t>
            </a:r>
          </a:p>
        </p:txBody>
      </p:sp>
      <p:sp>
        <p:nvSpPr>
          <p:cNvPr id="4" name="Slide Number Placeholder 3"/>
          <p:cNvSpPr>
            <a:spLocks noGrp="1"/>
          </p:cNvSpPr>
          <p:nvPr>
            <p:ph type="sldNum" sz="quarter" idx="10"/>
          </p:nvPr>
        </p:nvSpPr>
        <p:spPr/>
        <p:txBody>
          <a:bodyPr/>
          <a:lstStyle/>
          <a:p>
            <a:fld id="{30965E11-CC0C-5841-92B1-1C8AA1CD7FF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2200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752600"/>
            <a:ext cx="8229600" cy="4267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220003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3600" baseline="0">
                <a:solidFill>
                  <a:srgbClr val="FF6D33"/>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066800"/>
            <a:ext cx="8229600" cy="5105400"/>
          </a:xfrm>
          <a:prstGeom prst="rect">
            <a:avLst/>
          </a:prstGeom>
        </p:spPr>
        <p:txBody>
          <a:bodyPr/>
          <a:lstStyle>
            <a:lvl1pPr>
              <a:defRPr sz="2800" baseline="0"/>
            </a:lvl1pPr>
            <a:lvl2pPr>
              <a:defRPr sz="2600" baseline="0"/>
            </a:lvl2pPr>
            <a:lvl3pPr>
              <a:defRPr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17375E">
                <a:lumMod val="100000"/>
              </a:srgbClr>
            </a:gs>
            <a:gs pos="100000">
              <a:srgbClr val="204C83"/>
            </a:gs>
          </a:gsLst>
          <a:lin ang="5400000" scaled="1"/>
          <a:tileRect/>
        </a:gradFill>
        <a:effectLst/>
      </p:bgPr>
    </p:bg>
    <p:spTree>
      <p:nvGrpSpPr>
        <p:cNvPr id="1" name=""/>
        <p:cNvGrpSpPr/>
        <p:nvPr/>
      </p:nvGrpSpPr>
      <p:grpSpPr>
        <a:xfrm>
          <a:off x="0" y="0"/>
          <a:ext cx="0" cy="0"/>
          <a:chOff x="0" y="0"/>
          <a:chExt cx="0" cy="0"/>
        </a:xfrm>
      </p:grpSpPr>
      <p:sp>
        <p:nvSpPr>
          <p:cNvPr id="16" name="vignette"/>
          <p:cNvSpPr/>
          <p:nvPr userDrawn="1"/>
        </p:nvSpPr>
        <p:spPr>
          <a:xfrm>
            <a:off x="0" y="14955"/>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Rectangle 4"/>
          <p:cNvSpPr/>
          <p:nvPr userDrawn="1"/>
        </p:nvSpPr>
        <p:spPr>
          <a:xfrm>
            <a:off x="0" y="62484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userDrawn="1"/>
        </p:nvPicPr>
        <p:blipFill>
          <a:blip r:embed="rId4" cstate="print"/>
          <a:srcRect/>
          <a:stretch>
            <a:fillRect/>
          </a:stretch>
        </p:blipFill>
        <p:spPr bwMode="auto">
          <a:xfrm>
            <a:off x="0" y="6237224"/>
            <a:ext cx="3581400" cy="620776"/>
          </a:xfrm>
          <a:prstGeom prst="rect">
            <a:avLst/>
          </a:prstGeom>
          <a:noFill/>
          <a:ln w="9525">
            <a:noFill/>
            <a:miter lim="800000"/>
            <a:headEnd/>
            <a:tailEnd/>
          </a:ln>
        </p:spPr>
      </p:pic>
    </p:spTree>
    <p:extLst>
      <p:ext uri="{BB962C8B-B14F-4D97-AF65-F5344CB8AC3E}">
        <p14:creationId xmlns="" xmlns:p14="http://schemas.microsoft.com/office/powerpoint/2010/main" val="211643278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vignette"/>
          <p:cNvSpPr/>
          <p:nvPr/>
        </p:nvSpPr>
        <p:spPr>
          <a:xfrm>
            <a:off x="0" y="0"/>
            <a:ext cx="9144000" cy="6858000"/>
          </a:xfrm>
          <a:prstGeom prst="rect">
            <a:avLst/>
          </a:prstGeom>
          <a:gradFill flip="none" rotWithShape="1">
            <a:gsLst>
              <a:gs pos="0">
                <a:schemeClr val="bg1">
                  <a:alpha val="0"/>
                </a:schemeClr>
              </a:gs>
              <a:gs pos="72000">
                <a:schemeClr val="tx1">
                  <a:alpha val="1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0" dirty="0"/>
          </a:p>
        </p:txBody>
      </p:sp>
    </p:spTree>
    <p:extLst>
      <p:ext uri="{BB962C8B-B14F-4D97-AF65-F5344CB8AC3E}">
        <p14:creationId xmlns="" xmlns:p14="http://schemas.microsoft.com/office/powerpoint/2010/main" val="2116432784"/>
      </p:ext>
    </p:extLst>
  </p:cSld>
  <p:clrMap bg1="lt1" tx1="dk1" bg2="lt2" tx2="dk2" accent1="accent1" accent2="accent2" accent3="accent3" accent4="accent4" accent5="accent5" accent6="accent6" hlink="hlink" folHlink="folHlink"/>
  <p:sldLayoutIdLst>
    <p:sldLayoutId id="2147483653" r:id="rId1"/>
    <p:sldLayoutId id="214748366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toadworld.com/Downloads/PLVisionFreeware/tabid/687/Default.aspx" TargetMode="External"/><Relationship Id="rId13" Type="http://schemas.openxmlformats.org/officeDocument/2006/relationships/hyperlink" Target="http://code.google.com/p/log4oracle-plsql/" TargetMode="External"/><Relationship Id="rId3" Type="http://schemas.openxmlformats.org/officeDocument/2006/relationships/hyperlink" Target="http://code.google.com/hosting/search?q=label:plsql" TargetMode="External"/><Relationship Id="rId7" Type="http://schemas.openxmlformats.org/officeDocument/2006/relationships/hyperlink" Target="http://gedtoolkit.com/" TargetMode="External"/><Relationship Id="rId12" Type="http://schemas.openxmlformats.org/officeDocument/2006/relationships/hyperlink" Target="http://code.google.com/p/plsql-commons" TargetMode="External"/><Relationship Id="rId2" Type="http://schemas.openxmlformats.org/officeDocument/2006/relationships/notesSlide" Target="../notesSlides/notesSlide26.xml"/><Relationship Id="rId16" Type="http://schemas.openxmlformats.org/officeDocument/2006/relationships/hyperlink" Target="http://sourceforge.net/projects/orate" TargetMode="External"/><Relationship Id="rId1" Type="http://schemas.openxmlformats.org/officeDocument/2006/relationships/slideLayout" Target="../slideLayouts/slideLayout4.xml"/><Relationship Id="rId6" Type="http://schemas.openxmlformats.org/officeDocument/2006/relationships/hyperlink" Target="http://sourceforge.net/projects/plsqlframestart" TargetMode="External"/><Relationship Id="rId11" Type="http://schemas.openxmlformats.org/officeDocument/2006/relationships/hyperlink" Target="http://www.toadworld.com/LinkClick.aspx?link=685&amp;tabid=153" TargetMode="External"/><Relationship Id="rId5" Type="http://schemas.openxmlformats.org/officeDocument/2006/relationships/hyperlink" Target="http://codegen.inside.quest.com/index.jspa" TargetMode="External"/><Relationship Id="rId15" Type="http://schemas.openxmlformats.org/officeDocument/2006/relationships/hyperlink" Target="http://sn.im/logger1.4" TargetMode="External"/><Relationship Id="rId10" Type="http://schemas.openxmlformats.org/officeDocument/2006/relationships/hyperlink" Target="http://sourceforge.net/projects/ilo" TargetMode="External"/><Relationship Id="rId4" Type="http://schemas.openxmlformats.org/officeDocument/2006/relationships/hyperlink" Target="http://www.toadworld.com/sf" TargetMode="External"/><Relationship Id="rId9" Type="http://schemas.openxmlformats.org/officeDocument/2006/relationships/hyperlink" Target="http://code.google.com/p/log4ora/" TargetMode="External"/><Relationship Id="rId14" Type="http://schemas.openxmlformats.org/officeDocument/2006/relationships/hyperlink" Target="http://sourceforge.net/projects/log4plsq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dbartisans.com/" TargetMode="External"/><Relationship Id="rId2" Type="http://schemas.openxmlformats.org/officeDocument/2006/relationships/hyperlink" Target="mailto:bcoulam@yahoo.com" TargetMode="External"/><Relationship Id="rId1" Type="http://schemas.openxmlformats.org/officeDocument/2006/relationships/slideLayout" Target="../slideLayouts/slideLayout4.xml"/><Relationship Id="rId4" Type="http://schemas.openxmlformats.org/officeDocument/2006/relationships/hyperlink" Target="http://sourceforge.net/projects/plsqlframestar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slide" Target="slide1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581400"/>
            <a:ext cx="7086600" cy="461665"/>
          </a:xfrm>
          <a:prstGeom prst="rect">
            <a:avLst/>
          </a:prstGeom>
          <a:noFill/>
        </p:spPr>
        <p:txBody>
          <a:bodyPr wrap="square" rtlCol="0">
            <a:spAutoFit/>
          </a:bodyPr>
          <a:lstStyle/>
          <a:p>
            <a:pPr algn="r"/>
            <a:r>
              <a:rPr lang="en-US" sz="2400" i="1" dirty="0" smtClean="0">
                <a:solidFill>
                  <a:srgbClr val="FF6D33"/>
                </a:solidFill>
              </a:rPr>
              <a:t>Pain-free Auditing, Metrics and  Troubleshooting</a:t>
            </a:r>
            <a:endParaRPr lang="en-US" sz="2400" i="1" dirty="0">
              <a:solidFill>
                <a:srgbClr val="FF6D33"/>
              </a:solidFill>
            </a:endParaRPr>
          </a:p>
        </p:txBody>
      </p:sp>
      <p:sp>
        <p:nvSpPr>
          <p:cNvPr id="2" name="Text Placeholder 1"/>
          <p:cNvSpPr>
            <a:spLocks noGrp="1"/>
          </p:cNvSpPr>
          <p:nvPr>
            <p:ph type="body" sz="quarter" idx="4294967295"/>
          </p:nvPr>
        </p:nvSpPr>
        <p:spPr>
          <a:xfrm>
            <a:off x="381000" y="1676400"/>
            <a:ext cx="8382000" cy="1219200"/>
          </a:xfrm>
          <a:prstGeom prst="rect">
            <a:avLst/>
          </a:prstGeom>
        </p:spPr>
        <p:txBody>
          <a:bodyPr/>
          <a:lstStyle/>
          <a:p>
            <a:pPr marL="0" indent="0" algn="r">
              <a:buNone/>
            </a:pPr>
            <a:r>
              <a:rPr lang="en-US" dirty="0" smtClean="0">
                <a:solidFill>
                  <a:schemeClr val="bg1">
                    <a:lumMod val="95000"/>
                  </a:schemeClr>
                </a:solidFill>
              </a:rPr>
              <a:t>Dynamic Debugging</a:t>
            </a:r>
          </a:p>
          <a:p>
            <a:pPr marL="0" indent="0" algn="r">
              <a:buNone/>
            </a:pPr>
            <a:r>
              <a:rPr lang="en-US" dirty="0" smtClean="0">
                <a:solidFill>
                  <a:schemeClr val="bg1">
                    <a:lumMod val="95000"/>
                  </a:schemeClr>
                </a:solidFill>
              </a:rPr>
              <a:t>and Instrumentation of Production PL/SQL</a:t>
            </a:r>
            <a:endParaRPr lang="en-US" dirty="0">
              <a:solidFill>
                <a:schemeClr val="bg1">
                  <a:lumMod val="95000"/>
                </a:schemeClr>
              </a:solidFill>
            </a:endParaRPr>
          </a:p>
        </p:txBody>
      </p:sp>
    </p:spTree>
    <p:extLst>
      <p:ext uri="{BB962C8B-B14F-4D97-AF65-F5344CB8AC3E}">
        <p14:creationId xmlns="" xmlns:p14="http://schemas.microsoft.com/office/powerpoint/2010/main" val="2117330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solidFill>
                  <a:schemeClr val="accent3"/>
                </a:solidFill>
              </a:rPr>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Debugging and adding instruments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3" name="Text Placeholder 2"/>
          <p:cNvSpPr>
            <a:spLocks noGrp="1"/>
          </p:cNvSpPr>
          <p:nvPr>
            <p:ph type="body" sz="quarter" idx="10"/>
          </p:nvPr>
        </p:nvSpPr>
        <p:spPr/>
        <p:txBody>
          <a:bodyPr/>
          <a:lstStyle/>
          <a:p>
            <a:r>
              <a:rPr lang="en-US" dirty="0" smtClean="0"/>
              <a:t>Big word, but more familiar than it seems</a:t>
            </a:r>
          </a:p>
          <a:p>
            <a:pPr lvl="1"/>
            <a:r>
              <a:rPr lang="en-US" dirty="0" smtClean="0"/>
              <a:t>Dashboard of car and airplane</a:t>
            </a:r>
          </a:p>
          <a:p>
            <a:pPr lvl="1"/>
            <a:r>
              <a:rPr lang="en-US" dirty="0" smtClean="0"/>
              <a:t>Task Manager/Process Explorer</a:t>
            </a:r>
          </a:p>
          <a:p>
            <a:pPr lvl="1"/>
            <a:r>
              <a:rPr lang="en-US" dirty="0" smtClean="0"/>
              <a:t>Network Operations Center</a:t>
            </a:r>
          </a:p>
          <a:p>
            <a:pPr lvl="1"/>
            <a:r>
              <a:rPr lang="en-US" dirty="0" smtClean="0"/>
              <a:t>What do they have in common?</a:t>
            </a:r>
          </a:p>
          <a:p>
            <a:r>
              <a:rPr lang="en-US" dirty="0" smtClean="0"/>
              <a:t>Instrumentation: the process of fitting production applications with code that directs </a:t>
            </a:r>
            <a:r>
              <a:rPr lang="en-US" u="sng" dirty="0" smtClean="0"/>
              <a:t>runtime context</a:t>
            </a:r>
            <a:r>
              <a:rPr lang="en-US" dirty="0" smtClean="0"/>
              <a:t> to some </a:t>
            </a:r>
            <a:r>
              <a:rPr lang="en-US" u="sng" dirty="0" smtClean="0"/>
              <a:t>destination</a:t>
            </a:r>
            <a:r>
              <a:rPr lang="en-US" dirty="0" smtClean="0"/>
              <a:t> where it can be useful.</a:t>
            </a:r>
          </a:p>
        </p:txBody>
      </p:sp>
      <p:sp>
        <p:nvSpPr>
          <p:cNvPr id="4" name="Rounded Rectangle 3">
            <a:hlinkClick r:id="rId3" action="ppaction://hlinksldjump"/>
          </p:cNvPr>
          <p:cNvSpPr/>
          <p:nvPr/>
        </p:nvSpPr>
        <p:spPr>
          <a:xfrm>
            <a:off x="7086600" y="2133600"/>
            <a:ext cx="99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Context</a:t>
            </a:r>
            <a:endParaRPr lang="en-US" dirty="0"/>
          </a:p>
        </p:txBody>
      </p:sp>
      <p:sp>
        <p:nvSpPr>
          <p:cNvPr id="3" name="Text Placeholder 2"/>
          <p:cNvSpPr>
            <a:spLocks noGrp="1"/>
          </p:cNvSpPr>
          <p:nvPr>
            <p:ph type="body" sz="quarter" idx="10"/>
          </p:nvPr>
        </p:nvSpPr>
        <p:spPr/>
        <p:txBody>
          <a:bodyPr/>
          <a:lstStyle/>
          <a:p>
            <a:r>
              <a:rPr lang="en-US" dirty="0" smtClean="0"/>
              <a:t>Who, when, what was passed in, what changed, time taken, errors and warnings encountered, etc.</a:t>
            </a:r>
          </a:p>
          <a:p>
            <a:r>
              <a:rPr lang="en-US" dirty="0" smtClean="0"/>
              <a:t>Three categories of runtime insight:</a:t>
            </a:r>
          </a:p>
          <a:p>
            <a:pPr lvl="1"/>
            <a:r>
              <a:rPr lang="en-US" dirty="0" smtClean="0"/>
              <a:t>Debugging – disabled by default</a:t>
            </a:r>
          </a:p>
          <a:p>
            <a:pPr lvl="1"/>
            <a:r>
              <a:rPr lang="en-US" dirty="0" smtClean="0"/>
              <a:t>Logging – enabled by default</a:t>
            </a:r>
          </a:p>
          <a:p>
            <a:pPr lvl="2"/>
            <a:r>
              <a:rPr lang="en-US" dirty="0" smtClean="0"/>
              <a:t>Error, warning, informational, metric</a:t>
            </a:r>
          </a:p>
          <a:p>
            <a:pPr lvl="1"/>
            <a:r>
              <a:rPr lang="en-US" dirty="0" smtClean="0"/>
              <a:t>Column-level audit </a:t>
            </a:r>
            <a:r>
              <a:rPr lang="en-US" dirty="0" smtClean="0"/>
              <a:t>data</a:t>
            </a:r>
          </a:p>
          <a:p>
            <a:pPr lvl="1"/>
            <a:r>
              <a:rPr lang="en-US" dirty="0" smtClean="0"/>
              <a:t>Monitor and Trace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a:t>
            </a:r>
            <a:endParaRPr lang="en-US" dirty="0"/>
          </a:p>
        </p:txBody>
      </p:sp>
      <p:sp>
        <p:nvSpPr>
          <p:cNvPr id="3" name="Text Placeholder 2"/>
          <p:cNvSpPr>
            <a:spLocks noGrp="1"/>
          </p:cNvSpPr>
          <p:nvPr>
            <p:ph type="body" sz="quarter" idx="10"/>
          </p:nvPr>
        </p:nvSpPr>
        <p:spPr/>
        <p:txBody>
          <a:bodyPr/>
          <a:lstStyle/>
          <a:p>
            <a:r>
              <a:rPr lang="en-US" dirty="0" smtClean="0"/>
              <a:t>Direct runtime context to </a:t>
            </a:r>
            <a:r>
              <a:rPr lang="en-US" dirty="0" err="1" smtClean="0"/>
              <a:t>stdout</a:t>
            </a:r>
            <a:r>
              <a:rPr lang="en-US" dirty="0" smtClean="0"/>
              <a:t> (screen), V$ views, </a:t>
            </a:r>
            <a:r>
              <a:rPr lang="en-US" dirty="0" smtClean="0">
                <a:solidFill>
                  <a:srgbClr val="FF0000"/>
                </a:solidFill>
              </a:rPr>
              <a:t>a logging table</a:t>
            </a:r>
            <a:r>
              <a:rPr lang="en-US" dirty="0" smtClean="0"/>
              <a:t>, a log file on the database host, a queue for asynchronous re-direction, a DBMS pipe or alert, and other slower, more complex alternatives like HTTP, FTP and UDP callouts.</a:t>
            </a:r>
          </a:p>
          <a:p>
            <a:r>
              <a:rPr lang="en-US" dirty="0" smtClean="0"/>
              <a:t>IMHO: Best option is writing to </a:t>
            </a:r>
            <a:r>
              <a:rPr lang="en-US" u="sng" dirty="0" smtClean="0"/>
              <a:t>heap table </a:t>
            </a:r>
            <a:r>
              <a:rPr lang="en-US" dirty="0" smtClean="0"/>
              <a:t>within an anonymous transaction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solidFill>
                  <a:schemeClr val="accent3"/>
                </a:solidFill>
              </a:rPr>
              <a:t>Oracle built-ins for instrumentation</a:t>
            </a:r>
          </a:p>
          <a:p>
            <a:r>
              <a:rPr lang="en-US" dirty="0" smtClean="0"/>
              <a:t>Develop requirements of good instrumentation</a:t>
            </a:r>
          </a:p>
          <a:p>
            <a:r>
              <a:rPr lang="en-US" dirty="0" smtClean="0"/>
              <a:t>Existing instrumentation libraries</a:t>
            </a:r>
          </a:p>
          <a:p>
            <a:r>
              <a:rPr lang="en-US" dirty="0" smtClean="0"/>
              <a:t>Demos: Debugging and adding instruments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Column-level Auditing</a:t>
            </a:r>
          </a:p>
          <a:p>
            <a:pPr lvl="1"/>
            <a:r>
              <a:rPr lang="en-US" dirty="0" smtClean="0"/>
              <a:t>11g Flashback Data Archive (Total Recall)</a:t>
            </a:r>
          </a:p>
          <a:p>
            <a:pPr lvl="1"/>
            <a:r>
              <a:rPr lang="en-US" dirty="0" smtClean="0"/>
              <a:t>Most build custom triggers to capture change, and tables to hold the history.</a:t>
            </a:r>
          </a:p>
          <a:p>
            <a:pPr lvl="1">
              <a:buNone/>
            </a:pPr>
            <a:endParaRPr lang="en-US" dirty="0" smtClean="0"/>
          </a:p>
          <a:p>
            <a:r>
              <a:rPr lang="en-US" dirty="0" smtClean="0"/>
              <a:t>Metrics</a:t>
            </a:r>
          </a:p>
          <a:p>
            <a:pPr lvl="1"/>
            <a:r>
              <a:rPr lang="en-US" dirty="0" err="1" smtClean="0"/>
              <a:t>DBMS_UTILITY.get_time</a:t>
            </a:r>
            <a:r>
              <a:rPr lang="en-US" dirty="0" smtClean="0"/>
              <a:t> </a:t>
            </a:r>
            <a:r>
              <a:rPr lang="en-US" dirty="0" smtClean="0">
                <a:solidFill>
                  <a:schemeClr val="accent1"/>
                </a:solidFill>
              </a:rPr>
              <a:t>{DEMO}</a:t>
            </a:r>
          </a:p>
          <a:p>
            <a:pPr lvl="1"/>
            <a:r>
              <a:rPr lang="en-US" dirty="0" smtClean="0"/>
              <a:t>DBMS_PROFILER </a:t>
            </a:r>
            <a:r>
              <a:rPr lang="en-US" dirty="0" smtClean="0">
                <a:solidFill>
                  <a:schemeClr val="accent1"/>
                </a:solidFill>
              </a:rPr>
              <a:t>{DEMO}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DBMS_OUTPUT (Dev only)</a:t>
            </a:r>
          </a:p>
          <a:p>
            <a:pPr lvl="1"/>
            <a:r>
              <a:rPr lang="en-US" dirty="0" smtClean="0"/>
              <a:t>DBMS_DEBUG &amp; DBMS_DEBUG_JDWP (Yes)</a:t>
            </a:r>
            <a:endParaRPr lang="en-US" dirty="0" smtClean="0">
              <a:solidFill>
                <a:schemeClr val="accent1"/>
              </a:solidFill>
            </a:endParaRPr>
          </a:p>
          <a:p>
            <a:pPr lvl="1"/>
            <a:r>
              <a:rPr lang="en-US" dirty="0" smtClean="0"/>
              <a:t>ORADEBUG (Rarely)</a:t>
            </a:r>
          </a:p>
          <a:p>
            <a:pPr lvl="1"/>
            <a:r>
              <a:rPr lang="en-US" dirty="0" smtClean="0"/>
              <a:t>DBMS_ERRLOG (No)</a:t>
            </a:r>
          </a:p>
          <a:p>
            <a:pPr lvl="1"/>
            <a:r>
              <a:rPr lang="en-US" dirty="0" smtClean="0"/>
              <a:t>DBMS_ALERT (No)</a:t>
            </a:r>
          </a:p>
          <a:p>
            <a:pPr lvl="1"/>
            <a:r>
              <a:rPr lang="en-US" dirty="0" smtClean="0"/>
              <a:t>DBMS_PIPE (Possibly)</a:t>
            </a:r>
          </a:p>
          <a:p>
            <a:pPr lvl="1">
              <a:buNone/>
            </a:pPr>
            <a:r>
              <a:rPr lang="en-US" smtClean="0">
                <a:solidFill>
                  <a:schemeClr val="accent1"/>
                </a:solidFill>
              </a:rPr>
              <a:t>{</a:t>
            </a:r>
            <a:r>
              <a:rPr lang="en-US" dirty="0" smtClean="0">
                <a:solidFill>
                  <a:schemeClr val="accent1"/>
                </a:solidFill>
              </a:rPr>
              <a:t>DEMOS}</a:t>
            </a:r>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DBMS_SYSTEM </a:t>
            </a:r>
            <a:r>
              <a:rPr lang="en-US" dirty="0" smtClean="0">
                <a:solidFill>
                  <a:schemeClr val="accent1"/>
                </a:solidFill>
              </a:rPr>
              <a:t>{DEMO}</a:t>
            </a:r>
          </a:p>
          <a:p>
            <a:pPr lvl="1">
              <a:buNone/>
            </a:pPr>
            <a:endParaRPr lang="en-US" dirty="0" smtClean="0">
              <a:solidFill>
                <a:schemeClr val="accent1"/>
              </a:solidFill>
            </a:endParaRP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time='2012-02-03T18:30:40.283-07:00' </a:t>
            </a:r>
            <a:r>
              <a:rPr lang="en-US" sz="1200" b="1" dirty="0" err="1" smtClean="0">
                <a:latin typeface="Courier New" pitchFamily="49" charset="0"/>
                <a:cs typeface="Courier New" pitchFamily="49" charset="0"/>
              </a:rPr>
              <a:t>org_id</a:t>
            </a:r>
            <a:r>
              <a:rPr lang="en-US" sz="1200" b="1" dirty="0" smtClean="0">
                <a:latin typeface="Courier New" pitchFamily="49" charset="0"/>
                <a:cs typeface="Courier New" pitchFamily="49" charset="0"/>
              </a:rPr>
              <a:t>='oracle' </a:t>
            </a:r>
            <a:r>
              <a:rPr lang="en-US" sz="1200" b="1" dirty="0" err="1" smtClean="0">
                <a:latin typeface="Courier New" pitchFamily="49" charset="0"/>
                <a:cs typeface="Courier New" pitchFamily="49" charset="0"/>
              </a:rPr>
              <a:t>comp_id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rdbms</a:t>
            </a:r>
            <a:r>
              <a:rPr lang="en-US" sz="1200" b="1" dirty="0" smtClean="0">
                <a:latin typeface="Courier New" pitchFamily="49" charset="0"/>
                <a:cs typeface="Courier New" pitchFamily="49" charset="0"/>
              </a:rPr>
              <a:t>'</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client_id</a:t>
            </a:r>
            <a:r>
              <a:rPr lang="en-US" sz="1200" b="1" dirty="0" smtClean="0">
                <a:latin typeface="Courier New" pitchFamily="49" charset="0"/>
                <a:cs typeface="Courier New" pitchFamily="49" charset="0"/>
              </a:rPr>
              <a:t>='</a:t>
            </a:r>
            <a:r>
              <a:rPr lang="en-US" sz="1200" b="1" dirty="0" err="1" smtClean="0">
                <a:latin typeface="Courier New" pitchFamily="49" charset="0"/>
                <a:cs typeface="Courier New" pitchFamily="49" charset="0"/>
              </a:rPr>
              <a:t>bcoulam</a:t>
            </a:r>
            <a:r>
              <a:rPr lang="en-US" sz="1200" b="1" dirty="0" smtClean="0">
                <a:latin typeface="Courier New" pitchFamily="49" charset="0"/>
                <a:cs typeface="Courier New" pitchFamily="49" charset="0"/>
              </a:rPr>
              <a:t>' type='UNKNOWN' level='16'</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host_id</a:t>
            </a:r>
            <a:r>
              <a:rPr lang="en-US" sz="1200" b="1" dirty="0" smtClean="0">
                <a:latin typeface="Courier New" pitchFamily="49" charset="0"/>
                <a:cs typeface="Courier New" pitchFamily="49" charset="0"/>
              </a:rPr>
              <a:t>='R9AXR65' </a:t>
            </a:r>
            <a:r>
              <a:rPr lang="en-US" sz="1200" b="1" dirty="0" err="1" smtClean="0">
                <a:latin typeface="Courier New" pitchFamily="49" charset="0"/>
                <a:cs typeface="Courier New" pitchFamily="49" charset="0"/>
              </a:rPr>
              <a:t>host_addr</a:t>
            </a:r>
            <a:r>
              <a:rPr lang="en-US" sz="1200" b="1" dirty="0" smtClean="0">
                <a:latin typeface="Courier New" pitchFamily="49" charset="0"/>
                <a:cs typeface="Courier New" pitchFamily="49" charset="0"/>
              </a:rPr>
              <a:t>='fe80::cd94:25d3:ee1a:9777%11' module='PL/SQL Developer'</a:t>
            </a:r>
          </a:p>
          <a:p>
            <a:pPr>
              <a:buNone/>
            </a:pP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pid</a:t>
            </a:r>
            <a:r>
              <a:rPr lang="en-US" sz="1200" b="1" dirty="0" smtClean="0">
                <a:latin typeface="Courier New" pitchFamily="49" charset="0"/>
                <a:cs typeface="Courier New" pitchFamily="49" charset="0"/>
              </a:rPr>
              <a:t>='15156'&gt;</a:t>
            </a:r>
          </a:p>
          <a:p>
            <a:pPr>
              <a:buNone/>
            </a:pPr>
            <a:r>
              <a:rPr lang="en-US" sz="1200" b="1" dirty="0" smtClean="0">
                <a:latin typeface="Courier New" pitchFamily="49" charset="0"/>
                <a:cs typeface="Courier New" pitchFamily="49" charset="0"/>
              </a:rPr>
              <a:t> &lt;txt&gt;WARNING! Here is my real-time </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 logged to alert.log</a:t>
            </a:r>
          </a:p>
          <a:p>
            <a:pPr>
              <a:buNone/>
            </a:pPr>
            <a:r>
              <a:rPr lang="en-US" sz="1200" b="1" dirty="0" smtClean="0">
                <a:latin typeface="Courier New" pitchFamily="49" charset="0"/>
                <a:cs typeface="Courier New" pitchFamily="49" charset="0"/>
              </a:rPr>
              <a:t> &lt;/txt&gt;</a:t>
            </a:r>
          </a:p>
          <a:p>
            <a:pPr>
              <a:buNone/>
            </a:pPr>
            <a:r>
              <a:rPr lang="en-US" sz="1200" b="1" dirty="0" smtClean="0">
                <a:latin typeface="Courier New" pitchFamily="49" charset="0"/>
                <a:cs typeface="Courier New" pitchFamily="49" charset="0"/>
              </a:rPr>
              <a:t>&lt;/</a:t>
            </a:r>
            <a:r>
              <a:rPr lang="en-US" sz="1200" b="1" dirty="0" err="1" smtClean="0">
                <a:latin typeface="Courier New" pitchFamily="49" charset="0"/>
                <a:cs typeface="Courier New" pitchFamily="49" charset="0"/>
              </a:rPr>
              <a:t>msg</a:t>
            </a:r>
            <a:r>
              <a:rPr lang="en-US" sz="1200" b="1" dirty="0" smtClean="0">
                <a:latin typeface="Courier New" pitchFamily="49" charset="0"/>
                <a:cs typeface="Courier New" pitchFamily="49" charset="0"/>
              </a:rPr>
              <a:t>&gt;</a:t>
            </a:r>
            <a:endParaRPr lang="en-US" sz="1200" b="1" dirty="0" smtClean="0">
              <a:solidFill>
                <a:schemeClr val="accent1"/>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Logging/Debugging</a:t>
            </a:r>
          </a:p>
          <a:p>
            <a:pPr lvl="1"/>
            <a:r>
              <a:rPr lang="en-US" dirty="0" smtClean="0"/>
              <a:t>UTL_FILE</a:t>
            </a:r>
          </a:p>
          <a:p>
            <a:pPr lvl="1"/>
            <a:r>
              <a:rPr lang="en-US" dirty="0" smtClean="0"/>
              <a:t>UTL_HTTP</a:t>
            </a:r>
          </a:p>
          <a:p>
            <a:pPr lvl="1"/>
            <a:r>
              <a:rPr lang="en-US" dirty="0" smtClean="0"/>
              <a:t>UTL_TCP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Available From Oracle?</a:t>
            </a:r>
            <a:endParaRPr lang="en-US" dirty="0"/>
          </a:p>
        </p:txBody>
      </p:sp>
      <p:sp>
        <p:nvSpPr>
          <p:cNvPr id="3" name="Text Placeholder 2"/>
          <p:cNvSpPr>
            <a:spLocks noGrp="1"/>
          </p:cNvSpPr>
          <p:nvPr>
            <p:ph type="body" sz="quarter" idx="10"/>
          </p:nvPr>
        </p:nvSpPr>
        <p:spPr/>
        <p:txBody>
          <a:bodyPr/>
          <a:lstStyle/>
          <a:p>
            <a:r>
              <a:rPr lang="en-US" dirty="0" smtClean="0"/>
              <a:t>Monitoring and Trace Metadata</a:t>
            </a:r>
            <a:endParaRPr lang="en-US" dirty="0" smtClean="0"/>
          </a:p>
          <a:p>
            <a:pPr lvl="1"/>
            <a:r>
              <a:rPr lang="en-US" dirty="0" err="1" smtClean="0"/>
              <a:t>DBMS_SESSION.set_identifier</a:t>
            </a:r>
            <a:r>
              <a:rPr lang="en-US" dirty="0" smtClean="0"/>
              <a:t> to set </a:t>
            </a:r>
            <a:r>
              <a:rPr lang="en-US" dirty="0" err="1" smtClean="0"/>
              <a:t>client_identifier</a:t>
            </a:r>
            <a:r>
              <a:rPr lang="en-US" dirty="0" smtClean="0"/>
              <a:t> seen in V$SESSION, AUDIT, trace and elsewhere.</a:t>
            </a:r>
          </a:p>
          <a:p>
            <a:pPr lvl="1"/>
            <a:r>
              <a:rPr lang="en-US" dirty="0" smtClean="0"/>
              <a:t>DBMS_APPLICATION_INFO</a:t>
            </a:r>
            <a:endParaRPr lang="en-US" dirty="0" smtClean="0">
              <a:solidFill>
                <a:schemeClr val="accent1"/>
              </a:solidFill>
            </a:endParaRPr>
          </a:p>
          <a:p>
            <a:pPr lvl="2"/>
            <a:r>
              <a:rPr lang="en-US" dirty="0" err="1" smtClean="0"/>
              <a:t>set_module</a:t>
            </a:r>
            <a:r>
              <a:rPr lang="en-US" dirty="0" smtClean="0"/>
              <a:t>(), </a:t>
            </a:r>
            <a:r>
              <a:rPr lang="en-US" dirty="0" err="1" smtClean="0"/>
              <a:t>set_action</a:t>
            </a:r>
            <a:r>
              <a:rPr lang="en-US" dirty="0" smtClean="0"/>
              <a:t>(), </a:t>
            </a:r>
            <a:r>
              <a:rPr lang="en-US" dirty="0" err="1" smtClean="0"/>
              <a:t>set_client_info</a:t>
            </a:r>
            <a:r>
              <a:rPr lang="en-US" dirty="0" smtClean="0"/>
              <a:t>()</a:t>
            </a:r>
          </a:p>
          <a:p>
            <a:pPr lvl="2"/>
            <a:r>
              <a:rPr lang="en-US" dirty="0" err="1" smtClean="0"/>
              <a:t>set_session_longops</a:t>
            </a:r>
            <a:r>
              <a:rPr lang="en-US" dirty="0" smtClean="0"/>
              <a:t>()</a:t>
            </a:r>
          </a:p>
          <a:p>
            <a:pPr lvl="1"/>
            <a:r>
              <a:rPr lang="en-US" dirty="0" smtClean="0"/>
              <a:t>USERENV namespace and V$SESSION, V$SESSION_LONGOPS</a:t>
            </a:r>
          </a:p>
          <a:p>
            <a:pPr lvl="1">
              <a:buNone/>
            </a:pPr>
            <a:r>
              <a:rPr lang="en-US" dirty="0" smtClean="0">
                <a:solidFill>
                  <a:schemeClr val="accent1"/>
                </a:solidFill>
              </a:rPr>
              <a:t>{DEMO}</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Bill Who?</a:t>
            </a:r>
            <a:endParaRPr lang="en-US" dirty="0">
              <a:solidFill>
                <a:schemeClr val="bg1"/>
              </a:solidFill>
            </a:endParaRPr>
          </a:p>
        </p:txBody>
      </p:sp>
      <p:sp>
        <p:nvSpPr>
          <p:cNvPr id="3" name="Text Placeholder 2"/>
          <p:cNvSpPr>
            <a:spLocks noGrp="1"/>
          </p:cNvSpPr>
          <p:nvPr>
            <p:ph type="body" sz="quarter" idx="10"/>
          </p:nvPr>
        </p:nvSpPr>
        <p:spPr/>
        <p:txBody>
          <a:bodyPr/>
          <a:lstStyle/>
          <a:p>
            <a:r>
              <a:rPr lang="en-US" dirty="0" smtClean="0">
                <a:solidFill>
                  <a:schemeClr val="bg1"/>
                </a:solidFill>
              </a:rPr>
              <a:t>RMOUG, IOUG and UTOUG. 10 yrs</a:t>
            </a:r>
          </a:p>
          <a:p>
            <a:r>
              <a:rPr lang="en-US" dirty="0" smtClean="0">
                <a:solidFill>
                  <a:schemeClr val="bg1"/>
                </a:solidFill>
              </a:rPr>
              <a:t>PL/SQL enthusiast. 16 yrs</a:t>
            </a:r>
          </a:p>
          <a:p>
            <a:pPr lvl="1"/>
            <a:r>
              <a:rPr lang="en-US" dirty="0" smtClean="0">
                <a:solidFill>
                  <a:schemeClr val="bg1"/>
                </a:solidFill>
              </a:rPr>
              <a:t>Andersen Consulting – SF, Denver</a:t>
            </a:r>
          </a:p>
          <a:p>
            <a:pPr lvl="1"/>
            <a:r>
              <a:rPr lang="en-US" dirty="0" smtClean="0">
                <a:solidFill>
                  <a:schemeClr val="bg1"/>
                </a:solidFill>
              </a:rPr>
              <a:t>New Global Telecom – Golden</a:t>
            </a:r>
          </a:p>
          <a:p>
            <a:pPr lvl="1"/>
            <a:r>
              <a:rPr lang="en-US" dirty="0" smtClean="0">
                <a:solidFill>
                  <a:schemeClr val="bg1"/>
                </a:solidFill>
              </a:rPr>
              <a:t>Structure Consulting Group – Houston</a:t>
            </a:r>
          </a:p>
          <a:p>
            <a:pPr lvl="1"/>
            <a:r>
              <a:rPr lang="en-US" dirty="0" smtClean="0">
                <a:solidFill>
                  <a:schemeClr val="bg1"/>
                </a:solidFill>
              </a:rPr>
              <a:t>Church of Jesus Christ of Latter Day Saints</a:t>
            </a:r>
          </a:p>
          <a:p>
            <a:pPr lvl="1"/>
            <a:r>
              <a:rPr lang="en-US" dirty="0" smtClean="0">
                <a:solidFill>
                  <a:schemeClr val="bg1"/>
                </a:solidFill>
              </a:rPr>
              <a:t>DBArtisans.com (place to keep my stuff</a:t>
            </a:r>
            <a:r>
              <a:rPr lang="en-US" dirty="0" smtClean="0">
                <a:solidFill>
                  <a:schemeClr val="bg1"/>
                </a:solidFill>
              </a:rPr>
              <a:t>)</a:t>
            </a:r>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solidFill>
                  <a:schemeClr val="accent3"/>
                </a:solidFill>
              </a:rPr>
              <a:t>Develop requirements of good instrumentation</a:t>
            </a:r>
          </a:p>
          <a:p>
            <a:r>
              <a:rPr lang="en-US" dirty="0" smtClean="0"/>
              <a:t>Existing instrumentation libraries</a:t>
            </a:r>
          </a:p>
          <a:p>
            <a:r>
              <a:rPr lang="en-US" dirty="0" smtClean="0"/>
              <a:t>Demos: Debugging and adding instruments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Text Placeholder 2"/>
          <p:cNvSpPr>
            <a:spLocks noGrp="1"/>
          </p:cNvSpPr>
          <p:nvPr>
            <p:ph type="body" sz="quarter" idx="10"/>
          </p:nvPr>
        </p:nvSpPr>
        <p:spPr/>
        <p:txBody>
          <a:bodyPr/>
          <a:lstStyle/>
          <a:p>
            <a:r>
              <a:rPr lang="en-US" sz="2400" b="1" dirty="0" smtClean="0"/>
              <a:t>Simple API to clock and record metrics</a:t>
            </a:r>
          </a:p>
          <a:p>
            <a:pPr lvl="1"/>
            <a:r>
              <a:rPr lang="en-US" sz="2200" b="1" dirty="0" smtClean="0"/>
              <a:t>Should handle nested timers</a:t>
            </a:r>
          </a:p>
          <a:p>
            <a:r>
              <a:rPr lang="en-US" sz="2400" b="1" dirty="0" smtClean="0"/>
              <a:t>Simple API to tag sessions and long operations</a:t>
            </a:r>
          </a:p>
          <a:p>
            <a:pPr lvl="1"/>
            <a:r>
              <a:rPr lang="en-US" sz="2200" b="1" dirty="0" smtClean="0"/>
              <a:t>Should handle nested tagging</a:t>
            </a:r>
          </a:p>
          <a:p>
            <a:r>
              <a:rPr lang="en-US" sz="2400" b="1" dirty="0" smtClean="0"/>
              <a:t>Simple API to write files</a:t>
            </a:r>
          </a:p>
          <a:p>
            <a:r>
              <a:rPr lang="en-US" sz="2400" b="1" dirty="0" smtClean="0"/>
              <a:t>Simple API for static &amp; dynamic log messages</a:t>
            </a:r>
          </a:p>
          <a:p>
            <a:pPr lvl="1"/>
            <a:r>
              <a:rPr lang="en-US" sz="2200" b="1" dirty="0" smtClean="0"/>
              <a:t>Must be independent of the calling transaction</a:t>
            </a:r>
          </a:p>
          <a:p>
            <a:r>
              <a:rPr lang="en-US" sz="2400" b="1" dirty="0" smtClean="0"/>
              <a:t>Standard method of handling exceptions</a:t>
            </a:r>
          </a:p>
          <a:p>
            <a:r>
              <a:rPr lang="en-US" sz="2400" b="1" dirty="0" smtClean="0"/>
              <a:t>Routines to gather client &amp; session metadata so the APIs can remain simple</a:t>
            </a:r>
          </a:p>
          <a:p>
            <a:r>
              <a:rPr lang="en-US" sz="2400" b="1" dirty="0" smtClean="0"/>
              <a:t>Tables and helps to create column-level auditing structures and triggers</a:t>
            </a:r>
          </a:p>
          <a:p>
            <a:endParaRPr lang="en-US" sz="2400" b="1" dirty="0" smtClean="0"/>
          </a:p>
          <a:p>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Text Placeholder 2"/>
          <p:cNvSpPr>
            <a:spLocks noGrp="1"/>
          </p:cNvSpPr>
          <p:nvPr>
            <p:ph type="body" sz="quarter" idx="10"/>
          </p:nvPr>
        </p:nvSpPr>
        <p:spPr/>
        <p:txBody>
          <a:bodyPr/>
          <a:lstStyle/>
          <a:p>
            <a:r>
              <a:rPr lang="en-US" b="1" dirty="0" smtClean="0"/>
              <a:t>Dynamic Logging</a:t>
            </a:r>
          </a:p>
          <a:p>
            <a:pPr lvl="1"/>
            <a:r>
              <a:rPr lang="en-US" sz="2400" dirty="0" smtClean="0"/>
              <a:t>Off by default, and low overhead, so insightful debug lines can remain in Prod code</a:t>
            </a:r>
          </a:p>
          <a:p>
            <a:pPr lvl="1"/>
            <a:r>
              <a:rPr lang="en-US" sz="2400" dirty="0" smtClean="0"/>
              <a:t>Can be turned on and off without Prod interruption</a:t>
            </a:r>
          </a:p>
          <a:p>
            <a:pPr lvl="1"/>
            <a:r>
              <a:rPr lang="en-US" sz="2400" dirty="0" smtClean="0"/>
              <a:t>Toggles kept in a table or application context</a:t>
            </a:r>
          </a:p>
          <a:p>
            <a:pPr lvl="1"/>
            <a:r>
              <a:rPr lang="en-US" sz="2400" dirty="0" smtClean="0"/>
              <a:t>Turn on for a PL/SQL unit or list of units, session, end user or named process, IP address, domain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Text Placeholder 2"/>
          <p:cNvSpPr>
            <a:spLocks noGrp="1"/>
          </p:cNvSpPr>
          <p:nvPr>
            <p:ph type="body" sz="quarter" idx="10"/>
          </p:nvPr>
        </p:nvSpPr>
        <p:spPr/>
        <p:txBody>
          <a:bodyPr/>
          <a:lstStyle/>
          <a:p>
            <a:r>
              <a:rPr lang="en-US" b="1" dirty="0" smtClean="0"/>
              <a:t>Simple</a:t>
            </a:r>
          </a:p>
          <a:p>
            <a:pPr lvl="1">
              <a:buNone/>
            </a:pPr>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(‘Calling X with ‘||</a:t>
            </a:r>
            <a:r>
              <a:rPr lang="en-US" sz="2400" dirty="0" err="1" smtClean="0">
                <a:latin typeface="Courier New" pitchFamily="49" charset="0"/>
                <a:cs typeface="Courier New" pitchFamily="49" charset="0"/>
              </a:rPr>
              <a:t>i_parm</a:t>
            </a:r>
            <a:r>
              <a:rPr lang="en-US" sz="2400" dirty="0" smtClean="0">
                <a:latin typeface="Courier New" pitchFamily="49" charset="0"/>
                <a:cs typeface="Courier New" pitchFamily="49" charset="0"/>
              </a:rPr>
              <a:t>);</a:t>
            </a:r>
          </a:p>
          <a:p>
            <a:pPr lvl="1">
              <a:buNone/>
            </a:pPr>
            <a:r>
              <a:rPr lang="en-US" sz="2400" dirty="0" smtClean="0">
                <a:latin typeface="Courier New" pitchFamily="49" charset="0"/>
                <a:cs typeface="Courier New" pitchFamily="49" charset="0"/>
              </a:rPr>
              <a:t>info(‘BEGIN: Nightly Reconcile’);</a:t>
            </a:r>
          </a:p>
          <a:p>
            <a:pPr lvl="1">
              <a:buNone/>
            </a:pPr>
            <a:r>
              <a:rPr lang="en-US" sz="2400" dirty="0" smtClean="0">
                <a:latin typeface="Courier New" pitchFamily="49" charset="0"/>
                <a:cs typeface="Courier New" pitchFamily="49" charset="0"/>
              </a:rPr>
              <a:t>warn(‘X took ‘||</a:t>
            </a:r>
            <a:r>
              <a:rPr lang="en-US" sz="2400" dirty="0" err="1" smtClean="0">
                <a:latin typeface="Courier New" pitchFamily="49" charset="0"/>
                <a:cs typeface="Courier New" pitchFamily="49" charset="0"/>
              </a:rPr>
              <a:t>l_diff</a:t>
            </a:r>
            <a:r>
              <a:rPr lang="en-US" sz="2400" dirty="0" smtClean="0">
                <a:latin typeface="Courier New" pitchFamily="49" charset="0"/>
                <a:cs typeface="Courier New" pitchFamily="49" charset="0"/>
              </a:rPr>
              <a:t>||’ s too long’);</a:t>
            </a:r>
          </a:p>
          <a:p>
            <a:pPr lvl="1">
              <a:buNone/>
            </a:pPr>
            <a:r>
              <a:rPr lang="en-US" sz="2400" dirty="0" smtClean="0">
                <a:latin typeface="Courier New" pitchFamily="49" charset="0"/>
                <a:cs typeface="Courier New" pitchFamily="49" charset="0"/>
              </a:rPr>
              <a:t>err();</a:t>
            </a:r>
          </a:p>
          <a:p>
            <a:pPr lvl="1">
              <a:buNone/>
            </a:pPr>
            <a:r>
              <a:rPr lang="en-US" sz="2400" dirty="0" smtClean="0">
                <a:latin typeface="Courier New" pitchFamily="49" charset="0"/>
                <a:cs typeface="Courier New" pitchFamily="49" charset="0"/>
              </a:rPr>
              <a:t>tag();</a:t>
            </a:r>
          </a:p>
          <a:p>
            <a:pPr lvl="1">
              <a:buNone/>
            </a:pPr>
            <a:r>
              <a:rPr lang="en-US" sz="2400" dirty="0" err="1" smtClean="0">
                <a:latin typeface="Courier New" pitchFamily="49" charset="0"/>
                <a:cs typeface="Courier New" pitchFamily="49" charset="0"/>
              </a:rPr>
              <a:t>startT</a:t>
            </a:r>
            <a:r>
              <a:rPr lang="en-US" sz="2400" dirty="0" smtClean="0">
                <a:latin typeface="Courier New" pitchFamily="49" charset="0"/>
                <a:cs typeface="Courier New" pitchFamily="49" charset="0"/>
              </a:rPr>
              <a:t>(); &lt;stuff&gt; </a:t>
            </a:r>
            <a:r>
              <a:rPr lang="en-US" sz="2400" dirty="0" err="1" smtClean="0">
                <a:latin typeface="Courier New" pitchFamily="49" charset="0"/>
                <a:cs typeface="Courier New" pitchFamily="49" charset="0"/>
              </a:rPr>
              <a:t>stopT</a:t>
            </a:r>
            <a:r>
              <a:rPr lang="en-US" sz="2400" dirty="0" smtClean="0">
                <a:latin typeface="Courier New" pitchFamily="49" charset="0"/>
                <a:cs typeface="Courier New" pitchFamily="49" charset="0"/>
              </a:rPr>
              <a:t>(); elapsed();</a:t>
            </a:r>
          </a:p>
          <a:p>
            <a:pPr lvl="1">
              <a:buNone/>
            </a:pPr>
            <a:endParaRPr lang="en-US" sz="2400" dirty="0" smtClean="0">
              <a:latin typeface="Courier New" pitchFamily="49" charset="0"/>
              <a:cs typeface="Courier New" pitchFamily="49" charset="0"/>
            </a:endParaRPr>
          </a:p>
          <a:p>
            <a:r>
              <a:rPr lang="en-US" b="1" dirty="0" smtClean="0"/>
              <a:t>Origin Metadata Transparently Derived</a:t>
            </a:r>
          </a:p>
          <a:p>
            <a:pPr lvl="1"/>
            <a:r>
              <a:rPr lang="en-US" sz="2400" dirty="0" smtClean="0"/>
              <a:t>Time, unit, line, caller identifiers</a:t>
            </a:r>
          </a:p>
          <a:p>
            <a:pPr lvl="1"/>
            <a:r>
              <a:rPr lang="en-US" sz="2400" dirty="0" smtClean="0"/>
              <a:t>End user identifiable from end-to-end</a:t>
            </a:r>
            <a:endParaRPr lang="en-US"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Instrumentation</a:t>
            </a:r>
            <a:endParaRPr lang="en-US" dirty="0"/>
          </a:p>
        </p:txBody>
      </p:sp>
      <p:sp>
        <p:nvSpPr>
          <p:cNvPr id="3" name="Text Placeholder 2"/>
          <p:cNvSpPr>
            <a:spLocks noGrp="1"/>
          </p:cNvSpPr>
          <p:nvPr>
            <p:ph type="body" sz="quarter" idx="10"/>
          </p:nvPr>
        </p:nvSpPr>
        <p:spPr/>
        <p:txBody>
          <a:bodyPr/>
          <a:lstStyle/>
          <a:p>
            <a:r>
              <a:rPr lang="en-US" b="1" dirty="0" smtClean="0"/>
              <a:t>Choice of Output</a:t>
            </a:r>
            <a:endParaRPr lang="en-US" dirty="0" smtClean="0"/>
          </a:p>
          <a:p>
            <a:pPr lvl="1"/>
            <a:r>
              <a:rPr lang="en-US" dirty="0" smtClean="0"/>
              <a:t>Minimally: to table and screen</a:t>
            </a:r>
          </a:p>
          <a:p>
            <a:pPr lvl="1"/>
            <a:r>
              <a:rPr lang="en-US" dirty="0" smtClean="0"/>
              <a:t>Optionally: to file</a:t>
            </a:r>
          </a:p>
          <a:p>
            <a:pPr lvl="1"/>
            <a:r>
              <a:rPr lang="en-US" dirty="0" smtClean="0"/>
              <a:t>Nice to have: ftp, pipe, AQ, http, etc.</a:t>
            </a:r>
          </a:p>
          <a:p>
            <a:pPr lvl="1"/>
            <a:r>
              <a:rPr lang="en-US" dirty="0" smtClean="0"/>
              <a:t>Output must be transaction-independent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solidFill>
                  <a:schemeClr val="accent3"/>
                </a:solidFill>
              </a:rPr>
              <a:t>Existing instrumentation libraries</a:t>
            </a:r>
          </a:p>
          <a:p>
            <a:r>
              <a:rPr lang="en-US" dirty="0" smtClean="0"/>
              <a:t>Demos: Debugging and adding instruments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2400" y="152400"/>
          <a:ext cx="8763000" cy="6416768"/>
        </p:xfrm>
        <a:graphic>
          <a:graphicData uri="http://schemas.openxmlformats.org/drawingml/2006/table">
            <a:tbl>
              <a:tblPr/>
              <a:tblGrid>
                <a:gridCol w="3313373"/>
                <a:gridCol w="488287"/>
                <a:gridCol w="1647967"/>
                <a:gridCol w="3313373"/>
              </a:tblGrid>
              <a:tr h="206361">
                <a:tc>
                  <a:txBody>
                    <a:bodyPr/>
                    <a:lstStyle/>
                    <a:p>
                      <a:pPr algn="l" rtl="0" fontAlgn="t"/>
                      <a:r>
                        <a:rPr lang="en-US" sz="700" b="1" i="0" u="none" strike="noStrike" dirty="0">
                          <a:solidFill>
                            <a:srgbClr val="FFFFFF"/>
                          </a:solidFill>
                          <a:latin typeface="Garamond"/>
                        </a:rPr>
                        <a:t>Resource Name</a:t>
                      </a:r>
                      <a:r>
                        <a:rPr lang="en-US" sz="700" b="0" i="0" u="none" strike="noStrike" dirty="0">
                          <a:solidFill>
                            <a:srgbClr val="000000"/>
                          </a:solidFill>
                          <a:latin typeface="Garamond"/>
                        </a:rPr>
                        <a:t> </a:t>
                      </a:r>
                      <a:endParaRPr lang="en-US" sz="700" b="1" i="0" u="none" strike="noStrike" dirty="0">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License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Purpose</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n-US" sz="700" b="1" i="0" u="none" strike="noStrike">
                          <a:solidFill>
                            <a:srgbClr val="FFFFFF"/>
                          </a:solidFill>
                          <a:latin typeface="Garamond"/>
                        </a:rPr>
                        <a:t>Location &amp; Notes</a:t>
                      </a:r>
                      <a:r>
                        <a:rPr lang="en-US" sz="700" b="0" i="0" u="none" strike="noStrike">
                          <a:solidFill>
                            <a:srgbClr val="000000"/>
                          </a:solidFill>
                          <a:latin typeface="Garamond"/>
                        </a:rPr>
                        <a:t> </a:t>
                      </a:r>
                      <a:endParaRPr lang="en-US" sz="700" b="1" i="0" u="none" strike="noStrike">
                        <a:solidFill>
                          <a:srgbClr val="FFFFFF"/>
                        </a:solidFill>
                        <a:latin typeface="Garamond"/>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06361">
                <a:tc>
                  <a:txBody>
                    <a:bodyPr/>
                    <a:lstStyle/>
                    <a:p>
                      <a:pPr algn="l" rtl="0" fontAlgn="t"/>
                      <a:r>
                        <a:rPr lang="en-US" sz="1600" b="0" i="0" u="none" strike="noStrike" dirty="0">
                          <a:solidFill>
                            <a:srgbClr val="000000"/>
                          </a:solidFill>
                          <a:latin typeface="Arial"/>
                        </a:rPr>
                        <a:t>Google Code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Library of libraries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3"/>
                        </a:rPr>
                        <a:t>http://code.google.com/hosting/search?q=label:plsql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918">
                <a:tc>
                  <a:txBody>
                    <a:bodyPr/>
                    <a:lstStyle/>
                    <a:p>
                      <a:pPr algn="l" rtl="0" fontAlgn="t"/>
                      <a:r>
                        <a:rPr lang="en-US" sz="1600" b="0" i="0" u="none" strike="noStrike" dirty="0" err="1">
                          <a:solidFill>
                            <a:srgbClr val="000000"/>
                          </a:solidFill>
                          <a:latin typeface="Arial"/>
                        </a:rPr>
                        <a:t>Feuerstein's</a:t>
                      </a:r>
                      <a:r>
                        <a:rPr lang="en-US" sz="1600" b="0" i="0" u="none" strike="noStrike" dirty="0">
                          <a:solidFill>
                            <a:srgbClr val="000000"/>
                          </a:solidFill>
                          <a:latin typeface="Arial"/>
                        </a:rPr>
                        <a:t> PL/SQL Obsession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a:solidFill>
                            <a:srgbClr val="000000"/>
                          </a:solidFill>
                          <a:latin typeface="Arial"/>
                        </a:rPr>
                        <a:t>Repository of all things SF and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4"/>
                        </a:rPr>
                        <a:t>http://www.toadworld.com/sf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QCGU (Quest </a:t>
                      </a:r>
                      <a:r>
                        <a:rPr lang="en-US" sz="1600" b="0" i="0" u="none" strike="noStrike" dirty="0" err="1">
                          <a:solidFill>
                            <a:srgbClr val="000000"/>
                          </a:solidFill>
                          <a:latin typeface="Arial"/>
                        </a:rPr>
                        <a:t>CodeGen</a:t>
                      </a:r>
                      <a:r>
                        <a:rPr lang="en-US" sz="1600" b="0" i="0" u="none" strike="noStrike" dirty="0">
                          <a:solidFill>
                            <a:srgbClr val="000000"/>
                          </a:solidFill>
                          <a:latin typeface="Arial"/>
                        </a:rPr>
                        <a:t> Utility)</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dirty="0">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Full framework</a:t>
                      </a:r>
                      <a:br>
                        <a:rPr lang="en-US" sz="1000" b="0" i="0" u="none" strike="noStrike" dirty="0">
                          <a:solidFill>
                            <a:srgbClr val="000000"/>
                          </a:solidFill>
                          <a:latin typeface="Arial"/>
                        </a:rPr>
                      </a:br>
                      <a:r>
                        <a:rPr lang="en-US" sz="1000" b="0" i="0" u="none" strike="noStrike" dirty="0">
                          <a:solidFill>
                            <a:srgbClr val="000000"/>
                          </a:solidFill>
                          <a:latin typeface="Arial"/>
                        </a:rPr>
                        <a:t>Standards, Scripts, Template Factory, Code Generation,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5"/>
                        </a:rPr>
                        <a:t>http://codegen.inside.quest.com/index.jspa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41547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Latest incarnation of Feuerstein's vast reservoir of experience. (successor of QXNO, PL/Vision, and PL/Generator.)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206361">
                <a:tc>
                  <a:txBody>
                    <a:bodyPr/>
                    <a:lstStyle/>
                    <a:p>
                      <a:pPr algn="l" rtl="0" fontAlgn="t"/>
                      <a:r>
                        <a:rPr lang="en-US" sz="1600" b="0" i="0" u="none" strike="noStrike" dirty="0">
                          <a:solidFill>
                            <a:srgbClr val="000000"/>
                          </a:solidFill>
                          <a:latin typeface="Arial"/>
                        </a:rPr>
                        <a:t>PL/SQL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Author's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6"/>
                        </a:rPr>
                        <a:t>http://sourceforge.net/projects/plsqlframestart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461463">
                <a:tc>
                  <a:txBody>
                    <a:bodyPr/>
                    <a:lstStyle/>
                    <a:p>
                      <a:pPr algn="l" rtl="0" fontAlgn="t"/>
                      <a:r>
                        <a:rPr lang="en-US" sz="1600" b="0" i="0" u="none" strike="noStrike" dirty="0">
                          <a:solidFill>
                            <a:srgbClr val="000000"/>
                          </a:solidFill>
                          <a:latin typeface="Arial"/>
                        </a:rPr>
                        <a:t>Simple Starter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1000" b="0" i="0" u="none" strike="noStrike" dirty="0">
                          <a:solidFill>
                            <a:srgbClr val="000000"/>
                          </a:solidFill>
                          <a:latin typeface="Arial"/>
                        </a:rPr>
                        <a:t>Logging, Timing, Auditing, Debugging, Error Handling,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none" strike="noStrike">
                          <a:solidFill>
                            <a:srgbClr val="000000"/>
                          </a:solidFill>
                          <a:latin typeface="Arial"/>
                        </a:rPr>
                        <a:t>Simplified PL/SQL Starter to just logging, timing and auditing components (and the low-level packages they depend on). Designed to be used in one schema. Install and begin using in under a minute.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6534">
                <a:tc rowSpan="2">
                  <a:txBody>
                    <a:bodyPr/>
                    <a:lstStyle/>
                    <a:p>
                      <a:pPr algn="l" rtl="0" fontAlgn="t"/>
                      <a:r>
                        <a:rPr lang="en-US" sz="1600" b="0" i="0" u="none" strike="noStrike" dirty="0">
                          <a:solidFill>
                            <a:srgbClr val="000000"/>
                          </a:solidFill>
                          <a:latin typeface="Arial"/>
                        </a:rPr>
                        <a:t>GED Toolkit</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$120-$1200</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Almost full framework</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7"/>
                        </a:rPr>
                        <a:t>http://gedtoolkit.com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Includes APEX UI to administer jobs and tables. Monitor processing.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361099">
                <a:tc rowSpan="2">
                  <a:txBody>
                    <a:bodyPr/>
                    <a:lstStyle/>
                    <a:p>
                      <a:pPr algn="l" rtl="0" fontAlgn="t"/>
                      <a:r>
                        <a:rPr lang="en-US" sz="1600" b="0" i="0" u="none" strike="noStrike" dirty="0">
                          <a:solidFill>
                            <a:srgbClr val="000000"/>
                          </a:solidFill>
                          <a:latin typeface="Arial"/>
                        </a:rPr>
                        <a:t>PL/Vision</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rowSpan="2">
                  <a:txBody>
                    <a:bodyPr/>
                    <a:lstStyle/>
                    <a:p>
                      <a:pPr algn="l" rtl="0" fontAlgn="t"/>
                      <a:r>
                        <a:rPr lang="en-US" sz="1000" b="0" i="0" u="none" strike="noStrike" dirty="0">
                          <a:solidFill>
                            <a:srgbClr val="000000"/>
                          </a:solidFill>
                          <a:latin typeface="Arial"/>
                        </a:rPr>
                        <a:t>Framework, API Generator, + more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rtl="0" fontAlgn="t"/>
                      <a:r>
                        <a:rPr lang="en-US" sz="800" b="0" i="0" u="sng" strike="noStrike">
                          <a:solidFill>
                            <a:srgbClr val="0000FF"/>
                          </a:solidFill>
                          <a:latin typeface="Calibri"/>
                          <a:hlinkClick r:id="rId8"/>
                        </a:rPr>
                        <a:t>http://toadworld.com/Downloads/PLVisionFreeware/tabid/687/Default.aspx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Replaced by QXNO and then QCGU.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r h="196534">
                <a:tc rowSpan="2">
                  <a:txBody>
                    <a:bodyPr/>
                    <a:lstStyle/>
                    <a:p>
                      <a:pPr algn="l" rtl="0" fontAlgn="t"/>
                      <a:r>
                        <a:rPr lang="en-US" sz="1600" b="0" i="0" u="none" strike="noStrike" dirty="0">
                          <a:solidFill>
                            <a:srgbClr val="000000"/>
                          </a:solidFill>
                          <a:latin typeface="Arial"/>
                        </a:rPr>
                        <a:t>Log4ora</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9"/>
                        </a:rPr>
                        <a:t>http://code.google.com/p/log4ora/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Fresh, full-featured logging library. Alerts. AQ. Easy to use. Good stuff.</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ILO</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Timing and Tuning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0"/>
                        </a:rPr>
                        <a:t>http://sourceforge.net/projects/ilo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From the sharp minds at Hotsos </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61099">
                <a:tc rowSpan="2">
                  <a:txBody>
                    <a:bodyPr/>
                    <a:lstStyle/>
                    <a:p>
                      <a:pPr algn="l" rtl="0" fontAlgn="t"/>
                      <a:r>
                        <a:rPr lang="en-US" sz="1600" b="0" i="0" u="none" strike="noStrike" dirty="0">
                          <a:solidFill>
                            <a:srgbClr val="000000"/>
                          </a:solidFill>
                          <a:latin typeface="Arial"/>
                        </a:rPr>
                        <a:t>Quest Error Manager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Error Handling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1"/>
                        </a:rPr>
                        <a:t>http://www.toadworld.com/LinkClick.aspx?link=685&amp;tabid=153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Included in QCGU. But offered separately as well. Not supported.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10918">
                <a:tc>
                  <a:txBody>
                    <a:bodyPr/>
                    <a:lstStyle/>
                    <a:p>
                      <a:pPr algn="l" rtl="0" fontAlgn="t"/>
                      <a:r>
                        <a:rPr lang="en-US" sz="1600" b="0" i="0" u="none" strike="noStrike" dirty="0" err="1">
                          <a:solidFill>
                            <a:srgbClr val="000000"/>
                          </a:solidFill>
                          <a:latin typeface="Arial"/>
                        </a:rPr>
                        <a:t>Plsql</a:t>
                      </a:r>
                      <a:r>
                        <a:rPr lang="en-US" sz="1600" b="0" i="0" u="none" strike="noStrike" dirty="0">
                          <a:solidFill>
                            <a:srgbClr val="000000"/>
                          </a:solidFill>
                          <a:latin typeface="Arial"/>
                        </a:rPr>
                        <a:t>-commons</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a:solidFill>
                            <a:srgbClr val="000000"/>
                          </a:solidFill>
                          <a:latin typeface="Arial"/>
                        </a:rPr>
                        <a:t>Collection of utilities, including 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2"/>
                        </a:rPr>
                        <a:t>http://code.google.com/p/plsql-commons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Log4oracle-plsql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3"/>
                        </a:rPr>
                        <a:t>http://code.google.com/p/log4oracle-plsql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Seems like an active project, but could not find code to download…</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Log4PLSQL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4"/>
                        </a:rPr>
                        <a:t>http://sourceforge.net/projects/log4plsql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Popular, but aging and complex log4j analog in PL/SQL</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Logger</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5"/>
                        </a:rPr>
                        <a:t>http://sn.im/logger1.4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13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a:solidFill>
                            <a:srgbClr val="000000"/>
                          </a:solidFill>
                          <a:latin typeface="Arial"/>
                        </a:rPr>
                        <a:t>Recently orphaned when Oracle decommissioned its samplecode site. Simple. Easy to use.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6534">
                <a:tc rowSpan="2">
                  <a:txBody>
                    <a:bodyPr/>
                    <a:lstStyle/>
                    <a:p>
                      <a:pPr algn="l" rtl="0" fontAlgn="t"/>
                      <a:r>
                        <a:rPr lang="en-US" sz="1600" b="0" i="0" u="none" strike="noStrike" dirty="0">
                          <a:solidFill>
                            <a:srgbClr val="000000"/>
                          </a:solidFill>
                          <a:latin typeface="Arial"/>
                        </a:rPr>
                        <a:t>Orate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en-US" sz="1000" b="0" i="0" u="none" strike="noStrike">
                          <a:solidFill>
                            <a:srgbClr val="000000"/>
                          </a:solidFill>
                          <a:latin typeface="Arial"/>
                        </a:rPr>
                        <a:t>Free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rtl="0" fontAlgn="t"/>
                      <a:r>
                        <a:rPr lang="en-US" sz="1000" b="0" i="0" u="none" strike="noStrike" dirty="0">
                          <a:solidFill>
                            <a:srgbClr val="000000"/>
                          </a:solidFill>
                          <a:latin typeface="Arial"/>
                        </a:rPr>
                        <a:t>Logging</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US" sz="800" b="0" i="0" u="sng" strike="noStrike">
                          <a:solidFill>
                            <a:srgbClr val="0000FF"/>
                          </a:solidFill>
                          <a:latin typeface="Calibri"/>
                          <a:hlinkClick r:id="rId16"/>
                        </a:rPr>
                        <a:t>http://sourceforge.net/projects/orate </a:t>
                      </a:r>
                      <a:endParaRPr lang="en-US" sz="800" b="0" i="0" u="sng" strike="noStrike">
                        <a:solidFill>
                          <a:srgbClr val="0000FF"/>
                        </a:solidFill>
                        <a:latin typeface="Calibri"/>
                      </a:endParaRP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63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t"/>
                      <a:r>
                        <a:rPr lang="en-US" sz="800" b="0" i="0" u="none" strike="noStrike" dirty="0">
                          <a:solidFill>
                            <a:srgbClr val="000000"/>
                          </a:solidFill>
                          <a:latin typeface="Arial"/>
                        </a:rPr>
                        <a:t>Never used it, but has been around a while. Still active.</a:t>
                      </a:r>
                    </a:p>
                  </a:txBody>
                  <a:tcPr marL="5969" marR="5969" marT="59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PL/SQL Starter Framework</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066800" y="847357"/>
            <a:ext cx="6705600" cy="6010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 too much?</a:t>
            </a:r>
            <a:endParaRPr lang="en-US" dirty="0"/>
          </a:p>
        </p:txBody>
      </p:sp>
      <p:sp>
        <p:nvSpPr>
          <p:cNvPr id="3" name="Text Placeholder 2"/>
          <p:cNvSpPr>
            <a:spLocks noGrp="1"/>
          </p:cNvSpPr>
          <p:nvPr>
            <p:ph type="body" sz="quarter" idx="10"/>
          </p:nvPr>
        </p:nvSpPr>
        <p:spPr/>
        <p:txBody>
          <a:bodyPr/>
          <a:lstStyle/>
          <a:p>
            <a:r>
              <a:rPr lang="en-US" dirty="0" smtClean="0"/>
              <a:t>Thousands of downloads, but not much feedback or developer contributions</a:t>
            </a:r>
          </a:p>
          <a:p>
            <a:r>
              <a:rPr lang="en-US" dirty="0" smtClean="0"/>
              <a:t>21 services and 55 objects</a:t>
            </a:r>
          </a:p>
          <a:p>
            <a:r>
              <a:rPr lang="en-US" dirty="0" smtClean="0"/>
              <a:t>Some shops only have one major app schema per DB</a:t>
            </a:r>
          </a:p>
          <a:p>
            <a:r>
              <a:rPr lang="en-US" dirty="0" smtClean="0"/>
              <a:t>60 page doc and days to week learning curve</a:t>
            </a:r>
          </a:p>
          <a:p>
            <a:r>
              <a:rPr lang="en-US" dirty="0" smtClean="0"/>
              <a:t>Security often done in directory server now</a:t>
            </a:r>
          </a:p>
          <a:p>
            <a:r>
              <a:rPr lang="en-US" dirty="0" smtClean="0"/>
              <a:t>Common messages almost never used</a:t>
            </a:r>
          </a:p>
          <a:p>
            <a:r>
              <a:rPr lang="en-US" dirty="0" smtClean="0"/>
              <a:t>Email-from-DB tables rarely used</a:t>
            </a:r>
          </a:p>
          <a:p>
            <a:r>
              <a:rPr lang="en-US" dirty="0" smtClean="0"/>
              <a:t>Locking always needs customization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Starter</a:t>
            </a:r>
            <a:endParaRPr lang="en-US" dirty="0"/>
          </a:p>
        </p:txBody>
      </p:sp>
      <p:sp>
        <p:nvSpPr>
          <p:cNvPr id="6" name="Text Placeholder 2"/>
          <p:cNvSpPr>
            <a:spLocks noGrp="1"/>
          </p:cNvSpPr>
          <p:nvPr>
            <p:ph type="body" sz="quarter" idx="10"/>
          </p:nvPr>
        </p:nvSpPr>
        <p:spPr>
          <a:xfrm>
            <a:off x="228600" y="914400"/>
            <a:ext cx="8229600" cy="533400"/>
          </a:xfrm>
        </p:spPr>
        <p:txBody>
          <a:bodyPr/>
          <a:lstStyle/>
          <a:p>
            <a:r>
              <a:rPr lang="en-US" dirty="0" smtClean="0"/>
              <a:t>LOGS, TIMER, ENV, gen_audit_triggers.sql</a:t>
            </a:r>
          </a:p>
        </p:txBody>
      </p:sp>
      <p:pic>
        <p:nvPicPr>
          <p:cNvPr id="7" name="Picture 6" descr="simple_data_model.gif"/>
          <p:cNvPicPr>
            <a:picLocks noChangeAspect="1"/>
          </p:cNvPicPr>
          <p:nvPr/>
        </p:nvPicPr>
        <p:blipFill>
          <a:blip r:embed="rId3" cstate="print"/>
          <a:stretch>
            <a:fillRect/>
          </a:stretch>
        </p:blipFill>
        <p:spPr>
          <a:xfrm>
            <a:off x="533400" y="1524000"/>
            <a:ext cx="7781925"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Lessons Learned</a:t>
            </a:r>
            <a:endParaRPr lang="en-US" dirty="0">
              <a:solidFill>
                <a:schemeClr val="bg1"/>
              </a:solidFill>
            </a:endParaRPr>
          </a:p>
        </p:txBody>
      </p:sp>
      <p:sp>
        <p:nvSpPr>
          <p:cNvPr id="3" name="Text Placeholder 2"/>
          <p:cNvSpPr>
            <a:spLocks noGrp="1"/>
          </p:cNvSpPr>
          <p:nvPr>
            <p:ph type="body" sz="quarter" idx="10"/>
          </p:nvPr>
        </p:nvSpPr>
        <p:spPr>
          <a:xfrm>
            <a:off x="457200" y="1371600"/>
            <a:ext cx="8229600" cy="4648200"/>
          </a:xfrm>
        </p:spPr>
        <p:txBody>
          <a:bodyPr/>
          <a:lstStyle/>
          <a:p>
            <a:r>
              <a:rPr lang="en-US" dirty="0" smtClean="0">
                <a:solidFill>
                  <a:schemeClr val="bg1"/>
                </a:solidFill>
              </a:rPr>
              <a:t>There’s always another bug.</a:t>
            </a:r>
          </a:p>
          <a:p>
            <a:r>
              <a:rPr lang="en-US" dirty="0" smtClean="0">
                <a:solidFill>
                  <a:schemeClr val="bg1"/>
                </a:solidFill>
              </a:rPr>
              <a:t>Involve users early and often.</a:t>
            </a:r>
          </a:p>
          <a:p>
            <a:r>
              <a:rPr lang="en-US" dirty="0" smtClean="0">
                <a:solidFill>
                  <a:schemeClr val="bg1"/>
                </a:solidFill>
              </a:rPr>
              <a:t>Is it redundant? Simplify</a:t>
            </a:r>
            <a:r>
              <a:rPr lang="en-US" dirty="0" smtClean="0">
                <a:solidFill>
                  <a:schemeClr val="bg1"/>
                </a:solidFill>
              </a:rPr>
              <a:t>.</a:t>
            </a:r>
          </a:p>
          <a:p>
            <a:r>
              <a:rPr lang="en-US" dirty="0" smtClean="0">
                <a:solidFill>
                  <a:schemeClr val="bg1"/>
                </a:solidFill>
              </a:rPr>
              <a:t>Is it complex? Question and simplify.</a:t>
            </a:r>
            <a:endParaRPr lang="en-US" dirty="0" smtClean="0">
              <a:solidFill>
                <a:schemeClr val="bg1"/>
              </a:solidFill>
            </a:endParaRPr>
          </a:p>
          <a:p>
            <a:r>
              <a:rPr lang="en-US" dirty="0" smtClean="0">
                <a:solidFill>
                  <a:schemeClr val="bg1"/>
                </a:solidFill>
              </a:rPr>
              <a:t>Test with dirty data and plenty of it.</a:t>
            </a:r>
          </a:p>
          <a:p>
            <a:r>
              <a:rPr lang="en-US" dirty="0" smtClean="0">
                <a:solidFill>
                  <a:schemeClr val="bg1"/>
                </a:solidFill>
              </a:rPr>
              <a:t>Get another pair of eyes.</a:t>
            </a:r>
          </a:p>
          <a:p>
            <a:r>
              <a:rPr lang="en-US" dirty="0" smtClean="0">
                <a:solidFill>
                  <a:schemeClr val="bg1"/>
                </a:solidFill>
              </a:rPr>
              <a:t>Document the code well.</a:t>
            </a:r>
          </a:p>
          <a:p>
            <a:r>
              <a:rPr lang="en-US" dirty="0" smtClean="0">
                <a:solidFill>
                  <a:schemeClr val="bg1"/>
                </a:solidFill>
              </a:rPr>
              <a:t>Have </a:t>
            </a:r>
            <a:r>
              <a:rPr lang="en-US" dirty="0" smtClean="0">
                <a:solidFill>
                  <a:schemeClr val="bg1"/>
                </a:solidFill>
              </a:rPr>
              <a:t>compassion on your successor.</a:t>
            </a:r>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Starter</a:t>
            </a:r>
            <a:endParaRPr lang="en-US" dirty="0"/>
          </a:p>
        </p:txBody>
      </p:sp>
      <p:graphicFrame>
        <p:nvGraphicFramePr>
          <p:cNvPr id="4" name="Table 3"/>
          <p:cNvGraphicFramePr>
            <a:graphicFrameLocks noGrp="1"/>
          </p:cNvGraphicFramePr>
          <p:nvPr/>
        </p:nvGraphicFramePr>
        <p:xfrm>
          <a:off x="304800" y="990600"/>
          <a:ext cx="8610600" cy="5206539"/>
        </p:xfrm>
        <a:graphic>
          <a:graphicData uri="http://schemas.openxmlformats.org/drawingml/2006/table">
            <a:tbl>
              <a:tblPr/>
              <a:tblGrid>
                <a:gridCol w="3677444"/>
                <a:gridCol w="1494895"/>
                <a:gridCol w="3438261"/>
              </a:tblGrid>
              <a:tr h="235527">
                <a:tc>
                  <a:txBody>
                    <a:bodyPr/>
                    <a:lstStyle/>
                    <a:p>
                      <a:pPr marL="0" marR="0" algn="ctr">
                        <a:spcBef>
                          <a:spcPts val="0"/>
                        </a:spcBef>
                        <a:spcAft>
                          <a:spcPts val="0"/>
                        </a:spcAft>
                      </a:pPr>
                      <a:r>
                        <a:rPr lang="en-US" sz="800" b="1" dirty="0">
                          <a:latin typeface="Times New Roman"/>
                          <a:ea typeface="Times New Roman"/>
                        </a:rPr>
                        <a:t>Library</a:t>
                      </a:r>
                      <a:endParaRPr lang="en-US" sz="800" dirty="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Main Routines</a:t>
                      </a:r>
                      <a:endParaRPr lang="en-US" sz="8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marL="0" marR="0" algn="ctr">
                        <a:spcBef>
                          <a:spcPts val="0"/>
                        </a:spcBef>
                        <a:spcAft>
                          <a:spcPts val="0"/>
                        </a:spcAft>
                      </a:pPr>
                      <a:r>
                        <a:rPr lang="en-US" sz="800" b="1">
                          <a:latin typeface="Times New Roman"/>
                          <a:ea typeface="Times New Roman"/>
                        </a:rPr>
                        <a:t>Supporting Components and Notes</a:t>
                      </a:r>
                      <a:endParaRPr lang="en-US" sz="800">
                        <a:latin typeface="Times New Roman"/>
                        <a:ea typeface="Times New Roman"/>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471055">
                <a:tc>
                  <a:txBody>
                    <a:bodyPr/>
                    <a:lstStyle/>
                    <a:p>
                      <a:pPr marL="0" marR="0">
                        <a:spcBef>
                          <a:spcPts val="0"/>
                        </a:spcBef>
                        <a:spcAft>
                          <a:spcPts val="0"/>
                        </a:spcAft>
                      </a:pPr>
                      <a:r>
                        <a:rPr lang="en-US" sz="1200" dirty="0">
                          <a:latin typeface="Times New Roman"/>
                          <a:ea typeface="Times New Roman"/>
                        </a:rPr>
                        <a:t>Auditing:</a:t>
                      </a:r>
                    </a:p>
                    <a:p>
                      <a:pPr marL="0" marR="0" indent="114300">
                        <a:spcBef>
                          <a:spcPts val="0"/>
                        </a:spcBef>
                        <a:spcAft>
                          <a:spcPts val="0"/>
                        </a:spcAft>
                      </a:pPr>
                      <a:r>
                        <a:rPr lang="en-US" sz="1200" b="1" dirty="0">
                          <a:solidFill>
                            <a:srgbClr val="FF0000"/>
                          </a:solidFill>
                          <a:latin typeface="Times New Roman"/>
                          <a:ea typeface="Times New Roman"/>
                        </a:rPr>
                        <a:t>gen_audit_triggers.sql</a:t>
                      </a:r>
                      <a:endParaRPr lang="en-US" sz="12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100">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APP_CHG_LOG, APP_CHG_LOG_DTL (tables)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Metrics:</a:t>
                      </a:r>
                    </a:p>
                    <a:p>
                      <a:pPr marL="0" marR="0" indent="114300">
                        <a:spcBef>
                          <a:spcPts val="0"/>
                        </a:spcBef>
                        <a:spcAft>
                          <a:spcPts val="0"/>
                        </a:spcAft>
                      </a:pPr>
                      <a:r>
                        <a:rPr lang="en-US" sz="1200" b="1" dirty="0">
                          <a:solidFill>
                            <a:srgbClr val="FF0000"/>
                          </a:solidFill>
                          <a:latin typeface="Times New Roman"/>
                          <a:ea typeface="Times New Roman"/>
                        </a:rPr>
                        <a:t>TIMER</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err="1">
                          <a:solidFill>
                            <a:srgbClr val="FF0000"/>
                          </a:solidFill>
                          <a:latin typeface="Times New Roman"/>
                          <a:ea typeface="Times New Roman"/>
                        </a:rPr>
                        <a:t>startme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stopme</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elapsed()</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latin typeface="Times New Roman"/>
                          <a:ea typeface="Times New Roman"/>
                        </a:rPr>
                        <a:t>Uses DBMS_UTILITY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Debugging, Logging and Error Handling:</a:t>
                      </a:r>
                    </a:p>
                    <a:p>
                      <a:pPr marL="0" marR="0" indent="114300">
                        <a:spcBef>
                          <a:spcPts val="0"/>
                        </a:spcBef>
                        <a:spcAft>
                          <a:spcPts val="0"/>
                        </a:spcAft>
                      </a:pPr>
                      <a:r>
                        <a:rPr lang="en-US" sz="1200" b="1" dirty="0">
                          <a:solidFill>
                            <a:srgbClr val="FF0000"/>
                          </a:solidFill>
                          <a:latin typeface="Times New Roman"/>
                          <a:ea typeface="Times New Roman"/>
                        </a:rPr>
                        <a:t>LOGS</a:t>
                      </a:r>
                      <a:r>
                        <a:rPr lang="en-US" sz="1200" dirty="0">
                          <a:latin typeface="Times New Roman"/>
                          <a:ea typeface="Times New Roman"/>
                        </a:rPr>
                        <a:t> (package)</a:t>
                      </a:r>
                    </a:p>
                    <a:p>
                      <a:pPr marL="0" marR="0" indent="114300">
                        <a:spcBef>
                          <a:spcPts val="0"/>
                        </a:spcBef>
                        <a:spcAft>
                          <a:spcPts val="0"/>
                        </a:spcAft>
                      </a:pPr>
                      <a:r>
                        <a:rPr lang="en-US" sz="1200" dirty="0">
                          <a:latin typeface="Times New Roman"/>
                          <a:ea typeface="Times New Roman"/>
                        </a:rPr>
                        <a:t>EXCP (package meant to be used only by LOGS)</a:t>
                      </a:r>
                    </a:p>
                    <a:p>
                      <a:pPr marL="0" marR="0" indent="114300">
                        <a:spcBef>
                          <a:spcPts val="0"/>
                        </a:spcBef>
                        <a:spcAft>
                          <a:spcPts val="0"/>
                        </a:spcAft>
                      </a:pPr>
                      <a:r>
                        <a:rPr lang="en-US" sz="1200" dirty="0">
                          <a:latin typeface="Times New Roman"/>
                          <a:ea typeface="Times New Roman"/>
                        </a:rPr>
                        <a:t>APP_LOG_API (</a:t>
                      </a:r>
                      <a:r>
                        <a:rPr lang="en-US" sz="1200" dirty="0" err="1">
                          <a:latin typeface="Times New Roman"/>
                          <a:ea typeface="Times New Roman"/>
                        </a:rPr>
                        <a:t>pkg</a:t>
                      </a:r>
                      <a:r>
                        <a:rPr lang="en-US" sz="1200" dirty="0">
                          <a:latin typeface="Times New Roman"/>
                          <a:ea typeface="Times New Roman"/>
                        </a:rPr>
                        <a:t> meant to be used only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err()</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warn()</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info()</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dbg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APP_LOG (table)</a:t>
                      </a:r>
                    </a:p>
                    <a:p>
                      <a:pPr marL="0" marR="0">
                        <a:spcBef>
                          <a:spcPts val="0"/>
                        </a:spcBef>
                        <a:spcAft>
                          <a:spcPts val="0"/>
                        </a:spcAft>
                      </a:pPr>
                      <a:r>
                        <a:rPr lang="en-US" sz="1000" dirty="0">
                          <a:latin typeface="Times New Roman"/>
                          <a:ea typeface="Times New Roman"/>
                        </a:rPr>
                        <a:t>TRIM_APP_LOG (scheduled job)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2109">
                <a:tc>
                  <a:txBody>
                    <a:bodyPr/>
                    <a:lstStyle/>
                    <a:p>
                      <a:pPr marL="0" marR="0">
                        <a:spcBef>
                          <a:spcPts val="0"/>
                        </a:spcBef>
                        <a:spcAft>
                          <a:spcPts val="0"/>
                        </a:spcAft>
                      </a:pPr>
                      <a:r>
                        <a:rPr lang="en-US" sz="1200" dirty="0">
                          <a:latin typeface="Times New Roman"/>
                          <a:ea typeface="Times New Roman"/>
                        </a:rPr>
                        <a:t>Connection Metadata:</a:t>
                      </a:r>
                    </a:p>
                    <a:p>
                      <a:pPr marL="0" marR="0" indent="114300">
                        <a:spcBef>
                          <a:spcPts val="0"/>
                        </a:spcBef>
                        <a:spcAft>
                          <a:spcPts val="0"/>
                        </a:spcAft>
                      </a:pPr>
                      <a:r>
                        <a:rPr lang="en-US" sz="1200" b="1" dirty="0">
                          <a:solidFill>
                            <a:srgbClr val="FF0000"/>
                          </a:solidFill>
                          <a:latin typeface="Times New Roman"/>
                          <a:ea typeface="Times New Roman"/>
                        </a:rPr>
                        <a:t>ENV</a:t>
                      </a:r>
                      <a:r>
                        <a:rPr lang="en-US" sz="1200" dirty="0">
                          <a:latin typeface="Times New Roman"/>
                          <a:ea typeface="Times New Roman"/>
                        </a:rPr>
                        <a:t>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FF0000"/>
                          </a:solidFill>
                          <a:latin typeface="Times New Roman"/>
                          <a:ea typeface="Times New Roman"/>
                        </a:rPr>
                        <a:t>init/</a:t>
                      </a:r>
                      <a:r>
                        <a:rPr lang="en-US" sz="1100" b="1" dirty="0" err="1">
                          <a:solidFill>
                            <a:srgbClr val="FF0000"/>
                          </a:solidFill>
                          <a:latin typeface="Times New Roman"/>
                          <a:ea typeface="Times New Roman"/>
                        </a:rPr>
                        <a:t>reset_client_ctx</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a:solidFill>
                            <a:srgbClr val="FF0000"/>
                          </a:solidFill>
                          <a:latin typeface="Times New Roman"/>
                          <a:ea typeface="Times New Roman"/>
                        </a:rPr>
                        <a:t>tag/</a:t>
                      </a:r>
                      <a:r>
                        <a:rPr lang="en-US" sz="1100" b="1" dirty="0" err="1">
                          <a:solidFill>
                            <a:srgbClr val="FF0000"/>
                          </a:solidFill>
                          <a:latin typeface="Times New Roman"/>
                          <a:ea typeface="Times New Roman"/>
                        </a:rPr>
                        <a:t>untag</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p>
                      <a:pPr marL="0" marR="0">
                        <a:spcBef>
                          <a:spcPts val="0"/>
                        </a:spcBef>
                        <a:spcAft>
                          <a:spcPts val="0"/>
                        </a:spcAft>
                      </a:pPr>
                      <a:r>
                        <a:rPr lang="en-US" sz="1100" b="1" dirty="0" err="1">
                          <a:solidFill>
                            <a:srgbClr val="FF0000"/>
                          </a:solidFill>
                          <a:latin typeface="Times New Roman"/>
                          <a:ea typeface="Times New Roman"/>
                        </a:rPr>
                        <a:t>tag_longop</a:t>
                      </a:r>
                      <a:r>
                        <a:rPr lang="en-US" sz="1100" b="1" dirty="0">
                          <a:solidFill>
                            <a:srgbClr val="FF0000"/>
                          </a:solidFill>
                          <a:latin typeface="Times New Roman"/>
                          <a:ea typeface="Times New Roman"/>
                        </a:rPr>
                        <a:t>()</a:t>
                      </a:r>
                      <a:endParaRPr lang="en-US" sz="1100" dirty="0">
                        <a:solidFill>
                          <a:srgbClr val="FF0000"/>
                        </a:solidFill>
                        <a:latin typeface="Times New Roman"/>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DBMS_DB_VERSION, DBMS_APPLICATION_INFO, DBMS_SYSTEM, </a:t>
                      </a:r>
                      <a:r>
                        <a:rPr lang="en-US" sz="1000" dirty="0" err="1">
                          <a:latin typeface="Times New Roman"/>
                          <a:ea typeface="Times New Roman"/>
                        </a:rPr>
                        <a:t>v$session</a:t>
                      </a:r>
                      <a:r>
                        <a:rPr lang="en-US" sz="1000" dirty="0">
                          <a:latin typeface="Times New Roman"/>
                          <a:ea typeface="Times New Roman"/>
                        </a:rPr>
                        <a:t> and </a:t>
                      </a:r>
                      <a:r>
                        <a:rPr lang="en-US" sz="1000" dirty="0" err="1">
                          <a:latin typeface="Times New Roman"/>
                          <a:ea typeface="Times New Roman"/>
                        </a:rPr>
                        <a:t>v$mystat</a:t>
                      </a:r>
                      <a:r>
                        <a:rPr lang="en-US" sz="10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File Operations:</a:t>
                      </a:r>
                    </a:p>
                    <a:p>
                      <a:pPr marL="0" marR="0" indent="114300">
                        <a:spcBef>
                          <a:spcPts val="0"/>
                        </a:spcBef>
                        <a:spcAft>
                          <a:spcPts val="0"/>
                        </a:spcAft>
                      </a:pPr>
                      <a:r>
                        <a:rPr lang="en-US" sz="1200" dirty="0">
                          <a:latin typeface="Times New Roman"/>
                          <a:ea typeface="Times New Roman"/>
                        </a:rPr>
                        <a:t>IO (meant to be used primarily by LOGS)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latin typeface="Times New Roman"/>
                          <a:ea typeface="Times New Roman"/>
                        </a:rPr>
                        <a:t>write_line()</a:t>
                      </a:r>
                    </a:p>
                    <a:p>
                      <a:pPr marL="0" marR="0">
                        <a:spcBef>
                          <a:spcPts val="0"/>
                        </a:spcBef>
                        <a:spcAft>
                          <a:spcPts val="0"/>
                        </a:spcAft>
                      </a:pPr>
                      <a:r>
                        <a:rPr lang="en-US" sz="1100">
                          <a:latin typeface="Times New Roman"/>
                          <a:ea typeface="Times New Roman"/>
                        </a:rPr>
                        <a:t>write_lines(0</a:t>
                      </a:r>
                    </a:p>
                    <a:p>
                      <a:pPr marL="0" marR="0">
                        <a:spcBef>
                          <a:spcPts val="0"/>
                        </a:spcBef>
                        <a:spcAft>
                          <a:spcPts val="0"/>
                        </a:spcAft>
                      </a:pPr>
                      <a:r>
                        <a:rPr lang="en-US" sz="1100">
                          <a:latin typeface="Times New Roman"/>
                          <a:ea typeface="Times New Roman"/>
                        </a:rPr>
                        <a:t>p()</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Uses UTL_FILE, DBMS_LOB</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55">
                <a:tc>
                  <a:txBody>
                    <a:bodyPr/>
                    <a:lstStyle/>
                    <a:p>
                      <a:pPr marL="0" marR="0">
                        <a:spcBef>
                          <a:spcPts val="0"/>
                        </a:spcBef>
                        <a:spcAft>
                          <a:spcPts val="0"/>
                        </a:spcAft>
                      </a:pPr>
                      <a:r>
                        <a:rPr lang="en-US" sz="1200">
                          <a:latin typeface="Times New Roman"/>
                          <a:ea typeface="Times New Roman"/>
                        </a:rPr>
                        <a:t>Dynamic (Table-Driven) Parameters/Properties:</a:t>
                      </a:r>
                    </a:p>
                    <a:p>
                      <a:pPr marL="0" marR="0" indent="114300">
                        <a:spcBef>
                          <a:spcPts val="0"/>
                        </a:spcBef>
                        <a:spcAft>
                          <a:spcPts val="0"/>
                        </a:spcAft>
                      </a:pPr>
                      <a:r>
                        <a:rPr lang="en-US" sz="1200">
                          <a:latin typeface="Times New Roman"/>
                          <a:ea typeface="Times New Roman"/>
                        </a:rPr>
                        <a:t>PARM (package)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err="1">
                          <a:latin typeface="Times New Roman"/>
                          <a:ea typeface="Times New Roman"/>
                        </a:rPr>
                        <a:t>get_val</a:t>
                      </a:r>
                      <a:r>
                        <a:rPr lang="en-US" sz="1100" dirty="0">
                          <a:latin typeface="Times New Roman"/>
                          <a:ea typeface="Times New Roman"/>
                        </a:rPr>
                        <a: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Times New Roman"/>
                          <a:ea typeface="Times New Roman"/>
                        </a:rPr>
                        <a:t>APP_PARM (table)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6582">
                <a:tc>
                  <a:txBody>
                    <a:bodyPr/>
                    <a:lstStyle/>
                    <a:p>
                      <a:pPr marL="0" marR="0">
                        <a:spcBef>
                          <a:spcPts val="0"/>
                        </a:spcBef>
                        <a:spcAft>
                          <a:spcPts val="0"/>
                        </a:spcAft>
                      </a:pPr>
                      <a:r>
                        <a:rPr lang="en-US" sz="1200" dirty="0">
                          <a:latin typeface="Times New Roman"/>
                          <a:ea typeface="Times New Roman"/>
                        </a:rPr>
                        <a:t>Extras (required for the seven libraries above to function):</a:t>
                      </a:r>
                    </a:p>
                    <a:p>
                      <a:pPr marL="0" marR="0" indent="114300">
                        <a:spcBef>
                          <a:spcPts val="0"/>
                        </a:spcBef>
                        <a:spcAft>
                          <a:spcPts val="0"/>
                        </a:spcAft>
                      </a:pPr>
                      <a:r>
                        <a:rPr lang="en-US" sz="1200" dirty="0">
                          <a:latin typeface="Times New Roman"/>
                          <a:ea typeface="Times New Roman"/>
                        </a:rPr>
                        <a:t>CNST, TYP, DDL_UTILS, </a:t>
                      </a:r>
                    </a:p>
                    <a:p>
                      <a:pPr marL="0" marR="0" indent="114300">
                        <a:spcBef>
                          <a:spcPts val="0"/>
                        </a:spcBef>
                        <a:spcAft>
                          <a:spcPts val="0"/>
                        </a:spcAft>
                      </a:pPr>
                      <a:r>
                        <a:rPr lang="en-US" sz="1200" dirty="0">
                          <a:latin typeface="Times New Roman"/>
                          <a:ea typeface="Times New Roman"/>
                        </a:rPr>
                        <a:t>DT, STR, NUM (packages)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spcBef>
                          <a:spcPts val="0"/>
                        </a:spcBef>
                        <a:spcAft>
                          <a:spcPts val="0"/>
                        </a:spcAft>
                      </a:pPr>
                      <a:r>
                        <a:rPr lang="en-US" sz="1400" dirty="0">
                          <a:latin typeface="Times New Roman"/>
                          <a:ea typeface="Times New Roman"/>
                        </a:rPr>
                        <a:t>These are libraries of application-wide constants and subtypes, build utility functions; date, string and number manipulation routines.</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Auditing</a:t>
            </a:r>
            <a:endParaRPr lang="en-US" dirty="0"/>
          </a:p>
        </p:txBody>
      </p:sp>
      <p:sp>
        <p:nvSpPr>
          <p:cNvPr id="3" name="Text Placeholder 2"/>
          <p:cNvSpPr>
            <a:spLocks noGrp="1"/>
          </p:cNvSpPr>
          <p:nvPr>
            <p:ph type="body" sz="quarter" idx="10"/>
          </p:nvPr>
        </p:nvSpPr>
        <p:spPr/>
        <p:txBody>
          <a:bodyPr/>
          <a:lstStyle/>
          <a:p>
            <a:r>
              <a:rPr lang="en-US" dirty="0" smtClean="0"/>
              <a:t>The Starter Framework comes with a “gen_audit_triggers.sql” script which can generate a trigger for every table in your schema.</a:t>
            </a:r>
          </a:p>
          <a:p>
            <a:r>
              <a:rPr lang="en-US" dirty="0" smtClean="0"/>
              <a:t>Run it. Remove triggers not needed. Remove auditing on columns not needed.</a:t>
            </a:r>
          </a:p>
          <a:p>
            <a:r>
              <a:rPr lang="en-US" dirty="0" smtClean="0"/>
              <a:t>Done.</a:t>
            </a:r>
          </a:p>
          <a:p>
            <a:r>
              <a:rPr lang="en-US" dirty="0" smtClean="0"/>
              <a:t>Audited changes are recorded to APP_CHG_LOG and APP_CHG_LOG_DTL</a:t>
            </a:r>
          </a:p>
          <a:p>
            <a:r>
              <a:rPr lang="en-US" dirty="0" smtClean="0"/>
              <a:t>May need view or materialized view to simplify access to audit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Metrics</a:t>
            </a:r>
            <a:endParaRPr lang="en-US" dirty="0"/>
          </a:p>
        </p:txBody>
      </p:sp>
      <p:sp>
        <p:nvSpPr>
          <p:cNvPr id="3" name="Text Placeholder 2"/>
          <p:cNvSpPr>
            <a:spLocks noGrp="1"/>
          </p:cNvSpPr>
          <p:nvPr>
            <p:ph type="body" sz="quarter" idx="10"/>
          </p:nvPr>
        </p:nvSpPr>
        <p:spPr/>
        <p:txBody>
          <a:bodyPr/>
          <a:lstStyle/>
          <a:p>
            <a:r>
              <a:rPr lang="en-US" dirty="0" smtClean="0"/>
              <a:t>TIMER package</a:t>
            </a:r>
          </a:p>
          <a:p>
            <a:pPr lvl="1"/>
            <a:r>
              <a:rPr lang="en-US" sz="2400" dirty="0" err="1" smtClean="0">
                <a:latin typeface="Courier New" pitchFamily="49" charset="0"/>
                <a:cs typeface="Courier New" pitchFamily="49" charset="0"/>
              </a:rPr>
              <a:t>startme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err="1" smtClean="0">
                <a:latin typeface="Courier New" pitchFamily="49" charset="0"/>
                <a:cs typeface="Courier New" pitchFamily="49" charset="0"/>
              </a:rPr>
              <a:t>stopme</a:t>
            </a:r>
            <a:r>
              <a:rPr lang="en-US" sz="2400" dirty="0" smtClean="0">
                <a:latin typeface="Courier New" pitchFamily="49" charset="0"/>
                <a:cs typeface="Courier New" pitchFamily="49" charset="0"/>
              </a:rPr>
              <a:t>(</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pPr lvl="1"/>
            <a:r>
              <a:rPr lang="en-US" sz="2400" dirty="0" smtClean="0">
                <a:latin typeface="Courier New" pitchFamily="49" charset="0"/>
                <a:cs typeface="Courier New" pitchFamily="49" charset="0"/>
              </a:rPr>
              <a:t>elapsed(</a:t>
            </a:r>
            <a:r>
              <a:rPr lang="en-US" sz="2400" i="1" dirty="0" smtClean="0">
                <a:latin typeface="Courier New" pitchFamily="49" charset="0"/>
                <a:cs typeface="Courier New" pitchFamily="49" charset="0"/>
              </a:rPr>
              <a:t>timer name</a:t>
            </a:r>
            <a:r>
              <a:rPr lang="en-US" sz="2400" dirty="0" smtClean="0">
                <a:latin typeface="Courier New" pitchFamily="49" charset="0"/>
                <a:cs typeface="Courier New" pitchFamily="49" charset="0"/>
              </a:rPr>
              <a:t>)</a:t>
            </a:r>
          </a:p>
          <a:p>
            <a:r>
              <a:rPr lang="en-US" dirty="0" smtClean="0"/>
              <a:t>Log elapsed times</a:t>
            </a:r>
          </a:p>
          <a:p>
            <a:r>
              <a:rPr lang="en-US" dirty="0" smtClean="0"/>
              <a:t>Create separate automated processes to monitor metrics, learn from them over time, and notify when anomalies are detected.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Log &amp; Debug</a:t>
            </a:r>
            <a:endParaRPr lang="en-US" dirty="0"/>
          </a:p>
        </p:txBody>
      </p:sp>
      <p:sp>
        <p:nvSpPr>
          <p:cNvPr id="3" name="Text Placeholder 2"/>
          <p:cNvSpPr>
            <a:spLocks noGrp="1"/>
          </p:cNvSpPr>
          <p:nvPr>
            <p:ph type="body" sz="quarter" idx="10"/>
          </p:nvPr>
        </p:nvSpPr>
        <p:spPr/>
        <p:txBody>
          <a:bodyPr/>
          <a:lstStyle/>
          <a:p>
            <a:r>
              <a:rPr lang="en-US" dirty="0" smtClean="0"/>
              <a:t>LOGS package</a:t>
            </a:r>
          </a:p>
          <a:p>
            <a:pPr lvl="1"/>
            <a:r>
              <a:rPr lang="en-US" sz="2400" dirty="0" smtClean="0">
                <a:latin typeface="Courier New" pitchFamily="49" charset="0"/>
                <a:cs typeface="Courier New" pitchFamily="49" charset="0"/>
              </a:rPr>
              <a:t>info(</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 warn(</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 err(</a:t>
            </a:r>
            <a:r>
              <a:rPr lang="en-US" sz="2400" i="1" dirty="0" err="1" smtClean="0">
                <a:latin typeface="Courier New" pitchFamily="49" charset="0"/>
                <a:cs typeface="Courier New" pitchFamily="49" charset="0"/>
              </a:rPr>
              <a:t>msg</a:t>
            </a:r>
            <a:r>
              <a:rPr lang="en-US" sz="2400" dirty="0" smtClean="0">
                <a:latin typeface="Courier New" pitchFamily="49" charset="0"/>
                <a:cs typeface="Courier New" pitchFamily="49" charset="0"/>
              </a:rPr>
              <a:t>)</a:t>
            </a:r>
          </a:p>
          <a:p>
            <a:pPr lvl="2"/>
            <a:r>
              <a:rPr lang="en-US" dirty="0" smtClean="0"/>
              <a:t>record important data, expected and unexpected error conditions</a:t>
            </a:r>
            <a:endParaRPr lang="en-US"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dbg</a:t>
            </a:r>
            <a:r>
              <a:rPr lang="en-US" sz="2400" dirty="0" smtClean="0">
                <a:latin typeface="Courier New" pitchFamily="49" charset="0"/>
                <a:cs typeface="Courier New" pitchFamily="49" charset="0"/>
              </a:rPr>
              <a:t>(</a:t>
            </a:r>
            <a:r>
              <a:rPr lang="en-US" sz="2400" i="1" dirty="0" err="1" smtClean="0">
                <a:latin typeface="Courier New" pitchFamily="49" charset="0"/>
                <a:cs typeface="Courier New" pitchFamily="49" charset="0"/>
              </a:rPr>
              <a:t>msg</a:t>
            </a:r>
            <a:r>
              <a:rPr lang="en-US" sz="2400" i="1" dirty="0" smtClean="0">
                <a:latin typeface="Courier New" pitchFamily="49" charset="0"/>
                <a:cs typeface="Courier New" pitchFamily="49" charset="0"/>
              </a:rPr>
              <a:t>)</a:t>
            </a:r>
          </a:p>
          <a:p>
            <a:pPr lvl="2"/>
            <a:r>
              <a:rPr lang="en-US" dirty="0" smtClean="0"/>
              <a:t>to document code and leave hooks for dynamic, real-time logging</a:t>
            </a:r>
            <a:endParaRPr lang="en-US" dirty="0" smtClean="0">
              <a:latin typeface="Courier New" pitchFamily="49" charset="0"/>
              <a:cs typeface="Courier New" pitchFamily="49" charset="0"/>
            </a:endParaRPr>
          </a:p>
          <a:p>
            <a:pPr lvl="1"/>
            <a:r>
              <a:rPr lang="en-US" sz="2400" dirty="0" err="1" smtClean="0">
                <a:latin typeface="Courier New" pitchFamily="49" charset="0"/>
                <a:cs typeface="Courier New" pitchFamily="49" charset="0"/>
              </a:rPr>
              <a:t>set_dbg</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boolean</a:t>
            </a:r>
            <a:r>
              <a:rPr lang="en-US" sz="2400" dirty="0" smtClean="0">
                <a:latin typeface="Courier New" pitchFamily="49" charset="0"/>
                <a:cs typeface="Courier New" pitchFamily="49" charset="0"/>
              </a:rPr>
              <a:t> and directed)</a:t>
            </a: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Log Destinations</a:t>
            </a:r>
            <a:endParaRPr lang="en-US" dirty="0"/>
          </a:p>
        </p:txBody>
      </p:sp>
      <p:sp>
        <p:nvSpPr>
          <p:cNvPr id="3" name="Text Placeholder 2"/>
          <p:cNvSpPr>
            <a:spLocks noGrp="1"/>
          </p:cNvSpPr>
          <p:nvPr>
            <p:ph type="body" sz="quarter" idx="10"/>
          </p:nvPr>
        </p:nvSpPr>
        <p:spPr/>
        <p:txBody>
          <a:bodyPr/>
          <a:lstStyle/>
          <a:p>
            <a:r>
              <a:rPr lang="en-US" dirty="0" smtClean="0"/>
              <a:t>Screen (10K </a:t>
            </a:r>
            <a:r>
              <a:rPr lang="en-US" dirty="0" err="1" smtClean="0"/>
              <a:t>msgs</a:t>
            </a:r>
            <a:r>
              <a:rPr lang="en-US" dirty="0" smtClean="0"/>
              <a:t> = 1 sec)</a:t>
            </a:r>
          </a:p>
          <a:p>
            <a:pPr lvl="1"/>
            <a:r>
              <a:rPr lang="en-US" dirty="0" smtClean="0"/>
              <a:t>Quick-and-dirty testing and debugging.</a:t>
            </a:r>
          </a:p>
          <a:p>
            <a:r>
              <a:rPr lang="en-US" dirty="0" smtClean="0"/>
              <a:t>Log Table (10K </a:t>
            </a:r>
            <a:r>
              <a:rPr lang="en-US" dirty="0" err="1" smtClean="0"/>
              <a:t>msgs</a:t>
            </a:r>
            <a:r>
              <a:rPr lang="en-US" dirty="0" smtClean="0"/>
              <a:t> = 4 sec)</a:t>
            </a:r>
          </a:p>
          <a:p>
            <a:pPr lvl="1"/>
            <a:r>
              <a:rPr lang="en-US" dirty="0" smtClean="0"/>
              <a:t>A default job keeps the table trimmed to a couple weeks of data.</a:t>
            </a:r>
          </a:p>
          <a:p>
            <a:r>
              <a:rPr lang="en-US" dirty="0" smtClean="0"/>
              <a:t>File (10K </a:t>
            </a:r>
            <a:r>
              <a:rPr lang="en-US" dirty="0" err="1" smtClean="0"/>
              <a:t>msgs</a:t>
            </a:r>
            <a:r>
              <a:rPr lang="en-US" dirty="0" smtClean="0"/>
              <a:t> = 15 sec)</a:t>
            </a:r>
          </a:p>
          <a:p>
            <a:r>
              <a:rPr lang="en-US" dirty="0" smtClean="0"/>
              <a:t>Pipe (10K </a:t>
            </a:r>
            <a:r>
              <a:rPr lang="en-US" dirty="0" err="1" smtClean="0"/>
              <a:t>msgs</a:t>
            </a:r>
            <a:r>
              <a:rPr lang="en-US" dirty="0" smtClean="0"/>
              <a:t> = 8 sec + 4 sec to log them)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Debug Parameters</a:t>
            </a:r>
            <a:endParaRPr lang="en-US" dirty="0"/>
          </a:p>
        </p:txBody>
      </p:sp>
      <p:sp>
        <p:nvSpPr>
          <p:cNvPr id="3" name="Text Placeholder 2"/>
          <p:cNvSpPr>
            <a:spLocks noGrp="1"/>
          </p:cNvSpPr>
          <p:nvPr>
            <p:ph type="body" sz="quarter" idx="10"/>
          </p:nvPr>
        </p:nvSpPr>
        <p:spPr/>
        <p:txBody>
          <a:bodyPr/>
          <a:lstStyle/>
          <a:p>
            <a:r>
              <a:rPr lang="en-US" dirty="0" smtClean="0"/>
              <a:t>Parameters in APP_PARM</a:t>
            </a:r>
          </a:p>
          <a:p>
            <a:pPr lvl="1"/>
            <a:r>
              <a:rPr lang="en-US" i="1" dirty="0" smtClean="0"/>
              <a:t>Debug</a:t>
            </a:r>
            <a:r>
              <a:rPr lang="en-US" dirty="0" smtClean="0"/>
              <a:t> (on/off, session, unit, user)</a:t>
            </a:r>
          </a:p>
          <a:p>
            <a:pPr lvl="1"/>
            <a:r>
              <a:rPr lang="en-US" i="1" dirty="0" smtClean="0"/>
              <a:t>Debug Toggle Check Interval </a:t>
            </a:r>
            <a:r>
              <a:rPr lang="en-US" dirty="0" smtClean="0"/>
              <a:t>(in minutes)</a:t>
            </a:r>
          </a:p>
          <a:p>
            <a:pPr lvl="1"/>
            <a:r>
              <a:rPr lang="en-US" i="1" dirty="0" smtClean="0"/>
              <a:t>Default Log Targets </a:t>
            </a:r>
            <a:r>
              <a:rPr lang="en-US" dirty="0" smtClean="0"/>
              <a:t>(Screen=</a:t>
            </a:r>
            <a:r>
              <a:rPr lang="en-US" dirty="0" err="1" smtClean="0"/>
              <a:t>N,Table</a:t>
            </a:r>
            <a:r>
              <a:rPr lang="en-US" dirty="0" smtClean="0"/>
              <a:t>=</a:t>
            </a:r>
            <a:r>
              <a:rPr lang="en-US" dirty="0" err="1" smtClean="0"/>
              <a:t>Y,File</a:t>
            </a:r>
            <a:r>
              <a:rPr lang="en-US" dirty="0" smtClean="0"/>
              <a:t>=N)</a:t>
            </a:r>
          </a:p>
          <a:p>
            <a:r>
              <a:rPr lang="en-US" dirty="0" smtClean="0"/>
              <a:t>Parameter values table-driven</a:t>
            </a:r>
          </a:p>
          <a:p>
            <a:r>
              <a:rPr lang="en-US" dirty="0" smtClean="0"/>
              <a:t>Parameters can be temporarily overridden through </a:t>
            </a:r>
            <a:r>
              <a:rPr lang="en-US" dirty="0" err="1" smtClean="0"/>
              <a:t>logs.set</a:t>
            </a:r>
            <a:r>
              <a:rPr lang="en-US" dirty="0" smtClean="0"/>
              <a:t>* routines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Tracing</a:t>
            </a:r>
            <a:endParaRPr lang="en-US" dirty="0"/>
          </a:p>
        </p:txBody>
      </p:sp>
      <p:sp>
        <p:nvSpPr>
          <p:cNvPr id="3" name="Text Placeholder 2"/>
          <p:cNvSpPr>
            <a:spLocks noGrp="1"/>
          </p:cNvSpPr>
          <p:nvPr>
            <p:ph type="body" sz="quarter" idx="10"/>
          </p:nvPr>
        </p:nvSpPr>
        <p:spPr/>
        <p:txBody>
          <a:bodyPr/>
          <a:lstStyle/>
          <a:p>
            <a:r>
              <a:rPr lang="en-US" dirty="0" smtClean="0"/>
              <a:t>ENV offers:</a:t>
            </a:r>
          </a:p>
          <a:p>
            <a:pPr lvl="1"/>
            <a:r>
              <a:rPr lang="en-US" dirty="0" smtClean="0"/>
              <a:t> </a:t>
            </a:r>
            <a:r>
              <a:rPr lang="en-US" sz="2400" dirty="0" smtClean="0">
                <a:latin typeface="Courier New" pitchFamily="49" charset="0"/>
                <a:cs typeface="Courier New" pitchFamily="49" charset="0"/>
              </a:rPr>
              <a:t>tag/</a:t>
            </a:r>
            <a:r>
              <a:rPr lang="en-US" sz="2400" dirty="0" err="1" smtClean="0">
                <a:latin typeface="Courier New" pitchFamily="49" charset="0"/>
                <a:cs typeface="Courier New" pitchFamily="49" charset="0"/>
              </a:rPr>
              <a:t>untag</a:t>
            </a:r>
            <a:r>
              <a:rPr lang="en-US" sz="2400" dirty="0" smtClean="0">
                <a:latin typeface="Courier New" pitchFamily="49" charset="0"/>
                <a:cs typeface="Courier New" pitchFamily="49" charset="0"/>
              </a:rPr>
              <a:t>()</a:t>
            </a:r>
            <a:r>
              <a:rPr lang="en-US" dirty="0" smtClean="0"/>
              <a:t> to modify module, action and </a:t>
            </a:r>
            <a:r>
              <a:rPr lang="en-US" dirty="0" err="1" smtClean="0"/>
              <a:t>client_info</a:t>
            </a:r>
            <a:endParaRPr lang="en-US" dirty="0" smtClean="0"/>
          </a:p>
          <a:p>
            <a:pPr lvl="1"/>
            <a:r>
              <a:rPr lang="en-US" sz="2400" dirty="0" err="1" smtClean="0">
                <a:latin typeface="Courier New" pitchFamily="49" charset="0"/>
                <a:cs typeface="Courier New" pitchFamily="49" charset="0"/>
              </a:rPr>
              <a:t>tag_longop</a:t>
            </a:r>
            <a:r>
              <a:rPr lang="en-US" sz="2400" dirty="0" smtClean="0">
                <a:latin typeface="Courier New" pitchFamily="49" charset="0"/>
                <a:cs typeface="Courier New" pitchFamily="49" charset="0"/>
              </a:rPr>
              <a:t>()</a:t>
            </a:r>
            <a:r>
              <a:rPr lang="en-US" dirty="0" smtClean="0"/>
              <a:t> to track long operations</a:t>
            </a:r>
          </a:p>
          <a:p>
            <a:pPr lvl="1"/>
            <a:r>
              <a:rPr lang="en-US" sz="2400" dirty="0" err="1" smtClean="0">
                <a:latin typeface="Courier New" pitchFamily="49" charset="0"/>
                <a:cs typeface="Courier New" pitchFamily="49" charset="0"/>
              </a:rPr>
              <a:t>i</a:t>
            </a:r>
            <a:r>
              <a:rPr lang="en-US" sz="2400" dirty="0" err="1" smtClean="0">
                <a:latin typeface="Courier New" pitchFamily="49" charset="0"/>
                <a:cs typeface="Courier New" pitchFamily="49" charset="0"/>
              </a:rPr>
              <a:t>nit_client_ctx</a:t>
            </a:r>
            <a:r>
              <a:rPr lang="en-US" sz="2400" dirty="0" smtClean="0">
                <a:latin typeface="Courier New" pitchFamily="49" charset="0"/>
                <a:cs typeface="Courier New" pitchFamily="49" charset="0"/>
              </a:rPr>
              <a: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reset_client_ctx</a:t>
            </a:r>
            <a:r>
              <a:rPr lang="en-US" sz="2400" dirty="0" smtClean="0">
                <a:latin typeface="Courier New" pitchFamily="49" charset="0"/>
                <a:cs typeface="Courier New" pitchFamily="49" charset="0"/>
              </a:rPr>
              <a:t>()</a:t>
            </a:r>
            <a:endParaRPr lang="en-US" dirty="0" smtClean="0"/>
          </a:p>
          <a:p>
            <a:pPr lvl="2"/>
            <a:r>
              <a:rPr lang="en-US" dirty="0" smtClean="0"/>
              <a:t>Front end client should pass the user’s ID to the DB through </a:t>
            </a:r>
            <a:r>
              <a:rPr lang="en-US" dirty="0" err="1" smtClean="0"/>
              <a:t>init_client_ctx</a:t>
            </a:r>
            <a:r>
              <a:rPr lang="en-US" dirty="0" smtClean="0"/>
              <a:t>, and </a:t>
            </a:r>
            <a:r>
              <a:rPr lang="en-US" dirty="0" err="1" smtClean="0"/>
              <a:t>reset_client_ctx</a:t>
            </a:r>
            <a:r>
              <a:rPr lang="en-US" dirty="0" smtClean="0"/>
              <a:t> upon returning the connection to the pool.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Simple[r] Framework: Install</a:t>
            </a:r>
            <a:endParaRPr lang="en-US" dirty="0"/>
          </a:p>
        </p:txBody>
      </p:sp>
      <p:sp>
        <p:nvSpPr>
          <p:cNvPr id="3" name="Text Placeholder 2"/>
          <p:cNvSpPr>
            <a:spLocks noGrp="1"/>
          </p:cNvSpPr>
          <p:nvPr>
            <p:ph type="body" sz="quarter" idx="10"/>
          </p:nvPr>
        </p:nvSpPr>
        <p:spPr/>
        <p:txBody>
          <a:bodyPr/>
          <a:lstStyle/>
          <a:p>
            <a:r>
              <a:rPr lang="en-US" dirty="0" smtClean="0"/>
              <a:t>Go to Sourceforge.net</a:t>
            </a:r>
          </a:p>
          <a:p>
            <a:r>
              <a:rPr lang="en-US" dirty="0" smtClean="0"/>
              <a:t>Search for PL/SQL framework. First option.</a:t>
            </a:r>
          </a:p>
          <a:p>
            <a:r>
              <a:rPr lang="en-US" dirty="0" smtClean="0"/>
              <a:t>Select Browse All Files.</a:t>
            </a:r>
          </a:p>
          <a:p>
            <a:pPr lvl="1"/>
            <a:r>
              <a:rPr lang="en-US" dirty="0" smtClean="0"/>
              <a:t>Drill to </a:t>
            </a:r>
            <a:r>
              <a:rPr lang="en-US" dirty="0" err="1" smtClean="0"/>
              <a:t>plsqlfmwksimple</a:t>
            </a:r>
            <a:r>
              <a:rPr lang="en-US" dirty="0" smtClean="0"/>
              <a:t>/2.1.</a:t>
            </a:r>
          </a:p>
          <a:p>
            <a:pPr lvl="1"/>
            <a:r>
              <a:rPr lang="en-US" dirty="0" smtClean="0"/>
              <a:t>Download and unzip Simple.zip</a:t>
            </a:r>
          </a:p>
          <a:p>
            <a:r>
              <a:rPr lang="en-US" dirty="0" smtClean="0"/>
              <a:t>Start SQL*Plus as SYS</a:t>
            </a:r>
          </a:p>
          <a:p>
            <a:pPr lvl="1"/>
            <a:r>
              <a:rPr lang="en-US" dirty="0" smtClean="0"/>
              <a:t>If installing to existing scheme, remove DROP and CREATE USER statements.</a:t>
            </a:r>
          </a:p>
          <a:p>
            <a:pPr lvl="1"/>
            <a:r>
              <a:rPr lang="en-US" dirty="0" smtClean="0"/>
              <a:t>Run __</a:t>
            </a:r>
            <a:r>
              <a:rPr lang="en-US" dirty="0" err="1" smtClean="0"/>
              <a:t>InstallSimpleFmwk.sql</a:t>
            </a:r>
            <a:endParaRPr lang="en-US" dirty="0" smtClean="0"/>
          </a:p>
          <a:p>
            <a:r>
              <a:rPr lang="en-US" dirty="0" smtClean="0"/>
              <a:t>Done.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solidFill>
                  <a:schemeClr val="accent3"/>
                </a:solidFill>
              </a:rPr>
              <a:t>Demos: Debugging and adding instruments</a:t>
            </a: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Text Placeholder 2"/>
          <p:cNvSpPr>
            <a:spLocks noGrp="1"/>
          </p:cNvSpPr>
          <p:nvPr>
            <p:ph type="body" sz="quarter" idx="10"/>
          </p:nvPr>
        </p:nvSpPr>
        <p:spPr/>
        <p:txBody>
          <a:bodyPr/>
          <a:lstStyle/>
          <a:p>
            <a:r>
              <a:rPr lang="en-US" dirty="0" smtClean="0"/>
              <a:t>Solution Manager just called.</a:t>
            </a:r>
          </a:p>
          <a:p>
            <a:pPr lvl="1"/>
            <a:r>
              <a:rPr lang="en-US" dirty="0" smtClean="0"/>
              <a:t>After last night’s release, she is not getting her daily </a:t>
            </a:r>
            <a:r>
              <a:rPr lang="en-US" dirty="0" smtClean="0"/>
              <a:t>report file </a:t>
            </a:r>
            <a:r>
              <a:rPr lang="en-US" dirty="0" smtClean="0"/>
              <a:t>about the </a:t>
            </a:r>
            <a:r>
              <a:rPr lang="en-US" dirty="0" smtClean="0"/>
              <a:t>problem/solution </a:t>
            </a:r>
            <a:r>
              <a:rPr lang="en-US" dirty="0" smtClean="0"/>
              <a:t>repository.</a:t>
            </a:r>
          </a:p>
          <a:p>
            <a:pPr lvl="1">
              <a:buNone/>
            </a:pPr>
            <a:r>
              <a:rPr lang="en-US" dirty="0" smtClean="0">
                <a:solidFill>
                  <a:schemeClr val="accent1"/>
                </a:solidFill>
              </a:rPr>
              <a:t>{LIVE DEMO real-time debugging, monitoring, and adding instrumentation to two pages of code}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Text Placeholder 2"/>
          <p:cNvSpPr>
            <a:spLocks noGrp="1"/>
          </p:cNvSpPr>
          <p:nvPr>
            <p:ph type="body" sz="quarter" idx="10"/>
          </p:nvPr>
        </p:nvSpPr>
        <p:spPr/>
        <p:txBody>
          <a:bodyPr/>
          <a:lstStyle/>
          <a:p>
            <a:r>
              <a:rPr lang="en-US" dirty="0" smtClean="0"/>
              <a:t>Strictly DBA? Strictly developers? Hybrids?</a:t>
            </a:r>
          </a:p>
          <a:p>
            <a:r>
              <a:rPr lang="en-US" dirty="0" smtClean="0"/>
              <a:t>Written PL/SQL that was release to Prod?</a:t>
            </a:r>
          </a:p>
          <a:p>
            <a:r>
              <a:rPr lang="en-US" dirty="0" smtClean="0"/>
              <a:t>Significant personal or enterprise investment in production PL/SQL?</a:t>
            </a:r>
          </a:p>
          <a:p>
            <a:r>
              <a:rPr lang="en-US" dirty="0" smtClean="0"/>
              <a:t>Who has never had anything go wrong in that production PL/SQL?</a:t>
            </a:r>
          </a:p>
          <a:p>
            <a:r>
              <a:rPr lang="en-US" dirty="0" smtClean="0"/>
              <a:t>When things do go wrong, how long does it take to find out what it is doing, what it did, why it did what it did?</a:t>
            </a:r>
          </a:p>
          <a:p>
            <a:r>
              <a:rPr lang="en-US" dirty="0" smtClean="0"/>
              <a:t>How did the users/mgmt appreciate your handling of the issue?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made_gokart.jpg"/>
          <p:cNvPicPr>
            <a:picLocks noChangeAspect="1"/>
          </p:cNvPicPr>
          <p:nvPr/>
        </p:nvPicPr>
        <p:blipFill>
          <a:blip r:embed="rId3" cstate="print"/>
          <a:stretch>
            <a:fillRect/>
          </a:stretch>
        </p:blipFill>
        <p:spPr>
          <a:xfrm>
            <a:off x="1905000" y="381000"/>
            <a:ext cx="5295900" cy="2412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ferrari_dashboard.jpg"/>
          <p:cNvPicPr>
            <a:picLocks noChangeAspect="1"/>
          </p:cNvPicPr>
          <p:nvPr/>
        </p:nvPicPr>
        <p:blipFill>
          <a:blip r:embed="rId4" cstate="print"/>
          <a:stretch>
            <a:fillRect/>
          </a:stretch>
        </p:blipFill>
        <p:spPr>
          <a:xfrm>
            <a:off x="1905000" y="3487071"/>
            <a:ext cx="5334000" cy="2747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191000" y="2819400"/>
            <a:ext cx="762000" cy="584775"/>
          </a:xfrm>
          <a:prstGeom prst="rect">
            <a:avLst/>
          </a:prstGeom>
          <a:noFill/>
        </p:spPr>
        <p:txBody>
          <a:bodyPr wrap="square" rtlCol="0">
            <a:spAutoFit/>
          </a:bodyPr>
          <a:lstStyle/>
          <a:p>
            <a:r>
              <a:rPr lang="en-US" sz="3200" dirty="0" smtClean="0"/>
              <a:t>vs.</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Text Placeholder 2"/>
          <p:cNvSpPr>
            <a:spLocks noGrp="1"/>
          </p:cNvSpPr>
          <p:nvPr>
            <p:ph type="body" sz="quarter" idx="10"/>
          </p:nvPr>
        </p:nvSpPr>
        <p:spPr>
          <a:xfrm>
            <a:off x="457200" y="1066800"/>
            <a:ext cx="5257800" cy="5105400"/>
          </a:xfrm>
        </p:spPr>
        <p:txBody>
          <a:bodyPr/>
          <a:lstStyle/>
          <a:p>
            <a:r>
              <a:rPr lang="en-US" sz="2000" dirty="0" smtClean="0"/>
              <a:t>Write and document public interface.</a:t>
            </a:r>
          </a:p>
          <a:p>
            <a:r>
              <a:rPr lang="en-US" sz="2000" dirty="0" smtClean="0"/>
              <a:t>Write tests that all fail.</a:t>
            </a:r>
          </a:p>
          <a:p>
            <a:r>
              <a:rPr lang="en-US" sz="2000" dirty="0" smtClean="0"/>
              <a:t>Write body in pseudo-code.</a:t>
            </a:r>
          </a:p>
          <a:p>
            <a:r>
              <a:rPr lang="en-US" sz="2000" dirty="0" smtClean="0"/>
              <a:t>Fill in the algorithm, making sure routine does one thing and one thing well. Ensure it uses assertions to check assumptions. Clean. To standard. Formatted.</a:t>
            </a:r>
          </a:p>
          <a:p>
            <a:r>
              <a:rPr lang="en-US" sz="2000" dirty="0" smtClean="0"/>
              <a:t>Then I go back and wrap pseudo-code with log and debug calls, adding a little runtime context. Voila! 3-birds with one stone.</a:t>
            </a:r>
          </a:p>
          <a:p>
            <a:r>
              <a:rPr lang="en-US" sz="2000" dirty="0" smtClean="0"/>
              <a:t>Then I run the tests until they all work, using the instrumentation and metrics if there is trouble.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r>
              <a:rPr lang="en-US" dirty="0" smtClean="0"/>
              <a:t>Instrumentation should be in place </a:t>
            </a:r>
            <a:r>
              <a:rPr lang="en-US" i="1" dirty="0" smtClean="0"/>
              <a:t>before</a:t>
            </a:r>
            <a:r>
              <a:rPr lang="en-US" dirty="0" smtClean="0"/>
              <a:t> production problems occur.</a:t>
            </a:r>
          </a:p>
          <a:p>
            <a:r>
              <a:rPr lang="en-US" dirty="0" smtClean="0"/>
              <a:t>But it can be added easily </a:t>
            </a:r>
            <a:r>
              <a:rPr lang="en-US" i="1" dirty="0" smtClean="0"/>
              <a:t>after</a:t>
            </a:r>
            <a:r>
              <a:rPr lang="en-US" dirty="0" smtClean="0"/>
              <a:t> as well.</a:t>
            </a:r>
          </a:p>
          <a:p>
            <a:r>
              <a:rPr lang="en-US" dirty="0" smtClean="0"/>
              <a:t>Adopt or build a standard library.</a:t>
            </a:r>
          </a:p>
          <a:p>
            <a:pPr lvl="1"/>
            <a:r>
              <a:rPr lang="en-US" dirty="0" smtClean="0"/>
              <a:t>It </a:t>
            </a:r>
            <a:r>
              <a:rPr lang="en-US" b="1" dirty="0" smtClean="0"/>
              <a:t>must </a:t>
            </a:r>
            <a:r>
              <a:rPr lang="en-US" dirty="0" smtClean="0"/>
              <a:t>be simple and easy to use.</a:t>
            </a:r>
          </a:p>
          <a:p>
            <a:r>
              <a:rPr lang="en-US" dirty="0" smtClean="0"/>
              <a:t>Encourage or enforce its use.</a:t>
            </a:r>
          </a:p>
          <a:p>
            <a:r>
              <a:rPr lang="en-US" dirty="0" smtClean="0"/>
              <a:t>Do it today! It’s easy and rewarding.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Text Placeholder 2"/>
          <p:cNvSpPr>
            <a:spLocks noGrp="1"/>
          </p:cNvSpPr>
          <p:nvPr>
            <p:ph type="body" sz="quarter" idx="10"/>
          </p:nvPr>
        </p:nvSpPr>
        <p:spPr/>
        <p:txBody>
          <a:bodyPr/>
          <a:lstStyle/>
          <a:p>
            <a:r>
              <a:rPr lang="en-US" dirty="0" smtClean="0"/>
              <a:t>Questions?</a:t>
            </a:r>
          </a:p>
          <a:p>
            <a:pPr>
              <a:buNone/>
            </a:pPr>
            <a:endParaRPr lang="en-US" dirty="0" smtClean="0"/>
          </a:p>
          <a:p>
            <a:pPr>
              <a:buNone/>
            </a:pPr>
            <a:r>
              <a:rPr lang="en-US" dirty="0" smtClean="0"/>
              <a:t>Contact: </a:t>
            </a:r>
            <a:r>
              <a:rPr lang="en-US" dirty="0" smtClean="0">
                <a:solidFill>
                  <a:schemeClr val="bg2">
                    <a:lumMod val="50000"/>
                  </a:schemeClr>
                </a:solidFill>
                <a:hlinkClick r:id="rId2"/>
              </a:rPr>
              <a:t>bcoulam@yahoo.com</a:t>
            </a:r>
            <a:endParaRPr lang="en-US" dirty="0" smtClean="0">
              <a:solidFill>
                <a:schemeClr val="bg2">
                  <a:lumMod val="50000"/>
                </a:schemeClr>
              </a:solidFill>
            </a:endParaRPr>
          </a:p>
          <a:p>
            <a:pPr>
              <a:buNone/>
            </a:pPr>
            <a:r>
              <a:rPr lang="en-US" dirty="0" smtClean="0"/>
              <a:t>Papers and Code:</a:t>
            </a:r>
          </a:p>
          <a:p>
            <a:pPr lvl="1">
              <a:buNone/>
            </a:pPr>
            <a:r>
              <a:rPr lang="en-US" dirty="0" smtClean="0">
                <a:solidFill>
                  <a:schemeClr val="bg2">
                    <a:lumMod val="50000"/>
                  </a:schemeClr>
                </a:solidFill>
                <a:hlinkClick r:id="rId3"/>
              </a:rPr>
              <a:t>http://www.dbartisans.com</a:t>
            </a:r>
            <a:r>
              <a:rPr lang="en-US" dirty="0" smtClean="0">
                <a:solidFill>
                  <a:schemeClr val="bg2">
                    <a:lumMod val="50000"/>
                  </a:schemeClr>
                </a:solidFill>
              </a:rPr>
              <a:t> </a:t>
            </a:r>
            <a:endParaRPr lang="en-US" dirty="0" smtClean="0">
              <a:solidFill>
                <a:schemeClr val="bg2">
                  <a:lumMod val="50000"/>
                </a:schemeClr>
              </a:solidFill>
            </a:endParaRPr>
          </a:p>
          <a:p>
            <a:pPr>
              <a:buNone/>
            </a:pPr>
            <a:r>
              <a:rPr lang="en-US" dirty="0" smtClean="0"/>
              <a:t>Framework: </a:t>
            </a:r>
            <a:r>
              <a:rPr lang="en-US" dirty="0" smtClean="0">
                <a:hlinkClick r:id="rId4"/>
              </a:rPr>
              <a:t>http://</a:t>
            </a:r>
            <a:r>
              <a:rPr lang="en-US" dirty="0" smtClean="0">
                <a:solidFill>
                  <a:schemeClr val="bg2">
                    <a:lumMod val="50000"/>
                  </a:schemeClr>
                </a:solidFill>
                <a:hlinkClick r:id="rId4"/>
              </a:rPr>
              <a:t>sourceforge.net/projects/plsqlframestart</a:t>
            </a:r>
            <a:r>
              <a:rPr lang="en-US" dirty="0" smtClean="0"/>
              <a:t> </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304800" y="1295400"/>
            <a:ext cx="4114800" cy="2413000"/>
            <a:chOff x="342900" y="685800"/>
            <a:chExt cx="4114800" cy="2413000"/>
          </a:xfrm>
        </p:grpSpPr>
        <p:pic>
          <p:nvPicPr>
            <p:cNvPr id="5" name="Picture 4" descr="dashboard1.jpg"/>
            <p:cNvPicPr>
              <a:picLocks noRot="1" noChangeAspect="1" noMove="1" noResize="1"/>
            </p:cNvPicPr>
            <p:nvPr isPhoto="1"/>
          </p:nvPicPr>
          <p:blipFill>
            <a:blip r:embed="rId2" cstate="print">
              <a:lum/>
            </a:blip>
            <a:stretch>
              <a:fillRect/>
            </a:stretch>
          </p:blipFill>
          <p:spPr>
            <a:xfrm>
              <a:off x="342900" y="685800"/>
              <a:ext cx="4114800" cy="2057400"/>
            </a:xfrm>
            <a:prstGeom prst="rect">
              <a:avLst/>
            </a:prstGeom>
            <a:noFill/>
            <a:ln>
              <a:noFill/>
            </a:ln>
          </p:spPr>
        </p:pic>
        <p:sp>
          <p:nvSpPr>
            <p:cNvPr id="6" name="Rectangle 5"/>
            <p:cNvSpPr/>
            <p:nvPr/>
          </p:nvSpPr>
          <p:spPr>
            <a:xfrm>
              <a:off x="342900" y="2755900"/>
              <a:ext cx="4114800" cy="342900"/>
            </a:xfrm>
            <a:prstGeom prst="rect">
              <a:avLst/>
            </a:prstGeom>
            <a:noFill/>
            <a:ln>
              <a:noFill/>
            </a:ln>
          </p:spPr>
          <p:txBody>
            <a:bodyPr anchor="ctr">
              <a:normAutofit/>
            </a:bodyPr>
            <a:lstStyle/>
            <a:p>
              <a:pPr algn="ctr"/>
              <a:r>
                <a:rPr lang="en-US" sz="1600" dirty="0" smtClean="0"/>
                <a:t>Car</a:t>
              </a:r>
              <a:endParaRPr lang="en-US" sz="1600" dirty="0"/>
            </a:p>
          </p:txBody>
        </p:sp>
      </p:grpSp>
      <p:grpSp>
        <p:nvGrpSpPr>
          <p:cNvPr id="7" name="Group 6"/>
          <p:cNvGrpSpPr>
            <a:grpSpLocks noGrp="1" noUngrp="1" noChangeAspect="1"/>
          </p:cNvGrpSpPr>
          <p:nvPr/>
        </p:nvGrpSpPr>
        <p:grpSpPr>
          <a:xfrm>
            <a:off x="1066800" y="3810000"/>
            <a:ext cx="2487613" cy="2870200"/>
            <a:chOff x="1155700" y="3543300"/>
            <a:chExt cx="2487613" cy="2870200"/>
          </a:xfrm>
        </p:grpSpPr>
        <p:pic>
          <p:nvPicPr>
            <p:cNvPr id="8" name="Picture 7" descr="dashboard2.jpg"/>
            <p:cNvPicPr>
              <a:picLocks noRot="1" noChangeAspect="1" noMove="1" noResize="1"/>
            </p:cNvPicPr>
            <p:nvPr isPhoto="1"/>
          </p:nvPicPr>
          <p:blipFill>
            <a:blip r:embed="rId3" cstate="print">
              <a:lum/>
            </a:blip>
            <a:stretch>
              <a:fillRect/>
            </a:stretch>
          </p:blipFill>
          <p:spPr>
            <a:xfrm>
              <a:off x="1155700" y="3543300"/>
              <a:ext cx="2487613" cy="2514600"/>
            </a:xfrm>
            <a:prstGeom prst="rect">
              <a:avLst/>
            </a:prstGeom>
            <a:noFill/>
            <a:ln>
              <a:noFill/>
            </a:ln>
          </p:spPr>
        </p:pic>
        <p:sp>
          <p:nvSpPr>
            <p:cNvPr id="9" name="Rectangle 8"/>
            <p:cNvSpPr/>
            <p:nvPr/>
          </p:nvSpPr>
          <p:spPr>
            <a:xfrm>
              <a:off x="1155700" y="6070600"/>
              <a:ext cx="2487613" cy="342900"/>
            </a:xfrm>
            <a:prstGeom prst="rect">
              <a:avLst/>
            </a:prstGeom>
            <a:noFill/>
            <a:ln>
              <a:noFill/>
            </a:ln>
          </p:spPr>
          <p:txBody>
            <a:bodyPr anchor="ctr">
              <a:normAutofit/>
            </a:bodyPr>
            <a:lstStyle/>
            <a:p>
              <a:pPr algn="ctr"/>
              <a:r>
                <a:rPr lang="en-US" sz="1600" dirty="0" smtClean="0"/>
                <a:t>Passenger Jet</a:t>
              </a:r>
              <a:endParaRPr lang="en-US" sz="1600" dirty="0"/>
            </a:p>
          </p:txBody>
        </p:sp>
      </p:grpSp>
      <p:grpSp>
        <p:nvGrpSpPr>
          <p:cNvPr id="10" name="Group 9"/>
          <p:cNvGrpSpPr>
            <a:grpSpLocks noGrp="1" noUngrp="1" noChangeAspect="1"/>
          </p:cNvGrpSpPr>
          <p:nvPr/>
        </p:nvGrpSpPr>
        <p:grpSpPr>
          <a:xfrm>
            <a:off x="4648200" y="4114800"/>
            <a:ext cx="4114800" cy="2595563"/>
            <a:chOff x="4686300" y="3679825"/>
            <a:chExt cx="4114800" cy="2595563"/>
          </a:xfrm>
        </p:grpSpPr>
        <p:pic>
          <p:nvPicPr>
            <p:cNvPr id="11" name="Picture 10" descr="dashboard3.JPG"/>
            <p:cNvPicPr>
              <a:picLocks noRot="1" noChangeAspect="1" noMove="1" noResize="1"/>
            </p:cNvPicPr>
            <p:nvPr isPhoto="1"/>
          </p:nvPicPr>
          <p:blipFill>
            <a:blip r:embed="rId4" cstate="print">
              <a:lum/>
            </a:blip>
            <a:stretch>
              <a:fillRect/>
            </a:stretch>
          </p:blipFill>
          <p:spPr>
            <a:xfrm>
              <a:off x="4686300" y="3679825"/>
              <a:ext cx="4114800" cy="2239963"/>
            </a:xfrm>
            <a:prstGeom prst="rect">
              <a:avLst/>
            </a:prstGeom>
            <a:noFill/>
            <a:ln>
              <a:noFill/>
            </a:ln>
          </p:spPr>
        </p:pic>
        <p:sp>
          <p:nvSpPr>
            <p:cNvPr id="12" name="Rectangle 11"/>
            <p:cNvSpPr/>
            <p:nvPr/>
          </p:nvSpPr>
          <p:spPr>
            <a:xfrm>
              <a:off x="4686300" y="5932488"/>
              <a:ext cx="4114800" cy="342900"/>
            </a:xfrm>
            <a:prstGeom prst="rect">
              <a:avLst/>
            </a:prstGeom>
            <a:noFill/>
            <a:ln>
              <a:noFill/>
            </a:ln>
          </p:spPr>
          <p:txBody>
            <a:bodyPr anchor="ctr">
              <a:normAutofit/>
            </a:bodyPr>
            <a:lstStyle/>
            <a:p>
              <a:pPr algn="ctr"/>
              <a:r>
                <a:rPr lang="en-US" sz="1600" dirty="0" smtClean="0"/>
                <a:t>Computer</a:t>
              </a:r>
              <a:endParaRPr lang="en-US" sz="1600" dirty="0"/>
            </a:p>
          </p:txBody>
        </p:sp>
      </p:grpSp>
      <p:grpSp>
        <p:nvGrpSpPr>
          <p:cNvPr id="13" name="Group 12"/>
          <p:cNvGrpSpPr>
            <a:grpSpLocks noGrp="1" noUngrp="1" noChangeAspect="1"/>
          </p:cNvGrpSpPr>
          <p:nvPr/>
        </p:nvGrpSpPr>
        <p:grpSpPr>
          <a:xfrm>
            <a:off x="4724400" y="1295400"/>
            <a:ext cx="4114800" cy="2670175"/>
            <a:chOff x="342900" y="557213"/>
            <a:chExt cx="4114800" cy="2670175"/>
          </a:xfrm>
        </p:grpSpPr>
        <p:pic>
          <p:nvPicPr>
            <p:cNvPr id="14" name="Picture 13" descr="dashboard4.jpg"/>
            <p:cNvPicPr>
              <a:picLocks noRot="1" noChangeAspect="1" noMove="1" noResize="1"/>
            </p:cNvPicPr>
            <p:nvPr isPhoto="1"/>
          </p:nvPicPr>
          <p:blipFill>
            <a:blip r:embed="rId5" cstate="print">
              <a:lum/>
            </a:blip>
            <a:stretch>
              <a:fillRect/>
            </a:stretch>
          </p:blipFill>
          <p:spPr>
            <a:xfrm>
              <a:off x="342900" y="557213"/>
              <a:ext cx="4114800" cy="2314575"/>
            </a:xfrm>
            <a:prstGeom prst="rect">
              <a:avLst/>
            </a:prstGeom>
            <a:noFill/>
            <a:ln>
              <a:noFill/>
            </a:ln>
          </p:spPr>
        </p:pic>
        <p:sp>
          <p:nvSpPr>
            <p:cNvPr id="15" name="Rectangle 14"/>
            <p:cNvSpPr/>
            <p:nvPr/>
          </p:nvSpPr>
          <p:spPr>
            <a:xfrm>
              <a:off x="342900" y="2884488"/>
              <a:ext cx="4114800" cy="342900"/>
            </a:xfrm>
            <a:prstGeom prst="rect">
              <a:avLst/>
            </a:prstGeom>
            <a:noFill/>
            <a:ln>
              <a:noFill/>
            </a:ln>
          </p:spPr>
          <p:txBody>
            <a:bodyPr anchor="ctr">
              <a:normAutofit/>
            </a:bodyPr>
            <a:lstStyle/>
            <a:p>
              <a:pPr algn="ctr"/>
              <a:r>
                <a:rPr lang="en-US" sz="1600" dirty="0" smtClean="0"/>
                <a:t>Network Operations Center</a:t>
              </a:r>
              <a:endParaRPr lang="en-US" sz="1600" dirty="0"/>
            </a:p>
          </p:txBody>
        </p:sp>
      </p:grpSp>
      <p:sp>
        <p:nvSpPr>
          <p:cNvPr id="16" name="Title 1"/>
          <p:cNvSpPr txBox="1">
            <a:spLocks/>
          </p:cNvSpPr>
          <p:nvPr/>
        </p:nvSpPr>
        <p:spPr>
          <a:xfrm>
            <a:off x="152400" y="274638"/>
            <a:ext cx="87630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rgbClr val="FF6D33"/>
                </a:solidFill>
                <a:latin typeface="+mj-lt"/>
                <a:ea typeface="+mj-ea"/>
                <a:cs typeface="+mj-cs"/>
              </a:rPr>
              <a:t>Instrumentation: </a:t>
            </a:r>
            <a:r>
              <a:rPr lang="en-US" sz="2800" dirty="0" smtClean="0">
                <a:solidFill>
                  <a:srgbClr val="FF6D33"/>
                </a:solidFill>
                <a:latin typeface="+mj-lt"/>
                <a:ea typeface="+mj-ea"/>
                <a:cs typeface="+mj-cs"/>
              </a:rPr>
              <a:t>Dials, </a:t>
            </a:r>
            <a:r>
              <a:rPr lang="en-US" sz="2800" dirty="0" err="1" smtClean="0">
                <a:solidFill>
                  <a:srgbClr val="FF6D33"/>
                </a:solidFill>
                <a:latin typeface="+mj-lt"/>
                <a:ea typeface="+mj-ea"/>
                <a:cs typeface="+mj-cs"/>
              </a:rPr>
              <a:t>Guages</a:t>
            </a:r>
            <a:r>
              <a:rPr lang="en-US" sz="2800" dirty="0" smtClean="0">
                <a:solidFill>
                  <a:srgbClr val="FF6D33"/>
                </a:solidFill>
                <a:latin typeface="+mj-lt"/>
                <a:ea typeface="+mj-ea"/>
                <a:cs typeface="+mj-cs"/>
              </a:rPr>
              <a:t>, Graphs, Reports</a:t>
            </a:r>
            <a:endParaRPr lang="en-US" sz="3600" dirty="0">
              <a:solidFill>
                <a:srgbClr val="FF6D33"/>
              </a:solidFill>
              <a:latin typeface="+mj-lt"/>
              <a:ea typeface="+mj-ea"/>
              <a:cs typeface="+mj-cs"/>
            </a:endParaRPr>
          </a:p>
        </p:txBody>
      </p:sp>
      <p:sp>
        <p:nvSpPr>
          <p:cNvPr id="17" name="Rounded Rectangle 16">
            <a:hlinkClick r:id="rId6" action="ppaction://hlinksldjump"/>
          </p:cNvPr>
          <p:cNvSpPr/>
          <p:nvPr/>
        </p:nvSpPr>
        <p:spPr>
          <a:xfrm>
            <a:off x="8153400" y="6553200"/>
            <a:ext cx="990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Return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stockadebrian.jpg"/>
          <p:cNvPicPr>
            <a:picLocks noChangeAspect="1"/>
          </p:cNvPicPr>
          <p:nvPr/>
        </p:nvPicPr>
        <p:blipFill>
          <a:blip r:embed="rId3" cstate="print"/>
          <a:stretch>
            <a:fillRect/>
          </a:stretch>
        </p:blipFill>
        <p:spPr>
          <a:xfrm>
            <a:off x="2133600" y="1828800"/>
            <a:ext cx="4836160" cy="3627120"/>
          </a:xfrm>
          <a:prstGeom prst="rect">
            <a:avLst/>
          </a:prstGeom>
        </p:spPr>
      </p:pic>
      <p:pic>
        <p:nvPicPr>
          <p:cNvPr id="4" name="Picture 3" descr="photolibrary_rm_photo_of_older_man_with_cat.jpg"/>
          <p:cNvPicPr>
            <a:picLocks noChangeAspect="1"/>
          </p:cNvPicPr>
          <p:nvPr/>
        </p:nvPicPr>
        <p:blipFill>
          <a:blip r:embed="rId4" cstate="print"/>
          <a:stretch>
            <a:fillRect/>
          </a:stretch>
        </p:blipFill>
        <p:spPr>
          <a:xfrm>
            <a:off x="1752600" y="1828800"/>
            <a:ext cx="5494817"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solidFill>
                  <a:schemeClr val="accent3"/>
                </a:solidFill>
              </a:rPr>
              <a:t>Typical Production Problem Lifecycle</a:t>
            </a:r>
          </a:p>
          <a:p>
            <a:r>
              <a:rPr lang="en-US" dirty="0" smtClean="0"/>
              <a:t>Define instrumentation</a:t>
            </a:r>
          </a:p>
          <a:p>
            <a:r>
              <a:rPr lang="en-US" dirty="0" smtClean="0"/>
              <a:t>Oracle built-ins for instrumentation</a:t>
            </a:r>
          </a:p>
          <a:p>
            <a:r>
              <a:rPr lang="en-US" dirty="0" smtClean="0"/>
              <a:t>Develop requirements of good instrumentation</a:t>
            </a:r>
          </a:p>
          <a:p>
            <a:r>
              <a:rPr lang="en-US" dirty="0" smtClean="0"/>
              <a:t>Existing instrumentation libraries</a:t>
            </a:r>
          </a:p>
          <a:p>
            <a:r>
              <a:rPr lang="en-US" dirty="0" smtClean="0"/>
              <a:t>Demos: Debugging and adding instruments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Problem Lifecycle</a:t>
            </a:r>
            <a:endParaRPr lang="en-US" dirty="0"/>
          </a:p>
        </p:txBody>
      </p:sp>
      <p:sp>
        <p:nvSpPr>
          <p:cNvPr id="3" name="Text Placeholder 2"/>
          <p:cNvSpPr>
            <a:spLocks noGrp="1"/>
          </p:cNvSpPr>
          <p:nvPr>
            <p:ph type="body" sz="quarter" idx="10"/>
          </p:nvPr>
        </p:nvSpPr>
        <p:spPr/>
        <p:txBody>
          <a:bodyPr/>
          <a:lstStyle/>
          <a:p>
            <a:r>
              <a:rPr lang="en-US" dirty="0" smtClean="0">
                <a:solidFill>
                  <a:schemeClr val="tx1">
                    <a:lumMod val="60000"/>
                    <a:lumOff val="40000"/>
                  </a:schemeClr>
                </a:solidFill>
              </a:rPr>
              <a:t>Become aware of a problem</a:t>
            </a:r>
          </a:p>
          <a:p>
            <a:r>
              <a:rPr lang="en-US" dirty="0" smtClean="0">
                <a:solidFill>
                  <a:schemeClr val="tx1">
                    <a:lumMod val="60000"/>
                    <a:lumOff val="40000"/>
                  </a:schemeClr>
                </a:solidFill>
              </a:rPr>
              <a:t>Find the source of the problem</a:t>
            </a:r>
          </a:p>
          <a:p>
            <a:r>
              <a:rPr lang="en-US" dirty="0" smtClean="0"/>
              <a:t>Fix the source of the problem</a:t>
            </a:r>
          </a:p>
          <a:p>
            <a:r>
              <a:rPr lang="en-US" dirty="0" smtClean="0"/>
              <a:t>Repair issues the problem caused</a:t>
            </a:r>
          </a:p>
          <a:p>
            <a:r>
              <a:rPr lang="en-US" dirty="0" smtClean="0"/>
              <a:t>Rebuild trust </a:t>
            </a:r>
            <a:r>
              <a:rPr lang="en-US" sz="2400" dirty="0" smtClean="0"/>
              <a:t>(costliest, longest step)</a:t>
            </a:r>
            <a:endParaRPr lang="en-US" dirty="0" smtClean="0"/>
          </a:p>
          <a:p>
            <a:r>
              <a:rPr lang="en-US" dirty="0" smtClean="0"/>
              <a:t>Improve so problem doesn’t happen again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of Problem</a:t>
            </a:r>
            <a:endParaRPr lang="en-US" dirty="0"/>
          </a:p>
        </p:txBody>
      </p:sp>
      <p:sp>
        <p:nvSpPr>
          <p:cNvPr id="3" name="Text Placeholder 2"/>
          <p:cNvSpPr>
            <a:spLocks noGrp="1"/>
          </p:cNvSpPr>
          <p:nvPr>
            <p:ph type="body" sz="quarter" idx="10"/>
          </p:nvPr>
        </p:nvSpPr>
        <p:spPr/>
        <p:txBody>
          <a:bodyPr/>
          <a:lstStyle/>
          <a:p>
            <a:r>
              <a:rPr lang="en-US" dirty="0" smtClean="0"/>
              <a:t>Non-instrumented:</a:t>
            </a:r>
          </a:p>
          <a:p>
            <a:pPr lvl="1"/>
            <a:r>
              <a:rPr lang="en-US" dirty="0" smtClean="0"/>
              <a:t>Silent Fester</a:t>
            </a:r>
          </a:p>
          <a:p>
            <a:pPr lvl="1"/>
            <a:r>
              <a:rPr lang="en-US" dirty="0" smtClean="0"/>
              <a:t>Side Effect</a:t>
            </a:r>
          </a:p>
          <a:p>
            <a:pPr lvl="1"/>
            <a:r>
              <a:rPr lang="en-US" dirty="0" smtClean="0"/>
              <a:t>New Guy</a:t>
            </a:r>
          </a:p>
          <a:p>
            <a:pPr lvl="1"/>
            <a:r>
              <a:rPr lang="en-US" dirty="0" smtClean="0"/>
              <a:t>Phone Call</a:t>
            </a:r>
          </a:p>
          <a:p>
            <a:pPr lvl="1"/>
            <a:r>
              <a:rPr lang="en-US" dirty="0" smtClean="0"/>
              <a:t>Email</a:t>
            </a:r>
          </a:p>
          <a:p>
            <a:pPr lvl="1"/>
            <a:r>
              <a:rPr lang="en-US" dirty="0" smtClean="0"/>
              <a:t>Pink slip</a:t>
            </a:r>
          </a:p>
          <a:p>
            <a:r>
              <a:rPr lang="en-US" dirty="0" smtClean="0"/>
              <a:t>Instrumented</a:t>
            </a:r>
          </a:p>
          <a:p>
            <a:pPr lvl="1"/>
            <a:r>
              <a:rPr lang="en-US" dirty="0" smtClean="0"/>
              <a:t>Proactive monitoring</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Problem Source</a:t>
            </a:r>
            <a:endParaRPr lang="en-US" dirty="0"/>
          </a:p>
        </p:txBody>
      </p:sp>
      <p:sp>
        <p:nvSpPr>
          <p:cNvPr id="3" name="Text Placeholder 2"/>
          <p:cNvSpPr>
            <a:spLocks noGrp="1"/>
          </p:cNvSpPr>
          <p:nvPr>
            <p:ph type="body" sz="quarter" idx="10"/>
          </p:nvPr>
        </p:nvSpPr>
        <p:spPr/>
        <p:txBody>
          <a:bodyPr/>
          <a:lstStyle/>
          <a:p>
            <a:r>
              <a:rPr lang="en-US" dirty="0" smtClean="0"/>
              <a:t>Options without instrumentation:</a:t>
            </a:r>
          </a:p>
          <a:p>
            <a:pPr lvl="1"/>
            <a:r>
              <a:rPr lang="en-US" dirty="0" smtClean="0"/>
              <a:t>Hunt, poke, prod, peek, query, hope, trace, explain, waits, OEM, TOAD, </a:t>
            </a:r>
            <a:r>
              <a:rPr lang="en-US" dirty="0" err="1" smtClean="0"/>
              <a:t>AskTom</a:t>
            </a:r>
            <a:r>
              <a:rPr lang="en-US" dirty="0" smtClean="0"/>
              <a:t>, …</a:t>
            </a:r>
          </a:p>
          <a:p>
            <a:r>
              <a:rPr lang="en-US" dirty="0" smtClean="0"/>
              <a:t>Options with instrumentation:</a:t>
            </a:r>
          </a:p>
          <a:p>
            <a:pPr lvl="1" indent="-514350">
              <a:buSzPct val="100000"/>
              <a:buFont typeface="+mj-lt"/>
              <a:buAutoNum type="alphaUcPeriod"/>
            </a:pPr>
            <a:r>
              <a:rPr lang="en-US" dirty="0" smtClean="0"/>
              <a:t>Review what happened</a:t>
            </a:r>
          </a:p>
          <a:p>
            <a:pPr lvl="1" indent="-514350">
              <a:buSzPct val="100000"/>
              <a:buFont typeface="+mj-lt"/>
              <a:buAutoNum type="alphaUcPeriod"/>
            </a:pPr>
            <a:r>
              <a:rPr lang="en-US" dirty="0" smtClean="0"/>
              <a:t>Replicate and monitor in real-time</a:t>
            </a:r>
          </a:p>
          <a:p>
            <a:pPr lvl="1" indent="-514350">
              <a:buSzPct val="100000"/>
              <a:buFont typeface="+mj-lt"/>
              <a:buAutoNum type="alphaUcPeriod"/>
            </a:pPr>
            <a:r>
              <a:rPr lang="en-US" dirty="0" smtClean="0"/>
              <a:t>Proactively analyze and notify</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RT">
  <a:themeElements>
    <a:clrScheme name="SORT">
      <a:dk1>
        <a:srgbClr val="17365D"/>
      </a:dk1>
      <a:lt1>
        <a:srgbClr val="FFFFFF"/>
      </a:lt1>
      <a:dk2>
        <a:srgbClr val="17365D"/>
      </a:dk2>
      <a:lt2>
        <a:srgbClr val="FFFFFF"/>
      </a:lt2>
      <a:accent1>
        <a:srgbClr val="FF6D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latino">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4819</TotalTime>
  <Words>6448</Words>
  <Application>Microsoft Office PowerPoint</Application>
  <PresentationFormat>On-screen Show (4:3)</PresentationFormat>
  <Paragraphs>568</Paragraphs>
  <Slides>44</Slides>
  <Notes>41</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1_SORT</vt:lpstr>
      <vt:lpstr>SORT</vt:lpstr>
      <vt:lpstr>Slide 1</vt:lpstr>
      <vt:lpstr>Bill Who?</vt:lpstr>
      <vt:lpstr>Lessons Learned</vt:lpstr>
      <vt:lpstr>Survey</vt:lpstr>
      <vt:lpstr>Slide 5</vt:lpstr>
      <vt:lpstr>Agenda</vt:lpstr>
      <vt:lpstr>Production Problem Lifecycle</vt:lpstr>
      <vt:lpstr>Awareness of Problem</vt:lpstr>
      <vt:lpstr>Finding the Problem Source</vt:lpstr>
      <vt:lpstr>Agenda</vt:lpstr>
      <vt:lpstr>Instrumentation</vt:lpstr>
      <vt:lpstr>Runtime Context</vt:lpstr>
      <vt:lpstr>Destination</vt:lpstr>
      <vt:lpstr>Agenda</vt:lpstr>
      <vt:lpstr>What is Available From Oracle?</vt:lpstr>
      <vt:lpstr>What is Available From Oracle?</vt:lpstr>
      <vt:lpstr>What is Available From Oracle?</vt:lpstr>
      <vt:lpstr>What is Available From Oracle?</vt:lpstr>
      <vt:lpstr>What is Available From Oracle?</vt:lpstr>
      <vt:lpstr>Agenda</vt:lpstr>
      <vt:lpstr>Sweet Instrumentation</vt:lpstr>
      <vt:lpstr>Sweet Instrumentation</vt:lpstr>
      <vt:lpstr>Sweet Instrumentation</vt:lpstr>
      <vt:lpstr>Sweet Instrumentation</vt:lpstr>
      <vt:lpstr>Agenda</vt:lpstr>
      <vt:lpstr>Slide 26</vt:lpstr>
      <vt:lpstr>PL/SQL Starter Framework</vt:lpstr>
      <vt:lpstr>“Starter” too much?</vt:lpstr>
      <vt:lpstr>Simple Starter</vt:lpstr>
      <vt:lpstr>Simple Starter</vt:lpstr>
      <vt:lpstr>Simple: Auditing</vt:lpstr>
      <vt:lpstr>Simple: Metrics</vt:lpstr>
      <vt:lpstr>Simple: Log &amp; Debug</vt:lpstr>
      <vt:lpstr>Simple: Log Destinations</vt:lpstr>
      <vt:lpstr>Simple: Debug Parameters</vt:lpstr>
      <vt:lpstr>Monitoring and Tracing</vt:lpstr>
      <vt:lpstr>Simple[r] Framework: Install</vt:lpstr>
      <vt:lpstr>Agenda</vt:lpstr>
      <vt:lpstr>Putting it all Together</vt:lpstr>
      <vt:lpstr>Slide 40</vt:lpstr>
      <vt:lpstr>Putting it all Together</vt:lpstr>
      <vt:lpstr>Conclusion</vt:lpstr>
      <vt:lpstr>The End</vt:lpstr>
      <vt:lpstr>Slide 44</vt:lpstr>
    </vt:vector>
  </TitlesOfParts>
  <Company>LDS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Debugging for PL/SQL</dc:title>
  <dc:creator>Bill Coulam</dc:creator>
  <cp:keywords>PL/SQL debug debugging instrumentation</cp:keywords>
  <cp:lastModifiedBy>CoulamWA</cp:lastModifiedBy>
  <cp:revision>265</cp:revision>
  <dcterms:created xsi:type="dcterms:W3CDTF">2010-07-22T19:27:55Z</dcterms:created>
  <dcterms:modified xsi:type="dcterms:W3CDTF">2012-03-07T07:27:59Z</dcterms:modified>
</cp:coreProperties>
</file>