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handoutMasterIdLst>
    <p:handoutMasterId r:id="rId13"/>
  </p:handoutMasterIdLst>
  <p:sldIdLst>
    <p:sldId id="256" r:id="rId2"/>
    <p:sldId id="257" r:id="rId3"/>
    <p:sldId id="260" r:id="rId4"/>
    <p:sldId id="258" r:id="rId5"/>
    <p:sldId id="259" r:id="rId6"/>
    <p:sldId id="261" r:id="rId7"/>
    <p:sldId id="264" r:id="rId8"/>
    <p:sldId id="265" r:id="rId9"/>
    <p:sldId id="262" r:id="rId10"/>
    <p:sldId id="263" r:id="rId11"/>
  </p:sldIdLst>
  <p:sldSz cx="9144000" cy="6858000" type="screen4x3"/>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462" autoAdjust="0"/>
  </p:normalViewPr>
  <p:slideViewPr>
    <p:cSldViewPr>
      <p:cViewPr varScale="1">
        <p:scale>
          <a:sx n="76" d="100"/>
          <a:sy n="76" d="100"/>
        </p:scale>
        <p:origin x="-17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51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5317963" y="0"/>
            <a:ext cx="4068339" cy="355124"/>
          </a:xfrm>
          <a:prstGeom prst="rect">
            <a:avLst/>
          </a:prstGeom>
        </p:spPr>
        <p:txBody>
          <a:bodyPr vert="horz" lIns="94229" tIns="47114" rIns="94229" bIns="47114" rtlCol="0"/>
          <a:lstStyle>
            <a:lvl1pPr algn="r">
              <a:defRPr sz="1200"/>
            </a:lvl1pPr>
          </a:lstStyle>
          <a:p>
            <a:fld id="{C2BAF8D7-CC48-454F-AA77-D6E12B5B1C7A}" type="datetimeFigureOut">
              <a:rPr lang="en-US" smtClean="0"/>
              <a:t>3/25/2010</a:t>
            </a:fld>
            <a:endParaRPr lang="en-US"/>
          </a:p>
        </p:txBody>
      </p:sp>
      <p:sp>
        <p:nvSpPr>
          <p:cNvPr id="4" name="Footer Placeholder 3"/>
          <p:cNvSpPr>
            <a:spLocks noGrp="1"/>
          </p:cNvSpPr>
          <p:nvPr>
            <p:ph type="ftr" sz="quarter" idx="2"/>
          </p:nvPr>
        </p:nvSpPr>
        <p:spPr>
          <a:xfrm>
            <a:off x="0" y="6746119"/>
            <a:ext cx="4068339" cy="3551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5317963" y="6746119"/>
            <a:ext cx="4068339" cy="355124"/>
          </a:xfrm>
          <a:prstGeom prst="rect">
            <a:avLst/>
          </a:prstGeom>
        </p:spPr>
        <p:txBody>
          <a:bodyPr vert="horz" lIns="94229" tIns="47114" rIns="94229" bIns="47114" rtlCol="0" anchor="b"/>
          <a:lstStyle>
            <a:lvl1pPr algn="r">
              <a:defRPr sz="1200"/>
            </a:lvl1pPr>
          </a:lstStyle>
          <a:p>
            <a:fld id="{C8609258-8591-43B3-BFF1-15F816475F8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51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5317963" y="0"/>
            <a:ext cx="4068339" cy="355124"/>
          </a:xfrm>
          <a:prstGeom prst="rect">
            <a:avLst/>
          </a:prstGeom>
        </p:spPr>
        <p:txBody>
          <a:bodyPr vert="horz" lIns="94229" tIns="47114" rIns="94229" bIns="47114" rtlCol="0"/>
          <a:lstStyle>
            <a:lvl1pPr algn="r">
              <a:defRPr sz="1200"/>
            </a:lvl1pPr>
          </a:lstStyle>
          <a:p>
            <a:fld id="{FEB6DBEE-7B38-4C14-8201-63F93689F715}" type="datetimeFigureOut">
              <a:rPr lang="en-US" smtClean="0"/>
              <a:t>3/24/2010</a:t>
            </a:fld>
            <a:endParaRPr lang="en-US"/>
          </a:p>
        </p:txBody>
      </p:sp>
      <p:sp>
        <p:nvSpPr>
          <p:cNvPr id="4" name="Slide Image Placeholder 3"/>
          <p:cNvSpPr>
            <a:spLocks noGrp="1" noRot="1" noChangeAspect="1"/>
          </p:cNvSpPr>
          <p:nvPr>
            <p:ph type="sldImg" idx="2"/>
          </p:nvPr>
        </p:nvSpPr>
        <p:spPr>
          <a:xfrm>
            <a:off x="2919413" y="533400"/>
            <a:ext cx="3549650" cy="266223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938848" y="3373676"/>
            <a:ext cx="7510780" cy="3196114"/>
          </a:xfrm>
          <a:prstGeom prst="rect">
            <a:avLst/>
          </a:prstGeom>
        </p:spPr>
        <p:txBody>
          <a:bodyPr vert="horz" lIns="94229" tIns="47114" rIns="94229" bIns="471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746119"/>
            <a:ext cx="4068339" cy="3551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5317963" y="6746119"/>
            <a:ext cx="4068339" cy="355124"/>
          </a:xfrm>
          <a:prstGeom prst="rect">
            <a:avLst/>
          </a:prstGeom>
        </p:spPr>
        <p:txBody>
          <a:bodyPr vert="horz" lIns="94229" tIns="47114" rIns="94229" bIns="47114" rtlCol="0" anchor="b"/>
          <a:lstStyle>
            <a:lvl1pPr algn="r">
              <a:defRPr sz="1200"/>
            </a:lvl1pPr>
          </a:lstStyle>
          <a:p>
            <a:fld id="{8058A520-9827-4125-B200-92EBFC43162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DBMS_OUTPUT.put/</a:t>
            </a:r>
            <a:r>
              <a:rPr lang="en-US" dirty="0" err="1" smtClean="0"/>
              <a:t>put_line</a:t>
            </a:r>
            <a:r>
              <a:rPr lang="en-US" dirty="0" smtClean="0"/>
              <a:t>:</a:t>
            </a:r>
          </a:p>
          <a:p>
            <a:r>
              <a:rPr lang="en-US" dirty="0" smtClean="0"/>
              <a:t>	Built-in. Easiest to remember and use. Fine for quick and dirty anonymous blocks. But…</a:t>
            </a:r>
          </a:p>
          <a:p>
            <a:r>
              <a:rPr lang="en-US" dirty="0" smtClean="0"/>
              <a:t>	Unpleasant</a:t>
            </a:r>
            <a:r>
              <a:rPr lang="en-US" baseline="0" dirty="0" smtClean="0"/>
              <a:t> to type over and over.</a:t>
            </a:r>
          </a:p>
          <a:p>
            <a:r>
              <a:rPr lang="en-US" baseline="0" dirty="0" smtClean="0"/>
              <a:t>	Goes to buffer, which in most tools is not fetched until the end of the block, after it’s too late to catch the bug in play, forcing at least one more debugging attempt.</a:t>
            </a:r>
          </a:p>
          <a:p>
            <a:r>
              <a:rPr lang="en-US" baseline="0" dirty="0" smtClean="0"/>
              <a:t>	If used in production troubleshooting, front end must fetch from the buffer to benefit. Most do not, and the output is lost to the Oracle </a:t>
            </a:r>
            <a:r>
              <a:rPr lang="en-US" baseline="0" dirty="0" err="1" smtClean="0"/>
              <a:t>aether</a:t>
            </a:r>
            <a:r>
              <a:rPr lang="en-US" baseline="0" dirty="0" smtClean="0"/>
              <a:t>.</a:t>
            </a:r>
          </a:p>
          <a:p>
            <a:r>
              <a:rPr lang="en-US" baseline="0" dirty="0" smtClean="0"/>
              <a:t>	If added to troubleshoot production, packages must be compiled, forcing invalidations, downtime, disgruntled users/customers.</a:t>
            </a:r>
          </a:p>
          <a:p>
            <a:r>
              <a:rPr lang="en-US" baseline="0" dirty="0" smtClean="0"/>
              <a:t>	Until 10g, severely limited to &lt;= 255 characters. (32K limit now)</a:t>
            </a:r>
          </a:p>
          <a:p>
            <a:r>
              <a:rPr lang="en-US" baseline="0" dirty="0" smtClean="0"/>
              <a:t>Logging to file:</a:t>
            </a:r>
          </a:p>
          <a:p>
            <a:r>
              <a:rPr lang="en-US" baseline="0" dirty="0" smtClean="0"/>
              <a:t>	Output is immediately visible. No need for anonymous transaction. But…</a:t>
            </a:r>
          </a:p>
          <a:p>
            <a:r>
              <a:rPr lang="en-US" baseline="0" dirty="0" smtClean="0"/>
              <a:t>	Must be designed for security and file system constraints.</a:t>
            </a:r>
          </a:p>
          <a:p>
            <a:r>
              <a:rPr lang="en-US" baseline="0" dirty="0" smtClean="0"/>
              <a:t>	If left in production, can quickly fill disk, so most opt to be very conservative, leaving little useful info when troubleshooting is required.</a:t>
            </a:r>
          </a:p>
          <a:p>
            <a:r>
              <a:rPr lang="en-US" baseline="0" dirty="0" smtClean="0"/>
              <a:t>Logging to table:</a:t>
            </a:r>
          </a:p>
          <a:p>
            <a:r>
              <a:rPr lang="en-US" baseline="0" dirty="0" smtClean="0"/>
              <a:t>	Output immediately visible if within anonymous block.</a:t>
            </a:r>
          </a:p>
          <a:p>
            <a:r>
              <a:rPr lang="en-US" baseline="0" dirty="0" smtClean="0"/>
              <a:t>	If left in production, can quickly fill tablespace, so again logging is kept conservative.</a:t>
            </a:r>
          </a:p>
          <a:p>
            <a:r>
              <a:rPr lang="en-US" baseline="0" dirty="0" smtClean="0"/>
              <a:t>GUI tool:</a:t>
            </a:r>
          </a:p>
          <a:p>
            <a:r>
              <a:rPr lang="en-US" baseline="0" dirty="0" smtClean="0"/>
              <a:t>	Most can only attach to new backend session, not an existing or client-side session.</a:t>
            </a:r>
          </a:p>
          <a:p>
            <a:r>
              <a:rPr lang="en-US" baseline="0" dirty="0" smtClean="0"/>
              <a:t>	Code must be compiled in prod with debug tokens.</a:t>
            </a:r>
          </a:p>
          <a:p>
            <a:r>
              <a:rPr lang="en-US" baseline="0" dirty="0" smtClean="0"/>
              <a:t>	I’ve seen these tools mess up the sessions, where it had to be killed externally and in the OS to clean it up. Risks running in Production.</a:t>
            </a:r>
          </a:p>
          <a:p>
            <a:r>
              <a:rPr lang="en-US" baseline="0" dirty="0" smtClean="0"/>
              <a:t>	DBMS_DEBUG is used under the covers of these tools. Too complex and low-level to use manually. Limitations with collections, which you should be using gratuitously.</a:t>
            </a:r>
            <a:endParaRPr lang="en-US" dirty="0"/>
          </a:p>
        </p:txBody>
      </p:sp>
      <p:sp>
        <p:nvSpPr>
          <p:cNvPr id="4" name="Slide Number Placeholder 3"/>
          <p:cNvSpPr>
            <a:spLocks noGrp="1"/>
          </p:cNvSpPr>
          <p:nvPr>
            <p:ph type="sldNum" sz="quarter" idx="10"/>
          </p:nvPr>
        </p:nvSpPr>
        <p:spPr/>
        <p:txBody>
          <a:bodyPr/>
          <a:lstStyle/>
          <a:p>
            <a:fld id="{8058A520-9827-4125-B200-92EBFC431620}"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FA3AE2E-1154-4580-B12C-3828FD02D2EE}" type="datetimeFigureOut">
              <a:rPr lang="en-US" smtClean="0"/>
              <a:t>3/24/2010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B0F0826-9E5A-44F9-A5EB-ACEBFF8E7C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FA3AE2E-1154-4580-B12C-3828FD02D2EE}" type="datetimeFigureOut">
              <a:rPr lang="en-US" smtClean="0"/>
              <a:t>3/24/2010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FA3AE2E-1154-4580-B12C-3828FD02D2EE}" type="datetimeFigureOut">
              <a:rPr lang="en-US" smtClean="0"/>
              <a:t>3/24/2010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B0F0826-9E5A-44F9-A5EB-ACEBFF8E7C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FA3AE2E-1154-4580-B12C-3828FD02D2EE}" type="datetimeFigureOut">
              <a:rPr lang="en-US" smtClean="0"/>
              <a:t>3/24/2010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0F0826-9E5A-44F9-A5EB-ACEBFF8E7C0B}" type="slidenum">
              <a:rPr lang="en-US" smtClean="0"/>
              <a:t>‹#›</a:t>
            </a:fld>
            <a:endParaRPr lang="en-US"/>
          </a:p>
        </p:txBody>
      </p:sp>
    </p:spTree>
  </p:cSld>
  <p:clrMapOvr>
    <a:masterClrMapping/>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FA3AE2E-1154-4580-B12C-3828FD02D2EE}" type="datetimeFigureOut">
              <a:rPr lang="en-US" smtClean="0"/>
              <a:t>3/24/2010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0F0826-9E5A-44F9-A5EB-ACEBFF8E7C0B}"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FA3AE2E-1154-4580-B12C-3828FD02D2EE}" type="datetimeFigureOut">
              <a:rPr lang="en-US" smtClean="0"/>
              <a:t>3/24/2010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B0F0826-9E5A-44F9-A5EB-ACEBFF8E7C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dissolve/>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Dynamic Debugging</a:t>
            </a:r>
            <a:endParaRPr lang="en-US" dirty="0"/>
          </a:p>
        </p:txBody>
      </p:sp>
      <p:sp>
        <p:nvSpPr>
          <p:cNvPr id="3" name="Subtitle 2"/>
          <p:cNvSpPr>
            <a:spLocks noGrp="1"/>
          </p:cNvSpPr>
          <p:nvPr>
            <p:ph type="subTitle" idx="1"/>
          </p:nvPr>
        </p:nvSpPr>
        <p:spPr/>
        <p:txBody>
          <a:bodyPr/>
          <a:lstStyle/>
          <a:p>
            <a:r>
              <a:rPr lang="en-US" dirty="0" smtClean="0"/>
              <a:t>Pain-free Troubleshooting of</a:t>
            </a:r>
          </a:p>
          <a:p>
            <a:r>
              <a:rPr lang="en-US" dirty="0" smtClean="0"/>
              <a:t>Production PL/SQL</a:t>
            </a:r>
            <a:endParaRPr lang="en-US" dirty="0"/>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Questions?</a:t>
            </a:r>
          </a:p>
          <a:p>
            <a:r>
              <a:rPr lang="en-US" dirty="0" smtClean="0"/>
              <a:t>Ideas?</a:t>
            </a:r>
          </a:p>
          <a:p>
            <a:endParaRPr lang="en-US" dirty="0" smtClean="0"/>
          </a:p>
          <a:p>
            <a:pPr>
              <a:buNone/>
            </a:pPr>
            <a:r>
              <a:rPr lang="en-US" dirty="0" smtClean="0"/>
              <a:t>Contact: </a:t>
            </a:r>
            <a:r>
              <a:rPr lang="en-US" dirty="0" smtClean="0">
                <a:solidFill>
                  <a:schemeClr val="bg2">
                    <a:lumMod val="50000"/>
                  </a:schemeClr>
                </a:solidFill>
              </a:rPr>
              <a:t>bcoulam@yahoo.com</a:t>
            </a:r>
          </a:p>
          <a:p>
            <a:pPr>
              <a:buNone/>
            </a:pPr>
            <a:r>
              <a:rPr lang="en-US" dirty="0" smtClean="0"/>
              <a:t>Website: </a:t>
            </a:r>
            <a:r>
              <a:rPr lang="en-US" dirty="0" smtClean="0">
                <a:solidFill>
                  <a:schemeClr val="bg2">
                    <a:lumMod val="50000"/>
                  </a:schemeClr>
                </a:solidFill>
              </a:rPr>
              <a:t>www.dbartisans.com</a:t>
            </a:r>
          </a:p>
          <a:p>
            <a:pPr>
              <a:buNone/>
            </a:pPr>
            <a:r>
              <a:rPr lang="en-US" dirty="0" smtClean="0"/>
              <a:t>Framework: </a:t>
            </a:r>
            <a:r>
              <a:rPr lang="en-US" dirty="0" smtClean="0">
                <a:solidFill>
                  <a:schemeClr val="bg2">
                    <a:lumMod val="50000"/>
                  </a:schemeClr>
                </a:solidFill>
              </a:rPr>
              <a:t>sourceforge.net/projects/</a:t>
            </a:r>
            <a:r>
              <a:rPr lang="en-US" dirty="0" err="1" smtClean="0">
                <a:solidFill>
                  <a:schemeClr val="bg2">
                    <a:lumMod val="50000"/>
                  </a:schemeClr>
                </a:solidFill>
              </a:rPr>
              <a:t>plsqlframestart</a:t>
            </a:r>
            <a:r>
              <a:rPr lang="en-US" dirty="0" smtClean="0"/>
              <a:t>/  </a:t>
            </a:r>
          </a:p>
        </p:txBody>
      </p:sp>
    </p:spTree>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Fluff (10 min)</a:t>
            </a:r>
          </a:p>
          <a:p>
            <a:r>
              <a:rPr lang="en-US" dirty="0" smtClean="0"/>
              <a:t>Meat (20 min)</a:t>
            </a:r>
          </a:p>
          <a:p>
            <a:r>
              <a:rPr lang="en-US" dirty="0" smtClean="0"/>
              <a:t>Q&amp;A and Collaboration (15 min)</a:t>
            </a:r>
            <a:endParaRPr lang="en-US" dirty="0"/>
          </a:p>
        </p:txBody>
      </p:sp>
    </p:spTree>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Problems</a:t>
            </a:r>
            <a:endParaRPr lang="en-US" dirty="0"/>
          </a:p>
        </p:txBody>
      </p:sp>
      <p:sp>
        <p:nvSpPr>
          <p:cNvPr id="3" name="Content Placeholder 2"/>
          <p:cNvSpPr>
            <a:spLocks noGrp="1"/>
          </p:cNvSpPr>
          <p:nvPr>
            <p:ph idx="1"/>
          </p:nvPr>
        </p:nvSpPr>
        <p:spPr/>
        <p:txBody>
          <a:bodyPr/>
          <a:lstStyle/>
          <a:p>
            <a:r>
              <a:rPr lang="en-US" dirty="0" smtClean="0"/>
              <a:t>User calls or submits ticket</a:t>
            </a:r>
          </a:p>
          <a:p>
            <a:pPr lvl="1"/>
            <a:r>
              <a:rPr lang="en-US" dirty="0" smtClean="0"/>
              <a:t>Getting error, nothing, or taking too long</a:t>
            </a:r>
          </a:p>
          <a:p>
            <a:r>
              <a:rPr lang="en-US" dirty="0" smtClean="0"/>
              <a:t>Proactive monitoring</a:t>
            </a:r>
          </a:p>
          <a:p>
            <a:pPr lvl="1"/>
            <a:r>
              <a:rPr lang="en-US" dirty="0" smtClean="0"/>
              <a:t>Determines errors occurring</a:t>
            </a:r>
          </a:p>
          <a:p>
            <a:pPr lvl="1"/>
            <a:r>
              <a:rPr lang="en-US" dirty="0" smtClean="0"/>
              <a:t>Determines performance is not typical</a:t>
            </a:r>
          </a:p>
          <a:p>
            <a:r>
              <a:rPr lang="en-US" dirty="0" smtClean="0"/>
              <a:t>No monitoring or history</a:t>
            </a:r>
          </a:p>
          <a:p>
            <a:pPr lvl="1"/>
            <a:r>
              <a:rPr lang="en-US" dirty="0" smtClean="0"/>
              <a:t>aka “Taking your lumps”</a:t>
            </a:r>
          </a:p>
          <a:p>
            <a:pPr lvl="1"/>
            <a:r>
              <a:rPr lang="en-US" dirty="0" smtClean="0"/>
              <a:t>User, customer, manager, CEO calls…</a:t>
            </a:r>
          </a:p>
          <a:p>
            <a:pPr lvl="1"/>
            <a:r>
              <a:rPr lang="en-US" dirty="0" smtClean="0"/>
              <a:t>Backend process doesn’t complete, doesn’t run, spitting errors</a:t>
            </a:r>
          </a:p>
          <a:p>
            <a:r>
              <a:rPr lang="en-US" dirty="0" smtClean="0"/>
              <a:t>Find and Fix. Then rebuild trust.</a:t>
            </a: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Debugging methods</a:t>
            </a:r>
            <a:endParaRPr lang="en-US" dirty="0"/>
          </a:p>
        </p:txBody>
      </p:sp>
      <p:sp>
        <p:nvSpPr>
          <p:cNvPr id="3" name="Content Placeholder 2"/>
          <p:cNvSpPr>
            <a:spLocks noGrp="1"/>
          </p:cNvSpPr>
          <p:nvPr>
            <p:ph idx="1"/>
          </p:nvPr>
        </p:nvSpPr>
        <p:spPr/>
        <p:txBody>
          <a:bodyPr/>
          <a:lstStyle/>
          <a:p>
            <a:r>
              <a:rPr lang="en-US" dirty="0" smtClean="0"/>
              <a:t>DBMS_OUTPUT</a:t>
            </a:r>
          </a:p>
          <a:p>
            <a:r>
              <a:rPr lang="en-US" dirty="0" smtClean="0"/>
              <a:t>Log to file</a:t>
            </a:r>
          </a:p>
          <a:p>
            <a:r>
              <a:rPr lang="en-US" dirty="0" smtClean="0"/>
              <a:t>Log to table</a:t>
            </a:r>
          </a:p>
          <a:p>
            <a:r>
              <a:rPr lang="en-US" dirty="0" smtClean="0"/>
              <a:t>GUI tool or DBMS_DEBUG API</a:t>
            </a:r>
          </a:p>
          <a:p>
            <a:r>
              <a:rPr lang="en-US" dirty="0" smtClean="0"/>
              <a:t>Others?</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 heaven</a:t>
            </a:r>
            <a:endParaRPr lang="en-US" dirty="0"/>
          </a:p>
        </p:txBody>
      </p:sp>
      <p:sp>
        <p:nvSpPr>
          <p:cNvPr id="3" name="Content Placeholder 2"/>
          <p:cNvSpPr>
            <a:spLocks noGrp="1"/>
          </p:cNvSpPr>
          <p:nvPr>
            <p:ph idx="1"/>
          </p:nvPr>
        </p:nvSpPr>
        <p:spPr/>
        <p:txBody>
          <a:bodyPr>
            <a:normAutofit/>
          </a:bodyPr>
          <a:lstStyle/>
          <a:p>
            <a:r>
              <a:rPr lang="en-US" dirty="0" smtClean="0"/>
              <a:t>Dynamic: Can be turned on and off</a:t>
            </a:r>
          </a:p>
          <a:p>
            <a:pPr lvl="1"/>
            <a:r>
              <a:rPr lang="en-US" dirty="0" smtClean="0"/>
              <a:t>Debug instrumentation can remain in Prod code</a:t>
            </a:r>
          </a:p>
          <a:p>
            <a:pPr lvl="1"/>
            <a:r>
              <a:rPr lang="en-US" dirty="0" smtClean="0"/>
              <a:t>Turn on for a PL/SQL unit</a:t>
            </a:r>
          </a:p>
          <a:p>
            <a:pPr lvl="1"/>
            <a:r>
              <a:rPr lang="en-US" dirty="0" smtClean="0"/>
              <a:t>Turn on for an existing session</a:t>
            </a:r>
          </a:p>
          <a:p>
            <a:pPr lvl="1"/>
            <a:r>
              <a:rPr lang="en-US" dirty="0" smtClean="0"/>
              <a:t>Turn on for a named process</a:t>
            </a:r>
          </a:p>
          <a:p>
            <a:pPr lvl="1"/>
            <a:r>
              <a:rPr lang="en-US" dirty="0" smtClean="0"/>
              <a:t>Turn on for an identifiable end user</a:t>
            </a:r>
          </a:p>
          <a:p>
            <a:pPr lvl="2"/>
            <a:r>
              <a:rPr lang="en-US" dirty="0" smtClean="0"/>
              <a:t>Other? (IP address, Domain, Client program)</a:t>
            </a:r>
          </a:p>
          <a:p>
            <a:r>
              <a:rPr lang="en-US" dirty="0" smtClean="0"/>
              <a:t>Visible immediately. No waiting.</a:t>
            </a:r>
          </a:p>
          <a:p>
            <a:r>
              <a:rPr lang="en-US" dirty="0" smtClean="0"/>
              <a:t>Output choice: file, table, screen, other?</a:t>
            </a:r>
          </a:p>
          <a:p>
            <a:r>
              <a:rPr lang="en-US" dirty="0" smtClean="0"/>
              <a:t>Painless for developers to learn and use</a:t>
            </a:r>
          </a:p>
          <a:p>
            <a:r>
              <a:rPr lang="en-US" dirty="0" smtClean="0"/>
              <a:t>Auto-report time and origination</a:t>
            </a: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way to heaven?</a:t>
            </a:r>
            <a:endParaRPr lang="en-US" dirty="0"/>
          </a:p>
        </p:txBody>
      </p:sp>
      <p:sp>
        <p:nvSpPr>
          <p:cNvPr id="3" name="Content Placeholder 2"/>
          <p:cNvSpPr>
            <a:spLocks noGrp="1"/>
          </p:cNvSpPr>
          <p:nvPr>
            <p:ph idx="1"/>
          </p:nvPr>
        </p:nvSpPr>
        <p:spPr/>
        <p:txBody>
          <a:bodyPr/>
          <a:lstStyle/>
          <a:p>
            <a:r>
              <a:rPr lang="en-US" dirty="0" smtClean="0"/>
              <a:t>Simple debug </a:t>
            </a:r>
            <a:r>
              <a:rPr lang="en-US" dirty="0" smtClean="0"/>
              <a:t>API</a:t>
            </a:r>
          </a:p>
          <a:p>
            <a:pPr lvl="1"/>
            <a:r>
              <a:rPr lang="en-US" sz="1800" dirty="0" err="1" smtClean="0">
                <a:latin typeface="Courier New" pitchFamily="49" charset="0"/>
                <a:cs typeface="Courier New" pitchFamily="49" charset="0"/>
              </a:rPr>
              <a:t>dbg</a:t>
            </a:r>
            <a:r>
              <a:rPr lang="en-US" sz="1800" dirty="0" smtClean="0">
                <a:latin typeface="Courier New" pitchFamily="49" charset="0"/>
                <a:cs typeface="Courier New" pitchFamily="49" charset="0"/>
              </a:rPr>
              <a:t>(‘Calling X with ‘||</a:t>
            </a:r>
            <a:r>
              <a:rPr lang="en-US" sz="1800" dirty="0" err="1" smtClean="0">
                <a:latin typeface="Courier New" pitchFamily="49" charset="0"/>
                <a:cs typeface="Courier New" pitchFamily="49" charset="0"/>
              </a:rPr>
              <a:t>i_parm</a:t>
            </a:r>
            <a:r>
              <a:rPr lang="en-US" sz="1800"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r>
              <a:rPr lang="en-US" dirty="0" smtClean="0"/>
              <a:t>Table-driven parameters with defaults</a:t>
            </a:r>
          </a:p>
          <a:p>
            <a:pPr lvl="1"/>
            <a:r>
              <a:rPr lang="en-US" dirty="0" smtClean="0"/>
              <a:t>Debug toggle</a:t>
            </a:r>
          </a:p>
          <a:p>
            <a:pPr lvl="1"/>
            <a:r>
              <a:rPr lang="en-US" dirty="0" smtClean="0"/>
              <a:t>Debug context of interest</a:t>
            </a:r>
          </a:p>
          <a:p>
            <a:pPr lvl="1"/>
            <a:r>
              <a:rPr lang="en-US" dirty="0" smtClean="0"/>
              <a:t>Output destinations</a:t>
            </a:r>
          </a:p>
          <a:p>
            <a:pPr lvl="1"/>
            <a:r>
              <a:rPr lang="en-US" dirty="0" smtClean="0"/>
              <a:t>Defaults </a:t>
            </a:r>
            <a:r>
              <a:rPr lang="en-US" dirty="0" err="1" smtClean="0"/>
              <a:t>overrideable</a:t>
            </a:r>
            <a:endParaRPr lang="en-US" dirty="0" smtClean="0"/>
          </a:p>
          <a:p>
            <a:r>
              <a:rPr lang="en-US" dirty="0" smtClean="0"/>
              <a:t>Robust file API for file-based</a:t>
            </a:r>
          </a:p>
          <a:p>
            <a:r>
              <a:rPr lang="en-US" dirty="0" smtClean="0"/>
              <a:t>Anonymous transaction API for table-based</a:t>
            </a:r>
          </a:p>
          <a:p>
            <a:r>
              <a:rPr lang="en-US" dirty="0" smtClean="0"/>
              <a:t>Method to identify end user</a:t>
            </a: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239000" cy="701040"/>
          </a:xfrm>
        </p:spPr>
        <p:txBody>
          <a:bodyPr/>
          <a:lstStyle/>
          <a:p>
            <a:r>
              <a:rPr lang="en-US" dirty="0" smtClean="0"/>
              <a:t>PL/SQL Starter Framework</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609600" y="800399"/>
            <a:ext cx="6757987" cy="6057601"/>
          </a:xfrm>
          <a:prstGeom prst="rect">
            <a:avLst/>
          </a:prstGeom>
          <a:noFill/>
          <a:ln w="9525">
            <a:noFill/>
            <a:miter lim="800000"/>
            <a:headEnd/>
            <a:tailEnd/>
          </a:ln>
          <a:effectLst/>
        </p:spPr>
      </p:pic>
    </p:spTree>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pieces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Debug API: LOGS</a:t>
            </a:r>
          </a:p>
          <a:p>
            <a:pPr lvl="1"/>
            <a:r>
              <a:rPr lang="en-US" dirty="0" smtClean="0"/>
              <a:t>l</a:t>
            </a:r>
            <a:r>
              <a:rPr lang="en-US" dirty="0" smtClean="0"/>
              <a:t>ogs.dbg()</a:t>
            </a:r>
          </a:p>
          <a:p>
            <a:pPr lvl="2"/>
            <a:r>
              <a:rPr lang="en-US" dirty="0" smtClean="0"/>
              <a:t>Critical private routines: </a:t>
            </a:r>
            <a:r>
              <a:rPr lang="en-US" dirty="0" err="1" smtClean="0"/>
              <a:t>check_debug_toggle</a:t>
            </a:r>
            <a:r>
              <a:rPr lang="en-US" dirty="0" smtClean="0"/>
              <a:t>(), </a:t>
            </a:r>
            <a:r>
              <a:rPr lang="en-US" dirty="0" err="1" smtClean="0"/>
              <a:t>env.caller_meta</a:t>
            </a:r>
            <a:r>
              <a:rPr lang="en-US" dirty="0" smtClean="0"/>
              <a:t>()</a:t>
            </a:r>
          </a:p>
          <a:p>
            <a:r>
              <a:rPr lang="en-US" dirty="0" smtClean="0"/>
              <a:t>Toggles: APP_ENV_PARM</a:t>
            </a:r>
          </a:p>
          <a:p>
            <a:pPr lvl="1"/>
            <a:r>
              <a:rPr lang="en-US" dirty="0" smtClean="0"/>
              <a:t>Debug (on/off, session, unit, user)</a:t>
            </a:r>
          </a:p>
          <a:p>
            <a:pPr lvl="1"/>
            <a:r>
              <a:rPr lang="en-US" dirty="0" smtClean="0"/>
              <a:t>Debug Toggle Check </a:t>
            </a:r>
            <a:r>
              <a:rPr lang="en-US" dirty="0" smtClean="0"/>
              <a:t>Interval (in minutes)</a:t>
            </a:r>
          </a:p>
          <a:p>
            <a:pPr lvl="1"/>
            <a:r>
              <a:rPr lang="en-US" dirty="0" smtClean="0"/>
              <a:t>Default Log Targets (</a:t>
            </a:r>
            <a:r>
              <a:rPr lang="en-US" dirty="0" smtClean="0"/>
              <a:t>Screen=</a:t>
            </a:r>
            <a:r>
              <a:rPr lang="en-US" dirty="0" err="1" smtClean="0"/>
              <a:t>N,Table</a:t>
            </a:r>
            <a:r>
              <a:rPr lang="en-US" dirty="0" smtClean="0"/>
              <a:t>=</a:t>
            </a:r>
            <a:r>
              <a:rPr lang="en-US" dirty="0" err="1" smtClean="0"/>
              <a:t>Y,File</a:t>
            </a:r>
            <a:r>
              <a:rPr lang="en-US" dirty="0" smtClean="0"/>
              <a:t>=N)</a:t>
            </a:r>
          </a:p>
          <a:p>
            <a:r>
              <a:rPr lang="en-US" dirty="0" smtClean="0"/>
              <a:t>File API: IO</a:t>
            </a:r>
          </a:p>
          <a:p>
            <a:r>
              <a:rPr lang="en-US" dirty="0" smtClean="0"/>
              <a:t>Log Table API: APP_LOG_API</a:t>
            </a:r>
          </a:p>
          <a:p>
            <a:r>
              <a:rPr lang="en-US" dirty="0" smtClean="0"/>
              <a:t>End-to-End User Identification</a:t>
            </a:r>
          </a:p>
          <a:p>
            <a:pPr lvl="1"/>
            <a:r>
              <a:rPr lang="en-US" dirty="0" smtClean="0"/>
              <a:t>Modified Java connection classes</a:t>
            </a:r>
          </a:p>
          <a:p>
            <a:pPr lvl="1"/>
            <a:r>
              <a:rPr lang="en-US" dirty="0" smtClean="0"/>
              <a:t>Application Context and </a:t>
            </a:r>
            <a:r>
              <a:rPr lang="en-US" dirty="0" err="1" smtClean="0"/>
              <a:t>DBMS_SESSION.set_identifier</a:t>
            </a:r>
            <a:r>
              <a:rPr lang="en-US" dirty="0" smtClean="0"/>
              <a:t> and DBMS_APPLICATION_INFO “tagging” (ENV </a:t>
            </a:r>
            <a:r>
              <a:rPr lang="en-US" dirty="0" err="1" smtClean="0"/>
              <a:t>pkg</a:t>
            </a:r>
            <a:r>
              <a:rPr lang="en-US" dirty="0" smtClean="0"/>
              <a:t>)</a:t>
            </a: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Go time!</a:t>
            </a:r>
            <a:endParaRPr lang="en-US" dirty="0"/>
          </a:p>
        </p:txBody>
      </p:sp>
      <p:sp>
        <p:nvSpPr>
          <p:cNvPr id="3" name="Content Placeholder 2"/>
          <p:cNvSpPr>
            <a:spLocks noGrp="1"/>
          </p:cNvSpPr>
          <p:nvPr>
            <p:ph idx="1"/>
          </p:nvPr>
        </p:nvSpPr>
        <p:spPr/>
        <p:txBody>
          <a:bodyPr/>
          <a:lstStyle/>
          <a:p>
            <a:r>
              <a:rPr lang="en-US" dirty="0" smtClean="0"/>
              <a:t>CIO just called. After last night’s release, she is not getting her daily email about the critical problem/solution repository.</a:t>
            </a:r>
            <a:endParaRPr lang="en-US" dirty="0"/>
          </a:p>
        </p:txBody>
      </p:sp>
    </p:spTree>
  </p:cSld>
  <p:clrMapOvr>
    <a:masterClrMapping/>
  </p:clrMapOvr>
  <p:transition spd="med">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1265</TotalTime>
  <Words>348</Words>
  <Application>Microsoft Office PowerPoint</Application>
  <PresentationFormat>On-screen Show (4:3)</PresentationFormat>
  <Paragraphs>89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Dynamic Debugging</vt:lpstr>
      <vt:lpstr>Agenda</vt:lpstr>
      <vt:lpstr>Production Problems</vt:lpstr>
      <vt:lpstr>Debugging methods</vt:lpstr>
      <vt:lpstr>Debug heaven</vt:lpstr>
      <vt:lpstr>Which way to heaven?</vt:lpstr>
      <vt:lpstr>PL/SQL Starter Framework</vt:lpstr>
      <vt:lpstr>Relevant pieces</vt:lpstr>
      <vt:lpstr>It’s Go time!</vt:lpstr>
      <vt:lpstr>Slide 10</vt:lpstr>
    </vt:vector>
  </TitlesOfParts>
  <Company>LDS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Debugging</dc:title>
  <dc:creator>Bill Coulam</dc:creator>
  <cp:lastModifiedBy>Bill Coulam</cp:lastModifiedBy>
  <cp:revision>74</cp:revision>
  <dcterms:created xsi:type="dcterms:W3CDTF">2010-03-25T00:45:03Z</dcterms:created>
  <dcterms:modified xsi:type="dcterms:W3CDTF">2010-03-25T21:50:49Z</dcterms:modified>
</cp:coreProperties>
</file>