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52" r:id="rId2"/>
  </p:sldMasterIdLst>
  <p:notesMasterIdLst>
    <p:notesMasterId r:id="rId23"/>
  </p:notesMasterIdLst>
  <p:handoutMasterIdLst>
    <p:handoutMasterId r:id="rId24"/>
  </p:handoutMasterIdLst>
  <p:sldIdLst>
    <p:sldId id="258" r:id="rId3"/>
    <p:sldId id="260" r:id="rId4"/>
    <p:sldId id="274" r:id="rId5"/>
    <p:sldId id="262" r:id="rId6"/>
    <p:sldId id="276" r:id="rId7"/>
    <p:sldId id="261" r:id="rId8"/>
    <p:sldId id="273" r:id="rId9"/>
    <p:sldId id="275" r:id="rId10"/>
    <p:sldId id="264" r:id="rId11"/>
    <p:sldId id="277" r:id="rId12"/>
    <p:sldId id="266" r:id="rId13"/>
    <p:sldId id="278" r:id="rId14"/>
    <p:sldId id="279" r:id="rId15"/>
    <p:sldId id="280" r:id="rId16"/>
    <p:sldId id="267" r:id="rId17"/>
    <p:sldId id="268" r:id="rId18"/>
    <p:sldId id="269"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D33"/>
    <a:srgbClr val="17375E"/>
    <a:srgbClr val="204C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01" autoAdjust="0"/>
  </p:normalViewPr>
  <p:slideViewPr>
    <p:cSldViewPr>
      <p:cViewPr>
        <p:scale>
          <a:sx n="110" d="100"/>
          <a:sy n="110" d="100"/>
        </p:scale>
        <p:origin x="-1056" y="-7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61A57D-4245-8847-9281-66430CEDD2F6}" type="datetimeFigureOut">
              <a:rPr lang="en-US" smtClean="0"/>
              <a:pPr/>
              <a:t>10/11/2011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952F8D-6AA7-7549-8822-B8851F2F5E50}" type="slidenum">
              <a:rPr lang="en-US" smtClean="0"/>
              <a:pPr/>
              <a:t>‹#›</a:t>
            </a:fld>
            <a:endParaRPr lang="en-US"/>
          </a:p>
        </p:txBody>
      </p:sp>
    </p:spTree>
    <p:extLst>
      <p:ext uri="{BB962C8B-B14F-4D97-AF65-F5344CB8AC3E}">
        <p14:creationId xmlns:p14="http://schemas.microsoft.com/office/powerpoint/2010/main" xmlns="" val="285714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2D040-7189-F947-831B-ACAE4F89593C}" type="datetimeFigureOut">
              <a:rPr lang="en-US" smtClean="0"/>
              <a:pPr/>
              <a:t>10/11/2011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65E11-CC0C-5841-92B1-1C8AA1CD7FFD}" type="slidenum">
              <a:rPr lang="en-US" smtClean="0"/>
              <a:pPr/>
              <a:t>‹#›</a:t>
            </a:fld>
            <a:endParaRPr lang="en-US"/>
          </a:p>
        </p:txBody>
      </p:sp>
    </p:spTree>
    <p:extLst>
      <p:ext uri="{BB962C8B-B14F-4D97-AF65-F5344CB8AC3E}">
        <p14:creationId xmlns:p14="http://schemas.microsoft.com/office/powerpoint/2010/main" xmlns="" val="4162423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worst possible time of</a:t>
            </a:r>
            <a:r>
              <a:rPr lang="en-US" baseline="0" dirty="0" smtClean="0"/>
              <a:t> day to give a presentation, let alone on a dry subject like making your code more maintainable. So I won’t blame any of you that slip into a digestion-induced post-lunch coma. But before you nod off, I’d like to give you the conclusion, so that your few minutes awake here aren’t wasted.</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it pretty much common sense. I</a:t>
            </a:r>
            <a:r>
              <a:rPr lang="en-US" baseline="0" dirty="0" smtClean="0"/>
              <a:t> placed it here as a reminder of what we go through whenever a problem is discovered in Production. We will be spending the remainder of our time on the first two points. While putting this to paper, it dawned on me that I’d seen these steps outlined somewhere before…in addiction recovery material. Felt compelled to review the AA 12 step program, and was struck by the similarities between the two processes of weaning ourselves from destructive behavior (bugs and alcoholism).</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twelve step program includes…(go</a:t>
            </a:r>
            <a:r>
              <a:rPr lang="en-US" baseline="0" dirty="0" smtClean="0"/>
              <a:t> over each point, pointing out similarity to ridding system of bugs.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first become</a:t>
            </a:r>
            <a:r>
              <a:rPr lang="en-US" baseline="0" dirty="0" smtClean="0"/>
              <a:t> aware of our Production problems? (class discussion, repeat answers for </a:t>
            </a:r>
            <a:r>
              <a:rPr lang="en-US" baseline="0" dirty="0" err="1" smtClean="0"/>
              <a:t>mic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what do you use to find the root cause, or original</a:t>
            </a:r>
            <a:r>
              <a:rPr lang="en-US" baseline="0" dirty="0" smtClean="0"/>
              <a:t> source of the problem? (class discussion, repeat answers for </a:t>
            </a:r>
            <a:r>
              <a:rPr lang="en-US" baseline="0" dirty="0" err="1" smtClean="0"/>
              <a:t>mic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ideal method</a:t>
            </a:r>
            <a:r>
              <a:rPr lang="en-US" baseline="0" dirty="0" smtClean="0"/>
              <a:t> to find the problem source is to review detailed logs, filled by your highly-instrumented code. (Review Method B)</a:t>
            </a:r>
          </a:p>
          <a:p>
            <a:endParaRPr lang="en-US" baseline="0" dirty="0" smtClean="0"/>
          </a:p>
          <a:p>
            <a:r>
              <a:rPr lang="en-US" baseline="0" dirty="0" smtClean="0"/>
              <a:t>But for certain systems, it is not possible to keep such detail due to limited resources (disk space). In other cases, reviewing the past just doesn’t help. Sometimes a problem simply can’t be replicated in environments other than Prod. In both these cases, the error has to be replicated in Production, with detailed logging turned on. (Review Method C)</a:t>
            </a:r>
          </a:p>
          <a:p>
            <a:endParaRPr lang="en-US" baseline="0" dirty="0" smtClean="0"/>
          </a:p>
          <a:p>
            <a:r>
              <a:rPr lang="en-US" baseline="0" dirty="0" smtClean="0"/>
              <a:t>Wouldn’t it be nice to flip a switch, and see everything that is happening? What if that is too much info? Wouldn’t it be useful to narrow that logging to your user, session, PL/SQL unit, backend process or report?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any time spent in maintenance, you quickly form a set of requirements, a vision for</a:t>
            </a:r>
            <a:r>
              <a:rPr lang="en-US" baseline="0" dirty="0" smtClean="0"/>
              <a:t> standard </a:t>
            </a:r>
            <a:r>
              <a:rPr lang="en-US" dirty="0" smtClean="0"/>
              <a:t>logging and debugging, that if met would make your life heavenly. What would instrumentation be like in heaven?</a:t>
            </a:r>
            <a:r>
              <a:rPr lang="en-US" baseline="0" dirty="0" smtClean="0"/>
              <a:t> </a:t>
            </a:r>
            <a:r>
              <a:rPr lang="en-US" dirty="0" smtClean="0"/>
              <a:t>Without much official</a:t>
            </a:r>
            <a:r>
              <a:rPr lang="en-US" baseline="0" dirty="0" smtClean="0"/>
              <a:t> doctrine or scripture on the nature of the afterlife, latter day saints are left to near death experiences, prayer and speculation. I speculate that this is what instrumentation is like in heaven, and it was my intention to get as close to that as possible when building the libraries I now use. If you are going to build your own library, ensure it meets most of these requirements, or it will quickly be ignored and fall into irrelevance.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requirements are met within an open source PL/SQL framework</a:t>
            </a:r>
            <a:r>
              <a:rPr lang="en-US" baseline="0" dirty="0" smtClean="0"/>
              <a:t>, available on </a:t>
            </a:r>
            <a:r>
              <a:rPr lang="en-US" baseline="0" dirty="0" err="1" smtClean="0"/>
              <a:t>SourceForge</a:t>
            </a:r>
            <a:r>
              <a:rPr lang="en-US" baseline="0" dirty="0" smtClean="0"/>
              <a:t>, that I wrote. This is an overview of the data entities within it, and the PL/SQL libraries available.</a:t>
            </a:r>
          </a:p>
          <a:p>
            <a:r>
              <a:rPr lang="en-US" baseline="0" dirty="0" smtClean="0"/>
              <a:t>A trigger generator, and the </a:t>
            </a:r>
            <a:r>
              <a:rPr lang="en-US" baseline="0" dirty="0" err="1" smtClean="0"/>
              <a:t>app_chg_log</a:t>
            </a:r>
            <a:r>
              <a:rPr lang="en-US" baseline="0" dirty="0" smtClean="0"/>
              <a:t>/</a:t>
            </a:r>
            <a:r>
              <a:rPr lang="en-US" baseline="0" dirty="0" err="1" smtClean="0"/>
              <a:t>app_chg_log_dtl</a:t>
            </a:r>
            <a:r>
              <a:rPr lang="en-US" baseline="0" dirty="0" smtClean="0"/>
              <a:t> tables are used for auditing column-level changes, who did it, and when.</a:t>
            </a:r>
          </a:p>
          <a:p>
            <a:r>
              <a:rPr lang="en-US" baseline="0" dirty="0" smtClean="0"/>
              <a:t>The LOGS package, and the </a:t>
            </a:r>
            <a:r>
              <a:rPr lang="en-US" baseline="0" dirty="0" err="1" smtClean="0"/>
              <a:t>app_log</a:t>
            </a:r>
            <a:r>
              <a:rPr lang="en-US" baseline="0" dirty="0" smtClean="0"/>
              <a:t> table are used for the static and dynamic debugging spoken of in this presentation.</a:t>
            </a:r>
          </a:p>
          <a:p>
            <a:r>
              <a:rPr lang="en-US" baseline="0" dirty="0" smtClean="0"/>
              <a:t>The app, </a:t>
            </a:r>
            <a:r>
              <a:rPr lang="en-US" baseline="0" dirty="0" err="1" smtClean="0"/>
              <a:t>app_db</a:t>
            </a:r>
            <a:r>
              <a:rPr lang="en-US" baseline="0" dirty="0" smtClean="0"/>
              <a:t>, </a:t>
            </a:r>
            <a:r>
              <a:rPr lang="en-US" baseline="0" dirty="0" err="1" smtClean="0"/>
              <a:t>app_env</a:t>
            </a:r>
            <a:r>
              <a:rPr lang="en-US" baseline="0" dirty="0" smtClean="0"/>
              <a:t>, </a:t>
            </a:r>
            <a:r>
              <a:rPr lang="en-US" baseline="0" dirty="0" err="1" smtClean="0"/>
              <a:t>app_parm</a:t>
            </a:r>
            <a:r>
              <a:rPr lang="en-US" baseline="0" dirty="0" smtClean="0"/>
              <a:t> and </a:t>
            </a:r>
            <a:r>
              <a:rPr lang="en-US" baseline="0" dirty="0" err="1" smtClean="0"/>
              <a:t>app_env_parm</a:t>
            </a:r>
            <a:r>
              <a:rPr lang="en-US" baseline="0" dirty="0" smtClean="0"/>
              <a:t> tables compose the </a:t>
            </a:r>
            <a:r>
              <a:rPr lang="en-US" baseline="0" dirty="0" err="1" smtClean="0"/>
              <a:t>submodel</a:t>
            </a:r>
            <a:r>
              <a:rPr lang="en-US" baseline="0" dirty="0" smtClean="0"/>
              <a:t> that make environment-aware, dynamic parameters possible.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200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752600"/>
            <a:ext cx="82296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20003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3600" baseline="0">
                <a:solidFill>
                  <a:srgbClr val="FF6D33"/>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066800"/>
            <a:ext cx="8229600" cy="5105400"/>
          </a:xfrm>
          <a:prstGeom prst="rect">
            <a:avLst/>
          </a:prstGeom>
        </p:spPr>
        <p:txBody>
          <a:bodyPr/>
          <a:lstStyle>
            <a:lvl1pPr>
              <a:defRPr sz="2800" baseline="0"/>
            </a:lvl1pPr>
            <a:lvl2pPr>
              <a:defRPr sz="2600" baseline="0"/>
            </a:lvl2pPr>
            <a:lvl3pPr>
              <a:defRPr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17375E">
                <a:lumMod val="100000"/>
              </a:srgbClr>
            </a:gs>
            <a:gs pos="100000">
              <a:srgbClr val="204C83"/>
            </a:gs>
          </a:gsLst>
          <a:lin ang="5400000" scaled="1"/>
          <a:tileRect/>
        </a:gradFill>
        <a:effectLst/>
      </p:bgPr>
    </p:bg>
    <p:spTree>
      <p:nvGrpSpPr>
        <p:cNvPr id="1" name=""/>
        <p:cNvGrpSpPr/>
        <p:nvPr/>
      </p:nvGrpSpPr>
      <p:grpSpPr>
        <a:xfrm>
          <a:off x="0" y="0"/>
          <a:ext cx="0" cy="0"/>
          <a:chOff x="0" y="0"/>
          <a:chExt cx="0" cy="0"/>
        </a:xfrm>
      </p:grpSpPr>
      <p:sp>
        <p:nvSpPr>
          <p:cNvPr id="16" name="vignette"/>
          <p:cNvSpPr/>
          <p:nvPr userDrawn="1"/>
        </p:nvSpPr>
        <p:spPr>
          <a:xfrm>
            <a:off x="0" y="14955"/>
            <a:ext cx="9144000" cy="6858000"/>
          </a:xfrm>
          <a:prstGeom prst="rect">
            <a:avLst/>
          </a:prstGeom>
          <a:gradFill flip="none" rotWithShape="1">
            <a:gsLst>
              <a:gs pos="0">
                <a:schemeClr val="bg1">
                  <a:alpha val="0"/>
                </a:schemeClr>
              </a:gs>
              <a:gs pos="72000">
                <a:schemeClr val="tx1">
                  <a:alpha val="1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 name="Picture 1"/>
          <p:cNvPicPr>
            <a:picLocks noChangeAspect="1"/>
          </p:cNvPicPr>
          <p:nvPr userDrawn="1"/>
        </p:nvPicPr>
        <p:blipFill>
          <a:blip r:embed="rId4" cstate="print"/>
          <a:stretch>
            <a:fillRect/>
          </a:stretch>
        </p:blipFill>
        <p:spPr>
          <a:xfrm>
            <a:off x="228600" y="6341628"/>
            <a:ext cx="1524000" cy="310760"/>
          </a:xfrm>
          <a:prstGeom prst="rect">
            <a:avLst/>
          </a:prstGeom>
        </p:spPr>
      </p:pic>
    </p:spTree>
    <p:extLst>
      <p:ext uri="{BB962C8B-B14F-4D97-AF65-F5344CB8AC3E}">
        <p14:creationId xmlns:p14="http://schemas.microsoft.com/office/powerpoint/2010/main" xmlns="" val="211643278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vignette"/>
          <p:cNvSpPr/>
          <p:nvPr/>
        </p:nvSpPr>
        <p:spPr>
          <a:xfrm>
            <a:off x="0" y="0"/>
            <a:ext cx="9144000" cy="6858000"/>
          </a:xfrm>
          <a:prstGeom prst="rect">
            <a:avLst/>
          </a:prstGeom>
          <a:gradFill flip="none" rotWithShape="1">
            <a:gsLst>
              <a:gs pos="0">
                <a:schemeClr val="bg1">
                  <a:alpha val="0"/>
                </a:schemeClr>
              </a:gs>
              <a:gs pos="72000">
                <a:schemeClr val="tx1">
                  <a:alpha val="1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6" name="Picture 5"/>
          <p:cNvPicPr>
            <a:picLocks noChangeAspect="1"/>
          </p:cNvPicPr>
          <p:nvPr userDrawn="1"/>
        </p:nvPicPr>
        <p:blipFill>
          <a:blip r:embed="rId4" cstate="print"/>
          <a:stretch>
            <a:fillRect/>
          </a:stretch>
        </p:blipFill>
        <p:spPr>
          <a:xfrm>
            <a:off x="228600" y="6340139"/>
            <a:ext cx="1524000" cy="310760"/>
          </a:xfrm>
          <a:prstGeom prst="rect">
            <a:avLst/>
          </a:prstGeom>
        </p:spPr>
      </p:pic>
    </p:spTree>
    <p:extLst>
      <p:ext uri="{BB962C8B-B14F-4D97-AF65-F5344CB8AC3E}">
        <p14:creationId xmlns:p14="http://schemas.microsoft.com/office/powerpoint/2010/main" xmlns="" val="2116432784"/>
      </p:ext>
    </p:extLst>
  </p:cSld>
  <p:clrMap bg1="lt1" tx1="dk1" bg2="lt2" tx2="dk2" accent1="accent1" accent2="accent2" accent3="accent3" accent4="accent4" accent5="accent5" accent6="accent6" hlink="hlink" folHlink="folHlink"/>
  <p:sldLayoutIdLst>
    <p:sldLayoutId id="2147483653" r:id="rId1"/>
    <p:sldLayoutId id="214748366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895601"/>
            <a:ext cx="7086600" cy="461665"/>
          </a:xfrm>
          <a:prstGeom prst="rect">
            <a:avLst/>
          </a:prstGeom>
          <a:noFill/>
        </p:spPr>
        <p:txBody>
          <a:bodyPr wrap="square" rtlCol="0">
            <a:spAutoFit/>
          </a:bodyPr>
          <a:lstStyle/>
          <a:p>
            <a:pPr algn="r"/>
            <a:r>
              <a:rPr lang="en-US" sz="2400" i="1" dirty="0" smtClean="0">
                <a:solidFill>
                  <a:srgbClr val="FF6D33"/>
                </a:solidFill>
              </a:rPr>
              <a:t>Pain-free Auditing, Metrics and  Troubleshooting</a:t>
            </a:r>
            <a:endParaRPr lang="en-US" sz="2400" i="1" dirty="0">
              <a:solidFill>
                <a:srgbClr val="FF6D33"/>
              </a:solidFill>
            </a:endParaRPr>
          </a:p>
        </p:txBody>
      </p:sp>
      <p:sp>
        <p:nvSpPr>
          <p:cNvPr id="2" name="Text Placeholder 1"/>
          <p:cNvSpPr>
            <a:spLocks noGrp="1"/>
          </p:cNvSpPr>
          <p:nvPr>
            <p:ph type="body" sz="quarter" idx="4294967295"/>
          </p:nvPr>
        </p:nvSpPr>
        <p:spPr>
          <a:xfrm>
            <a:off x="228600" y="2209800"/>
            <a:ext cx="7848600" cy="838200"/>
          </a:xfrm>
          <a:prstGeom prst="rect">
            <a:avLst/>
          </a:prstGeom>
        </p:spPr>
        <p:txBody>
          <a:bodyPr/>
          <a:lstStyle/>
          <a:p>
            <a:pPr marL="0" indent="0" algn="r">
              <a:buNone/>
            </a:pPr>
            <a:r>
              <a:rPr lang="en-US" dirty="0" smtClean="0">
                <a:solidFill>
                  <a:schemeClr val="bg1">
                    <a:lumMod val="95000"/>
                  </a:schemeClr>
                </a:solidFill>
              </a:rPr>
              <a:t>Debugging &amp; </a:t>
            </a:r>
            <a:r>
              <a:rPr lang="en-US" dirty="0" err="1" smtClean="0">
                <a:solidFill>
                  <a:schemeClr val="bg1">
                    <a:lumMod val="95000"/>
                  </a:schemeClr>
                </a:solidFill>
              </a:rPr>
              <a:t>Instrumenting</a:t>
            </a:r>
            <a:r>
              <a:rPr lang="en-US" dirty="0" smtClean="0">
                <a:solidFill>
                  <a:schemeClr val="bg1">
                    <a:lumMod val="95000"/>
                  </a:schemeClr>
                </a:solidFill>
              </a:rPr>
              <a:t> </a:t>
            </a:r>
            <a:r>
              <a:rPr lang="en-US" dirty="0" smtClean="0">
                <a:solidFill>
                  <a:schemeClr val="bg1">
                    <a:lumMod val="95000"/>
                  </a:schemeClr>
                </a:solidFill>
              </a:rPr>
              <a:t>PL/SQL</a:t>
            </a:r>
            <a:endParaRPr lang="en-US" dirty="0">
              <a:solidFill>
                <a:schemeClr val="bg1">
                  <a:lumMod val="95000"/>
                </a:schemeClr>
              </a:solidFill>
            </a:endParaRPr>
          </a:p>
        </p:txBody>
      </p:sp>
    </p:spTree>
    <p:extLst>
      <p:ext uri="{BB962C8B-B14F-4D97-AF65-F5344CB8AC3E}">
        <p14:creationId xmlns:p14="http://schemas.microsoft.com/office/powerpoint/2010/main" xmlns="" val="211733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Heavenly Instrumentation</a:t>
            </a:r>
            <a:endParaRPr lang="en-US" dirty="0"/>
          </a:p>
        </p:txBody>
      </p:sp>
      <p:sp>
        <p:nvSpPr>
          <p:cNvPr id="3" name="Text Placeholder 2"/>
          <p:cNvSpPr>
            <a:spLocks noGrp="1"/>
          </p:cNvSpPr>
          <p:nvPr>
            <p:ph type="body" sz="quarter" idx="10"/>
          </p:nvPr>
        </p:nvSpPr>
        <p:spPr/>
        <p:txBody>
          <a:bodyPr/>
          <a:lstStyle/>
          <a:p>
            <a:r>
              <a:rPr lang="en-US" b="1" dirty="0" smtClean="0"/>
              <a:t>Simple and Painless</a:t>
            </a:r>
          </a:p>
          <a:p>
            <a:pPr lvl="1">
              <a:buNone/>
            </a:pPr>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(‘Calling X with ‘||</a:t>
            </a:r>
            <a:r>
              <a:rPr lang="en-US" sz="2400" dirty="0" err="1" smtClean="0">
                <a:latin typeface="Courier New" pitchFamily="49" charset="0"/>
                <a:cs typeface="Courier New" pitchFamily="49" charset="0"/>
              </a:rPr>
              <a:t>i_parm</a:t>
            </a:r>
            <a:r>
              <a:rPr lang="en-US" sz="2400" dirty="0" smtClean="0">
                <a:latin typeface="Courier New" pitchFamily="49" charset="0"/>
                <a:cs typeface="Courier New" pitchFamily="49" charset="0"/>
              </a:rPr>
              <a:t>);</a:t>
            </a:r>
          </a:p>
          <a:p>
            <a:pPr lvl="1">
              <a:buNone/>
            </a:pPr>
            <a:r>
              <a:rPr lang="en-US" sz="2400" dirty="0" smtClean="0">
                <a:latin typeface="Courier New" pitchFamily="49" charset="0"/>
                <a:cs typeface="Courier New" pitchFamily="49" charset="0"/>
              </a:rPr>
              <a:t>info(‘BEGIN: Nightly Reconcile’);</a:t>
            </a:r>
          </a:p>
          <a:p>
            <a:pPr lvl="1">
              <a:buNone/>
            </a:pPr>
            <a:r>
              <a:rPr lang="en-US" sz="2400" dirty="0" smtClean="0">
                <a:latin typeface="Courier New" pitchFamily="49" charset="0"/>
                <a:cs typeface="Courier New" pitchFamily="49" charset="0"/>
              </a:rPr>
              <a:t>warn(‘X took ‘||</a:t>
            </a:r>
            <a:r>
              <a:rPr lang="en-US" sz="2400" dirty="0" err="1" smtClean="0">
                <a:latin typeface="Courier New" pitchFamily="49" charset="0"/>
                <a:cs typeface="Courier New" pitchFamily="49" charset="0"/>
              </a:rPr>
              <a:t>l_diff</a:t>
            </a:r>
            <a:r>
              <a:rPr lang="en-US" sz="2400" dirty="0" smtClean="0">
                <a:latin typeface="Courier New" pitchFamily="49" charset="0"/>
                <a:cs typeface="Courier New" pitchFamily="49" charset="0"/>
              </a:rPr>
              <a:t>||’ minutes too long’);</a:t>
            </a:r>
            <a:endParaRPr lang="en-US" sz="2400" dirty="0" smtClean="0"/>
          </a:p>
          <a:p>
            <a:r>
              <a:rPr lang="en-US" b="1" dirty="0" smtClean="0"/>
              <a:t>Choice </a:t>
            </a:r>
            <a:r>
              <a:rPr lang="en-US" b="1" dirty="0" smtClean="0"/>
              <a:t>of </a:t>
            </a:r>
            <a:r>
              <a:rPr lang="en-US" b="1" dirty="0" smtClean="0"/>
              <a:t>Output</a:t>
            </a:r>
            <a:endParaRPr lang="en-US" dirty="0" smtClean="0"/>
          </a:p>
          <a:p>
            <a:pPr lvl="1"/>
            <a:r>
              <a:rPr lang="en-US" dirty="0" smtClean="0"/>
              <a:t>file</a:t>
            </a:r>
            <a:r>
              <a:rPr lang="en-US" dirty="0" smtClean="0"/>
              <a:t>, table, screen, </a:t>
            </a:r>
            <a:r>
              <a:rPr lang="en-US" dirty="0" smtClean="0"/>
              <a:t>ftp, pipe, others?</a:t>
            </a:r>
          </a:p>
          <a:p>
            <a:pPr lvl="1"/>
            <a:r>
              <a:rPr lang="en-US" dirty="0" smtClean="0"/>
              <a:t>Table-based output requires anonymous </a:t>
            </a:r>
            <a:r>
              <a:rPr lang="en-US" dirty="0" err="1" smtClean="0"/>
              <a:t>tx</a:t>
            </a:r>
            <a:endParaRPr lang="en-US" dirty="0" smtClean="0"/>
          </a:p>
          <a:p>
            <a:r>
              <a:rPr lang="en-US" b="1" dirty="0" smtClean="0"/>
              <a:t>Origin </a:t>
            </a:r>
            <a:r>
              <a:rPr lang="en-US" b="1" dirty="0" smtClean="0"/>
              <a:t>Metadata Transparently Derived</a:t>
            </a:r>
          </a:p>
          <a:p>
            <a:pPr lvl="1"/>
            <a:r>
              <a:rPr lang="en-US" sz="2400" dirty="0" smtClean="0"/>
              <a:t>Time, unit, line, caller </a:t>
            </a:r>
            <a:r>
              <a:rPr lang="en-US" sz="2400" dirty="0" smtClean="0"/>
              <a:t>identifiers</a:t>
            </a:r>
          </a:p>
          <a:p>
            <a:pPr lvl="1"/>
            <a:r>
              <a:rPr lang="en-US" sz="2400" dirty="0" smtClean="0"/>
              <a:t>End user identifiable from end-to-end</a:t>
            </a: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Starter Framework</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905000" y="847357"/>
            <a:ext cx="6705600" cy="6010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Auditing Components</a:t>
            </a:r>
            <a:endParaRPr lang="en-US" dirty="0"/>
          </a:p>
        </p:txBody>
      </p:sp>
      <p:sp>
        <p:nvSpPr>
          <p:cNvPr id="3" name="Text Placeholder 2"/>
          <p:cNvSpPr>
            <a:spLocks noGrp="1"/>
          </p:cNvSpPr>
          <p:nvPr>
            <p:ph type="body" sz="quarter" idx="10"/>
          </p:nvPr>
        </p:nvSpPr>
        <p:spPr/>
        <p:txBody>
          <a:bodyPr/>
          <a:lstStyle/>
          <a:p>
            <a:r>
              <a:rPr lang="en-US" dirty="0" smtClean="0"/>
              <a:t>The Starter Framework comes with a “gen_audit_triggers.sql” script which can generate a trigger for every table in your schema.</a:t>
            </a:r>
          </a:p>
          <a:p>
            <a:r>
              <a:rPr lang="en-US" dirty="0" smtClean="0"/>
              <a:t>Run it. Remove triggers not needed. Remove auditing on columns not needed.</a:t>
            </a:r>
          </a:p>
          <a:p>
            <a:r>
              <a:rPr lang="en-US" dirty="0" smtClean="0"/>
              <a:t>Done.</a:t>
            </a:r>
          </a:p>
          <a:p>
            <a:r>
              <a:rPr lang="en-US" dirty="0" smtClean="0"/>
              <a:t>Audited changes are recorded to APP_CHG_LOG and APP_CHG_LOG_DTL</a:t>
            </a:r>
          </a:p>
          <a:p>
            <a:r>
              <a:rPr lang="en-US" dirty="0" smtClean="0"/>
              <a:t>May need view or materialized view to simplify access to audit data.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t>
            </a:r>
            <a:r>
              <a:rPr lang="en-US" dirty="0" smtClean="0"/>
              <a:t>Metrics Components</a:t>
            </a:r>
            <a:endParaRPr lang="en-US" dirty="0"/>
          </a:p>
        </p:txBody>
      </p:sp>
      <p:sp>
        <p:nvSpPr>
          <p:cNvPr id="3" name="Text Placeholder 2"/>
          <p:cNvSpPr>
            <a:spLocks noGrp="1"/>
          </p:cNvSpPr>
          <p:nvPr>
            <p:ph type="body" sz="quarter" idx="10"/>
          </p:nvPr>
        </p:nvSpPr>
        <p:spPr/>
        <p:txBody>
          <a:bodyPr/>
          <a:lstStyle/>
          <a:p>
            <a:r>
              <a:rPr lang="en-US" dirty="0" smtClean="0"/>
              <a:t>TIMER package</a:t>
            </a:r>
          </a:p>
          <a:p>
            <a:pPr lvl="1"/>
            <a:r>
              <a:rPr lang="en-US" sz="2400" dirty="0" err="1" smtClean="0">
                <a:latin typeface="Courier New" pitchFamily="49" charset="0"/>
                <a:cs typeface="Courier New" pitchFamily="49" charset="0"/>
              </a:rPr>
              <a:t>startme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a:t>
            </a:r>
            <a:r>
              <a:rPr lang="en-US" sz="2400" i="1" dirty="0" smtClean="0">
                <a:latin typeface="Courier New" pitchFamily="49" charset="0"/>
                <a:cs typeface="Courier New" pitchFamily="49" charset="0"/>
              </a:rPr>
              <a:t>name</a:t>
            </a:r>
            <a:r>
              <a:rPr lang="en-US" sz="2400" dirty="0" smtClean="0">
                <a:latin typeface="Courier New" pitchFamily="49" charset="0"/>
                <a:cs typeface="Courier New" pitchFamily="49" charset="0"/>
              </a:rPr>
              <a:t>)</a:t>
            </a:r>
          </a:p>
          <a:p>
            <a:pPr lvl="1"/>
            <a:r>
              <a:rPr lang="en-US" sz="2400" dirty="0" err="1" smtClean="0">
                <a:latin typeface="Courier New" pitchFamily="49" charset="0"/>
                <a:cs typeface="Courier New" pitchFamily="49" charset="0"/>
              </a:rPr>
              <a:t>s</a:t>
            </a:r>
            <a:r>
              <a:rPr lang="en-US" sz="2400" dirty="0" err="1" smtClean="0">
                <a:latin typeface="Courier New" pitchFamily="49" charset="0"/>
                <a:cs typeface="Courier New" pitchFamily="49" charset="0"/>
              </a:rPr>
              <a:t>topme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a:t>
            </a:r>
            <a:r>
              <a:rPr lang="en-US" sz="2400" i="1" dirty="0" smtClean="0">
                <a:latin typeface="Courier New" pitchFamily="49" charset="0"/>
                <a:cs typeface="Courier New" pitchFamily="49" charset="0"/>
              </a:rPr>
              <a:t>name</a:t>
            </a:r>
            <a:r>
              <a:rPr lang="en-US" sz="2400" dirty="0" smtClean="0">
                <a:latin typeface="Courier New" pitchFamily="49" charset="0"/>
                <a:cs typeface="Courier New" pitchFamily="49" charset="0"/>
              </a:rPr>
              <a:t>)</a:t>
            </a:r>
          </a:p>
          <a:p>
            <a:pPr lvl="1"/>
            <a:r>
              <a:rPr lang="en-US" sz="2400" dirty="0" smtClean="0">
                <a:latin typeface="Courier New" pitchFamily="49" charset="0"/>
                <a:cs typeface="Courier New" pitchFamily="49" charset="0"/>
              </a:rPr>
              <a:t>elapsed(</a:t>
            </a:r>
            <a:r>
              <a:rPr lang="en-US" sz="2400" i="1" dirty="0" smtClean="0">
                <a:latin typeface="Courier New" pitchFamily="49" charset="0"/>
                <a:cs typeface="Courier New" pitchFamily="49" charset="0"/>
              </a:rPr>
              <a:t>timer </a:t>
            </a:r>
            <a:r>
              <a:rPr lang="en-US" sz="2400" i="1" dirty="0" smtClean="0">
                <a:latin typeface="Courier New" pitchFamily="49" charset="0"/>
                <a:cs typeface="Courier New" pitchFamily="49" charset="0"/>
              </a:rPr>
              <a:t>name</a:t>
            </a:r>
            <a:r>
              <a:rPr lang="en-US" sz="2400" dirty="0" smtClean="0">
                <a:latin typeface="Courier New" pitchFamily="49" charset="0"/>
                <a:cs typeface="Courier New" pitchFamily="49" charset="0"/>
              </a:rPr>
              <a:t>)</a:t>
            </a:r>
          </a:p>
          <a:p>
            <a:r>
              <a:rPr lang="en-US" dirty="0" smtClean="0"/>
              <a:t>Log elapsed </a:t>
            </a:r>
            <a:r>
              <a:rPr lang="en-US" dirty="0" smtClean="0"/>
              <a:t>times</a:t>
            </a:r>
          </a:p>
          <a:p>
            <a:r>
              <a:rPr lang="en-US" dirty="0" smtClean="0"/>
              <a:t>Create separate automated processes to monitor metrics, learn from them over time, and notify when anomalies are detected.</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t>
            </a:r>
            <a:r>
              <a:rPr lang="en-US" dirty="0" smtClean="0"/>
              <a:t>Logging Components</a:t>
            </a:r>
            <a:endParaRPr lang="en-US" dirty="0"/>
          </a:p>
        </p:txBody>
      </p:sp>
      <p:sp>
        <p:nvSpPr>
          <p:cNvPr id="3" name="Text Placeholder 2"/>
          <p:cNvSpPr>
            <a:spLocks noGrp="1"/>
          </p:cNvSpPr>
          <p:nvPr>
            <p:ph type="body" sz="quarter" idx="10"/>
          </p:nvPr>
        </p:nvSpPr>
        <p:spPr/>
        <p:txBody>
          <a:bodyPr/>
          <a:lstStyle/>
          <a:p>
            <a:r>
              <a:rPr lang="en-US" dirty="0" smtClean="0"/>
              <a:t>LOGS package</a:t>
            </a:r>
          </a:p>
          <a:p>
            <a:pPr lvl="1"/>
            <a:r>
              <a:rPr lang="en-US" sz="2400" dirty="0" smtClean="0">
                <a:latin typeface="Courier New" pitchFamily="49" charset="0"/>
                <a:cs typeface="Courier New" pitchFamily="49" charset="0"/>
              </a:rPr>
              <a:t>info(</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smtClean="0">
                <a:latin typeface="Courier New" pitchFamily="49" charset="0"/>
                <a:cs typeface="Courier New" pitchFamily="49" charset="0"/>
              </a:rPr>
              <a:t>warn</a:t>
            </a:r>
            <a:r>
              <a:rPr lang="en-US" sz="2400" dirty="0" smtClean="0">
                <a:latin typeface="Courier New" pitchFamily="49" charset="0"/>
                <a:cs typeface="Courier New" pitchFamily="49" charset="0"/>
              </a:rPr>
              <a:t>(</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smtClean="0">
                <a:latin typeface="Courier New" pitchFamily="49" charset="0"/>
                <a:cs typeface="Courier New" pitchFamily="49" charset="0"/>
              </a:rPr>
              <a:t>err</a:t>
            </a:r>
            <a:r>
              <a:rPr lang="en-US" sz="2400" dirty="0" smtClean="0">
                <a:latin typeface="Courier New" pitchFamily="49" charset="0"/>
                <a:cs typeface="Courier New" pitchFamily="49" charset="0"/>
              </a:rPr>
              <a:t>(</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set_dbg</a:t>
            </a:r>
            <a:r>
              <a:rPr lang="en-US" sz="2400" dirty="0" smtClean="0">
                <a:latin typeface="Courier New" pitchFamily="49" charset="0"/>
                <a:cs typeface="Courier New" pitchFamily="49" charset="0"/>
              </a:rPr>
              <a:t> </a:t>
            </a:r>
            <a:r>
              <a:rPr lang="en-US" sz="2000" dirty="0" smtClean="0">
                <a:latin typeface="Courier New" pitchFamily="49" charset="0"/>
                <a:cs typeface="Courier New" pitchFamily="49" charset="0"/>
              </a:rPr>
              <a:t>(and more manual overrides)</a:t>
            </a:r>
          </a:p>
          <a:p>
            <a:r>
              <a:rPr lang="en-US" dirty="0" smtClean="0"/>
              <a:t>Use </a:t>
            </a:r>
            <a:r>
              <a:rPr lang="en-US" sz="2400" dirty="0" smtClean="0">
                <a:latin typeface="Courier New" pitchFamily="49" charset="0"/>
                <a:cs typeface="Courier New" pitchFamily="49" charset="0"/>
              </a:rPr>
              <a:t>info()</a:t>
            </a:r>
            <a:r>
              <a:rPr lang="en-US" dirty="0" smtClean="0"/>
              <a:t>, </a:t>
            </a:r>
            <a:r>
              <a:rPr lang="en-US" sz="2400" dirty="0" smtClean="0">
                <a:latin typeface="Courier New" pitchFamily="49" charset="0"/>
                <a:cs typeface="Courier New" pitchFamily="49" charset="0"/>
              </a:rPr>
              <a:t>warn() </a:t>
            </a:r>
            <a:r>
              <a:rPr lang="en-US" dirty="0" smtClean="0"/>
              <a:t>and </a:t>
            </a:r>
            <a:r>
              <a:rPr lang="en-US" sz="2400" dirty="0" smtClean="0">
                <a:latin typeface="Courier New" pitchFamily="49" charset="0"/>
                <a:cs typeface="Courier New" pitchFamily="49" charset="0"/>
              </a:rPr>
              <a:t>err() </a:t>
            </a:r>
            <a:r>
              <a:rPr lang="en-US" dirty="0" smtClean="0"/>
              <a:t>to record important data, expected and unexpected error conditions.</a:t>
            </a:r>
          </a:p>
          <a:p>
            <a:r>
              <a:rPr lang="en-US" dirty="0" smtClean="0"/>
              <a:t>Use </a:t>
            </a:r>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a:t>
            </a:r>
            <a:r>
              <a:rPr lang="en-US" dirty="0" smtClean="0"/>
              <a:t> to both document code and leave hooks for dynamic, real-time logging.</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t>
            </a:r>
            <a:r>
              <a:rPr lang="en-US" dirty="0" smtClean="0"/>
              <a:t>Debug </a:t>
            </a:r>
            <a:r>
              <a:rPr lang="en-US" dirty="0" smtClean="0"/>
              <a:t>API</a:t>
            </a:r>
            <a:endParaRPr lang="en-US" dirty="0"/>
          </a:p>
        </p:txBody>
      </p:sp>
      <p:sp>
        <p:nvSpPr>
          <p:cNvPr id="3" name="Text Placeholder 2"/>
          <p:cNvSpPr>
            <a:spLocks noGrp="1"/>
          </p:cNvSpPr>
          <p:nvPr>
            <p:ph type="body" sz="quarter" idx="10"/>
          </p:nvPr>
        </p:nvSpPr>
        <p:spPr/>
        <p:txBody>
          <a:bodyPr/>
          <a:lstStyle/>
          <a:p>
            <a:r>
              <a:rPr lang="en-US" dirty="0" smtClean="0"/>
              <a:t>Debug API is found in the LOGS package</a:t>
            </a:r>
          </a:p>
          <a:p>
            <a:r>
              <a:rPr lang="en-US" dirty="0" smtClean="0"/>
              <a:t>It is very simple:</a:t>
            </a:r>
          </a:p>
          <a:p>
            <a:pPr lvl="1">
              <a:buNone/>
            </a:pPr>
            <a:r>
              <a:rPr lang="en-US" dirty="0" smtClean="0">
                <a:latin typeface="Courier New" pitchFamily="49" charset="0"/>
                <a:cs typeface="Courier New" pitchFamily="49" charset="0"/>
              </a:rPr>
              <a:t>logs.dbg(</a:t>
            </a:r>
            <a:r>
              <a:rPr lang="en-US" dirty="0" err="1" smtClean="0">
                <a:latin typeface="Courier New" pitchFamily="49" charset="0"/>
                <a:cs typeface="Courier New" pitchFamily="49" charset="0"/>
              </a:rPr>
              <a:t>i_str</a:t>
            </a:r>
            <a:r>
              <a:rPr lang="en-US" dirty="0" smtClean="0">
                <a:latin typeface="Courier New" pitchFamily="49" charset="0"/>
                <a:cs typeface="Courier New" pitchFamily="49" charset="0"/>
              </a:rPr>
              <a:t>)</a:t>
            </a:r>
          </a:p>
          <a:p>
            <a:pPr lvl="2"/>
            <a:r>
              <a:rPr lang="en-US" dirty="0" smtClean="0"/>
              <a:t>Critical private routines:</a:t>
            </a:r>
          </a:p>
          <a:p>
            <a:pPr lvl="3"/>
            <a:r>
              <a:rPr lang="en-US" dirty="0" err="1" smtClean="0"/>
              <a:t>check_debug_toggle</a:t>
            </a:r>
            <a:r>
              <a:rPr lang="en-US" dirty="0" smtClean="0"/>
              <a:t>()</a:t>
            </a:r>
          </a:p>
          <a:p>
            <a:pPr lvl="3"/>
            <a:r>
              <a:rPr lang="en-US" dirty="0" err="1" smtClean="0"/>
              <a:t>env.caller_meta</a:t>
            </a:r>
            <a:r>
              <a:rPr lang="en-US" dirty="0" smtClean="0"/>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Debug Toggles</a:t>
            </a:r>
            <a:endParaRPr lang="en-US" dirty="0"/>
          </a:p>
        </p:txBody>
      </p:sp>
      <p:sp>
        <p:nvSpPr>
          <p:cNvPr id="3" name="Text Placeholder 2"/>
          <p:cNvSpPr>
            <a:spLocks noGrp="1"/>
          </p:cNvSpPr>
          <p:nvPr>
            <p:ph type="body" sz="quarter" idx="10"/>
          </p:nvPr>
        </p:nvSpPr>
        <p:spPr/>
        <p:txBody>
          <a:bodyPr/>
          <a:lstStyle/>
          <a:p>
            <a:r>
              <a:rPr lang="en-US" dirty="0" smtClean="0"/>
              <a:t>Toggles: APP_ENV_PARM</a:t>
            </a:r>
          </a:p>
          <a:p>
            <a:pPr lvl="1"/>
            <a:r>
              <a:rPr lang="en-US" dirty="0" smtClean="0"/>
              <a:t>Debug (on/off, session, unit, user)</a:t>
            </a:r>
          </a:p>
          <a:p>
            <a:pPr lvl="1"/>
            <a:r>
              <a:rPr lang="en-US" dirty="0" smtClean="0"/>
              <a:t>Debug Toggle Check Interval (in minutes)</a:t>
            </a:r>
          </a:p>
          <a:p>
            <a:pPr lvl="1"/>
            <a:r>
              <a:rPr lang="en-US" dirty="0" smtClean="0"/>
              <a:t>Default Log Targets (Screen=</a:t>
            </a:r>
            <a:r>
              <a:rPr lang="en-US" dirty="0" err="1" smtClean="0"/>
              <a:t>N,Table</a:t>
            </a:r>
            <a:r>
              <a:rPr lang="en-US" dirty="0" smtClean="0"/>
              <a:t>=</a:t>
            </a:r>
            <a:r>
              <a:rPr lang="en-US" dirty="0" err="1" smtClean="0"/>
              <a:t>Y,File</a:t>
            </a:r>
            <a:r>
              <a:rPr lang="en-US" dirty="0" smtClean="0"/>
              <a:t>=N</a:t>
            </a:r>
            <a:r>
              <a:rPr lang="en-US" dirty="0" smtClean="0"/>
              <a:t>)</a:t>
            </a:r>
          </a:p>
          <a:p>
            <a:r>
              <a:rPr lang="en-US" dirty="0" smtClean="0"/>
              <a:t>Toggles can be manually overridden, or read from the parameters table</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Debug Destinations</a:t>
            </a:r>
            <a:endParaRPr lang="en-US" dirty="0"/>
          </a:p>
        </p:txBody>
      </p:sp>
      <p:sp>
        <p:nvSpPr>
          <p:cNvPr id="3" name="Text Placeholder 2"/>
          <p:cNvSpPr>
            <a:spLocks noGrp="1"/>
          </p:cNvSpPr>
          <p:nvPr>
            <p:ph type="body" sz="quarter" idx="10"/>
          </p:nvPr>
        </p:nvSpPr>
        <p:spPr/>
        <p:txBody>
          <a:bodyPr/>
          <a:lstStyle/>
          <a:p>
            <a:r>
              <a:rPr lang="en-US" dirty="0" smtClean="0"/>
              <a:t>Screen</a:t>
            </a:r>
          </a:p>
          <a:p>
            <a:pPr lvl="1"/>
            <a:r>
              <a:rPr lang="en-US" dirty="0" smtClean="0"/>
              <a:t>Only useful for unit testing and </a:t>
            </a:r>
            <a:r>
              <a:rPr lang="en-US" dirty="0" err="1" smtClean="0"/>
              <a:t>debuggin</a:t>
            </a:r>
            <a:r>
              <a:rPr lang="en-US" dirty="0" smtClean="0"/>
              <a:t> backend processes.</a:t>
            </a:r>
            <a:endParaRPr lang="en-US" dirty="0" smtClean="0"/>
          </a:p>
          <a:p>
            <a:r>
              <a:rPr lang="en-US" dirty="0" smtClean="0"/>
              <a:t>File</a:t>
            </a:r>
          </a:p>
          <a:p>
            <a:pPr lvl="1"/>
            <a:r>
              <a:rPr lang="en-US" dirty="0" smtClean="0"/>
              <a:t>Under the covers in LOGS, the </a:t>
            </a:r>
            <a:r>
              <a:rPr lang="en-US" dirty="0" smtClean="0"/>
              <a:t>IO package is used to write to the file system.</a:t>
            </a:r>
            <a:endParaRPr lang="en-US" dirty="0" smtClean="0"/>
          </a:p>
          <a:p>
            <a:r>
              <a:rPr lang="en-US" dirty="0" smtClean="0"/>
              <a:t>Log </a:t>
            </a:r>
            <a:r>
              <a:rPr lang="en-US" dirty="0" smtClean="0"/>
              <a:t>Table</a:t>
            </a:r>
          </a:p>
          <a:p>
            <a:pPr lvl="1"/>
            <a:r>
              <a:rPr lang="en-US" dirty="0" smtClean="0"/>
              <a:t>Under the covers in LOGS, the </a:t>
            </a:r>
            <a:r>
              <a:rPr lang="en-US" dirty="0" smtClean="0"/>
              <a:t>APP_LOG_API package is used to write to APP_LOG</a:t>
            </a:r>
          </a:p>
          <a:p>
            <a:pPr lvl="1"/>
            <a:r>
              <a:rPr lang="en-US" dirty="0" smtClean="0"/>
              <a:t>A default job keeps the table trimmed to a couple weeks of data.</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t>
            </a:r>
            <a:r>
              <a:rPr lang="en-US" dirty="0" smtClean="0"/>
              <a:t>Call Origin Metadata</a:t>
            </a:r>
            <a:endParaRPr lang="en-US" dirty="0"/>
          </a:p>
        </p:txBody>
      </p:sp>
      <p:sp>
        <p:nvSpPr>
          <p:cNvPr id="3" name="Text Placeholder 2"/>
          <p:cNvSpPr>
            <a:spLocks noGrp="1"/>
          </p:cNvSpPr>
          <p:nvPr>
            <p:ph type="body" sz="quarter" idx="10"/>
          </p:nvPr>
        </p:nvSpPr>
        <p:spPr/>
        <p:txBody>
          <a:bodyPr/>
          <a:lstStyle/>
          <a:p>
            <a:r>
              <a:rPr lang="en-US" dirty="0" smtClean="0"/>
              <a:t>ENV package governs metadata</a:t>
            </a:r>
          </a:p>
          <a:p>
            <a:pPr lvl="1"/>
            <a:r>
              <a:rPr lang="en-US" dirty="0" smtClean="0"/>
              <a:t>Gets, sets and secures info about the host, database, session, calling application, calling client and application contexts.</a:t>
            </a:r>
          </a:p>
          <a:p>
            <a:r>
              <a:rPr lang="en-US" dirty="0" smtClean="0"/>
              <a:t>End-to-End </a:t>
            </a:r>
            <a:r>
              <a:rPr lang="en-US" dirty="0" smtClean="0"/>
              <a:t>User Identification</a:t>
            </a:r>
          </a:p>
          <a:p>
            <a:pPr lvl="1"/>
            <a:r>
              <a:rPr lang="en-US" dirty="0" smtClean="0"/>
              <a:t>Modified Java connection </a:t>
            </a:r>
            <a:r>
              <a:rPr lang="en-US" dirty="0" smtClean="0"/>
              <a:t>classes to set and clear the user’s login using </a:t>
            </a:r>
            <a:r>
              <a:rPr lang="en-US" dirty="0" err="1" smtClean="0"/>
              <a:t>env.init_client_ctx</a:t>
            </a:r>
            <a:r>
              <a:rPr lang="en-US" dirty="0" smtClean="0"/>
              <a:t> and </a:t>
            </a:r>
            <a:r>
              <a:rPr lang="en-US" dirty="0" err="1" smtClean="0"/>
              <a:t>reset_client_ctx</a:t>
            </a:r>
            <a:endParaRPr lang="en-US" dirty="0" smtClean="0"/>
          </a:p>
          <a:p>
            <a:pPr lvl="1"/>
            <a:r>
              <a:rPr lang="en-US" dirty="0" smtClean="0"/>
              <a:t>Uses custom application </a:t>
            </a:r>
            <a:r>
              <a:rPr lang="en-US" dirty="0" smtClean="0"/>
              <a:t>c</a:t>
            </a:r>
            <a:r>
              <a:rPr lang="en-US" dirty="0" smtClean="0"/>
              <a:t>ontext, DBMS_SESSION </a:t>
            </a:r>
            <a:r>
              <a:rPr lang="en-US" dirty="0" err="1" smtClean="0"/>
              <a:t>procs</a:t>
            </a:r>
            <a:r>
              <a:rPr lang="en-US" dirty="0" smtClean="0"/>
              <a:t> </a:t>
            </a:r>
            <a:r>
              <a:rPr lang="en-US" dirty="0" smtClean="0"/>
              <a:t>and </a:t>
            </a:r>
            <a:r>
              <a:rPr lang="en-US" dirty="0" smtClean="0"/>
              <a:t>DBMS_APPLICATION_INFO </a:t>
            </a:r>
            <a:r>
              <a:rPr lang="en-US" dirty="0" err="1" smtClean="0"/>
              <a:t>procs</a:t>
            </a:r>
            <a:r>
              <a:rPr lang="en-US" dirty="0" smtClean="0"/>
              <a:t> (to tag)</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Text Placeholder 2"/>
          <p:cNvSpPr>
            <a:spLocks noGrp="1"/>
          </p:cNvSpPr>
          <p:nvPr>
            <p:ph type="body" sz="quarter" idx="10"/>
          </p:nvPr>
        </p:nvSpPr>
        <p:spPr/>
        <p:txBody>
          <a:bodyPr/>
          <a:lstStyle/>
          <a:p>
            <a:r>
              <a:rPr lang="en-US" dirty="0" smtClean="0"/>
              <a:t>Solution Manager just called.</a:t>
            </a:r>
          </a:p>
          <a:p>
            <a:pPr lvl="1"/>
            <a:r>
              <a:rPr lang="en-US" dirty="0" smtClean="0"/>
              <a:t>After last night’s release, she is not getting her daily email about the critical problem/solution repository.</a:t>
            </a:r>
          </a:p>
          <a:p>
            <a:r>
              <a:rPr lang="en-US" dirty="0" smtClean="0"/>
              <a:t>Recent problem in Missionary Dept.</a:t>
            </a:r>
          </a:p>
          <a:p>
            <a:pPr lvl="1"/>
            <a:r>
              <a:rPr lang="en-US" dirty="0" smtClean="0"/>
              <a:t>New procedure to be run at next release indicated it was successful, but there was no evidence it did anything.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Milk</a:t>
            </a:r>
            <a:r>
              <a:rPr lang="en-US" dirty="0" smtClean="0"/>
              <a:t> </a:t>
            </a:r>
            <a:r>
              <a:rPr lang="en-US" dirty="0" smtClean="0"/>
              <a:t>(</a:t>
            </a:r>
            <a:r>
              <a:rPr lang="en-US" dirty="0" smtClean="0"/>
              <a:t>15 </a:t>
            </a:r>
            <a:r>
              <a:rPr lang="en-US" dirty="0" smtClean="0"/>
              <a:t>min)</a:t>
            </a:r>
          </a:p>
          <a:p>
            <a:r>
              <a:rPr lang="en-US" dirty="0" smtClean="0"/>
              <a:t>Meat (</a:t>
            </a:r>
            <a:r>
              <a:rPr lang="en-US" dirty="0" smtClean="0"/>
              <a:t>20 </a:t>
            </a:r>
            <a:r>
              <a:rPr lang="en-US" dirty="0" smtClean="0"/>
              <a:t>min)</a:t>
            </a:r>
          </a:p>
          <a:p>
            <a:r>
              <a:rPr lang="en-US" dirty="0" smtClean="0"/>
              <a:t>Q&amp;A and Collaboration (</a:t>
            </a:r>
            <a:r>
              <a:rPr lang="en-US" dirty="0" smtClean="0"/>
              <a:t>10 </a:t>
            </a:r>
            <a:r>
              <a:rPr lang="en-US" dirty="0" smtClean="0"/>
              <a:t>min)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Text Placeholder 2"/>
          <p:cNvSpPr>
            <a:spLocks noGrp="1"/>
          </p:cNvSpPr>
          <p:nvPr>
            <p:ph type="body" sz="quarter" idx="10"/>
          </p:nvPr>
        </p:nvSpPr>
        <p:spPr/>
        <p:txBody>
          <a:bodyPr/>
          <a:lstStyle/>
          <a:p>
            <a:r>
              <a:rPr lang="en-US" dirty="0" smtClean="0"/>
              <a:t>Questions?</a:t>
            </a:r>
          </a:p>
          <a:p>
            <a:r>
              <a:rPr lang="en-US" dirty="0" smtClean="0"/>
              <a:t>Ideas?</a:t>
            </a:r>
          </a:p>
          <a:p>
            <a:endParaRPr lang="en-US" dirty="0" smtClean="0"/>
          </a:p>
          <a:p>
            <a:pPr>
              <a:buNone/>
            </a:pPr>
            <a:r>
              <a:rPr lang="en-US" dirty="0" smtClean="0"/>
              <a:t>Contact: </a:t>
            </a:r>
            <a:r>
              <a:rPr lang="en-US" dirty="0" smtClean="0">
                <a:solidFill>
                  <a:schemeClr val="bg2">
                    <a:lumMod val="50000"/>
                  </a:schemeClr>
                </a:solidFill>
              </a:rPr>
              <a:t>William.Coulam@ldschurch.org</a:t>
            </a:r>
          </a:p>
          <a:p>
            <a:pPr>
              <a:buNone/>
            </a:pPr>
            <a:r>
              <a:rPr lang="en-US" dirty="0" smtClean="0"/>
              <a:t>Framework: </a:t>
            </a:r>
            <a:r>
              <a:rPr lang="en-US" dirty="0" smtClean="0">
                <a:solidFill>
                  <a:schemeClr val="bg2">
                    <a:lumMod val="50000"/>
                  </a:schemeClr>
                </a:solidFill>
              </a:rPr>
              <a:t>sourceforge.net/projects/</a:t>
            </a:r>
            <a:r>
              <a:rPr lang="en-US" dirty="0" err="1" smtClean="0">
                <a:solidFill>
                  <a:schemeClr val="bg2">
                    <a:lumMod val="50000"/>
                  </a:schemeClr>
                </a:solidFill>
              </a:rPr>
              <a:t>plsqlframestart</a:t>
            </a: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Remember Just One Slide…</a:t>
            </a:r>
            <a:endParaRPr lang="en-US" dirty="0"/>
          </a:p>
        </p:txBody>
      </p:sp>
      <p:sp>
        <p:nvSpPr>
          <p:cNvPr id="3" name="Text Placeholder 2"/>
          <p:cNvSpPr>
            <a:spLocks noGrp="1"/>
          </p:cNvSpPr>
          <p:nvPr>
            <p:ph type="body" sz="quarter" idx="10"/>
          </p:nvPr>
        </p:nvSpPr>
        <p:spPr/>
        <p:txBody>
          <a:bodyPr/>
          <a:lstStyle/>
          <a:p>
            <a:r>
              <a:rPr lang="en-US" dirty="0" smtClean="0"/>
              <a:t>Like security, internationalization, performance and a good data model, instrumentation needs to be designed into the system from day one, and in place </a:t>
            </a:r>
            <a:r>
              <a:rPr lang="en-US" i="1" dirty="0" smtClean="0"/>
              <a:t>before</a:t>
            </a:r>
            <a:r>
              <a:rPr lang="en-US" dirty="0" smtClean="0"/>
              <a:t> the production problems occur.</a:t>
            </a:r>
          </a:p>
          <a:p>
            <a:r>
              <a:rPr lang="en-US" dirty="0" smtClean="0"/>
              <a:t>Best way to accomplish this is to </a:t>
            </a:r>
            <a:r>
              <a:rPr lang="en-US" i="1" dirty="0" smtClean="0"/>
              <a:t>have</a:t>
            </a:r>
            <a:r>
              <a:rPr lang="en-US" dirty="0" smtClean="0"/>
              <a:t> a standard library, a standard to </a:t>
            </a:r>
            <a:r>
              <a:rPr lang="en-US" i="1" dirty="0" smtClean="0"/>
              <a:t>use</a:t>
            </a:r>
            <a:r>
              <a:rPr lang="en-US" dirty="0" smtClean="0"/>
              <a:t> the library, and peer reviews to </a:t>
            </a:r>
            <a:r>
              <a:rPr lang="en-US" i="1" dirty="0" smtClean="0"/>
              <a:t>enforce</a:t>
            </a:r>
            <a:r>
              <a:rPr lang="en-US" dirty="0" smtClean="0"/>
              <a:t> it.</a:t>
            </a:r>
          </a:p>
          <a:p>
            <a:r>
              <a:rPr lang="en-US" dirty="0" smtClean="0"/>
              <a:t>Standard PL/SQL library can be built or adopted</a:t>
            </a:r>
          </a:p>
          <a:p>
            <a:pPr lvl="1"/>
            <a:r>
              <a:rPr lang="en-US" dirty="0" smtClean="0"/>
              <a:t>In either case, meet developer and enterprise needs so it gets used.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Problem Lifecycle</a:t>
            </a:r>
            <a:endParaRPr lang="en-US" dirty="0"/>
          </a:p>
        </p:txBody>
      </p:sp>
      <p:sp>
        <p:nvSpPr>
          <p:cNvPr id="3" name="Text Placeholder 2"/>
          <p:cNvSpPr>
            <a:spLocks noGrp="1"/>
          </p:cNvSpPr>
          <p:nvPr>
            <p:ph type="body" sz="quarter" idx="10"/>
          </p:nvPr>
        </p:nvSpPr>
        <p:spPr/>
        <p:txBody>
          <a:bodyPr/>
          <a:lstStyle/>
          <a:p>
            <a:r>
              <a:rPr lang="en-US" dirty="0" smtClean="0"/>
              <a:t>Become aware of a problem</a:t>
            </a:r>
          </a:p>
          <a:p>
            <a:r>
              <a:rPr lang="en-US" dirty="0" smtClean="0"/>
              <a:t>Find </a:t>
            </a:r>
            <a:r>
              <a:rPr lang="en-US" dirty="0" smtClean="0"/>
              <a:t>the source of the problem</a:t>
            </a:r>
          </a:p>
          <a:p>
            <a:r>
              <a:rPr lang="en-US" dirty="0" smtClean="0"/>
              <a:t>Fix the source of the problem</a:t>
            </a:r>
          </a:p>
          <a:p>
            <a:pPr lvl="1"/>
            <a:r>
              <a:rPr lang="en-US" dirty="0" smtClean="0"/>
              <a:t>Or slow the bleed</a:t>
            </a:r>
          </a:p>
          <a:p>
            <a:r>
              <a:rPr lang="en-US" dirty="0" smtClean="0"/>
              <a:t>Repair issues the problem caused</a:t>
            </a:r>
          </a:p>
          <a:p>
            <a:pPr lvl="1"/>
            <a:r>
              <a:rPr lang="en-US" dirty="0" smtClean="0"/>
              <a:t>Often data to repair, customers to call, </a:t>
            </a:r>
            <a:r>
              <a:rPr lang="en-US" dirty="0" err="1" smtClean="0"/>
              <a:t>hotfixes</a:t>
            </a:r>
            <a:r>
              <a:rPr lang="en-US" dirty="0" smtClean="0"/>
              <a:t> to document, emails to send, reports to re-run.</a:t>
            </a:r>
            <a:endParaRPr lang="en-US" dirty="0" smtClean="0"/>
          </a:p>
          <a:p>
            <a:r>
              <a:rPr lang="en-US" dirty="0" smtClean="0"/>
              <a:t>Rebuild trust</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12 Steps to Recovery</a:t>
            </a:r>
            <a:endParaRPr lang="en-US" dirty="0"/>
          </a:p>
        </p:txBody>
      </p:sp>
      <p:sp>
        <p:nvSpPr>
          <p:cNvPr id="3" name="Text Placeholder 2"/>
          <p:cNvSpPr>
            <a:spLocks noGrp="1"/>
          </p:cNvSpPr>
          <p:nvPr>
            <p:ph type="body" sz="quarter" idx="10"/>
          </p:nvPr>
        </p:nvSpPr>
        <p:spPr/>
        <p:txBody>
          <a:bodyPr/>
          <a:lstStyle/>
          <a:p>
            <a:r>
              <a:rPr lang="en-US" dirty="0" smtClean="0"/>
              <a:t>Admitting that one cannot control one’s addition or compulsion</a:t>
            </a:r>
          </a:p>
          <a:p>
            <a:r>
              <a:rPr lang="en-US" dirty="0" smtClean="0"/>
              <a:t>Recognizing a higher power that can give strength</a:t>
            </a:r>
          </a:p>
          <a:p>
            <a:r>
              <a:rPr lang="en-US" dirty="0" smtClean="0"/>
              <a:t>Examining past error with the help of a sponsor</a:t>
            </a:r>
          </a:p>
          <a:p>
            <a:r>
              <a:rPr lang="en-US" dirty="0" smtClean="0"/>
              <a:t>Making amends for these errors</a:t>
            </a:r>
          </a:p>
          <a:p>
            <a:r>
              <a:rPr lang="en-US" dirty="0" smtClean="0"/>
              <a:t>Learning to live a new life with a new code of behavior</a:t>
            </a:r>
          </a:p>
          <a:p>
            <a:r>
              <a:rPr lang="en-US" dirty="0" smtClean="0"/>
              <a:t>Helping others who suffer from the same addictions or compulsions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Manifestation</a:t>
            </a:r>
            <a:endParaRPr lang="en-US" dirty="0"/>
          </a:p>
        </p:txBody>
      </p:sp>
      <p:sp>
        <p:nvSpPr>
          <p:cNvPr id="3" name="Text Placeholder 2"/>
          <p:cNvSpPr>
            <a:spLocks noGrp="1"/>
          </p:cNvSpPr>
          <p:nvPr>
            <p:ph type="body" sz="quarter" idx="10"/>
          </p:nvPr>
        </p:nvSpPr>
        <p:spPr/>
        <p:txBody>
          <a:bodyPr/>
          <a:lstStyle/>
          <a:p>
            <a:r>
              <a:rPr lang="en-US" dirty="0" smtClean="0"/>
              <a:t>The Silent Fester, aka “The Norm”</a:t>
            </a:r>
          </a:p>
          <a:p>
            <a:pPr lvl="1"/>
            <a:r>
              <a:rPr lang="en-US" dirty="0" smtClean="0"/>
              <a:t>No monitoring, auditing, metrics or history.</a:t>
            </a:r>
            <a:endParaRPr lang="en-US" dirty="0" smtClean="0"/>
          </a:p>
          <a:p>
            <a:pPr lvl="1"/>
            <a:r>
              <a:rPr lang="en-US" dirty="0" smtClean="0"/>
              <a:t>No one calls. Users get used to slowness/badness.</a:t>
            </a:r>
            <a:endParaRPr lang="en-US" dirty="0" smtClean="0"/>
          </a:p>
          <a:p>
            <a:r>
              <a:rPr lang="en-US" dirty="0" smtClean="0"/>
              <a:t>User </a:t>
            </a:r>
            <a:r>
              <a:rPr lang="en-US" dirty="0" smtClean="0"/>
              <a:t>calls or submits </a:t>
            </a:r>
            <a:r>
              <a:rPr lang="en-US" dirty="0" smtClean="0"/>
              <a:t>ticket</a:t>
            </a:r>
            <a:endParaRPr lang="en-US" dirty="0" smtClean="0"/>
          </a:p>
          <a:p>
            <a:r>
              <a:rPr lang="en-US" dirty="0" smtClean="0"/>
              <a:t>Side Effects</a:t>
            </a:r>
          </a:p>
          <a:p>
            <a:pPr lvl="1"/>
            <a:r>
              <a:rPr lang="en-US" dirty="0" smtClean="0"/>
              <a:t>Incremental buildup until something backs up, never returns, fails, etc. </a:t>
            </a:r>
          </a:p>
          <a:p>
            <a:r>
              <a:rPr lang="en-US" dirty="0" smtClean="0"/>
              <a:t>Proactive </a:t>
            </a:r>
            <a:r>
              <a:rPr lang="en-US" dirty="0" smtClean="0"/>
              <a:t>monitoring</a:t>
            </a:r>
          </a:p>
          <a:p>
            <a:pPr lvl="1"/>
            <a:r>
              <a:rPr lang="en-US" dirty="0" smtClean="0"/>
              <a:t>Determines errors occurring</a:t>
            </a:r>
          </a:p>
          <a:p>
            <a:pPr lvl="1"/>
            <a:r>
              <a:rPr lang="en-US" dirty="0" smtClean="0"/>
              <a:t>Determines performance is </a:t>
            </a:r>
            <a:r>
              <a:rPr lang="en-US" dirty="0" smtClean="0"/>
              <a:t>atypical</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Diagnostics</a:t>
            </a:r>
            <a:endParaRPr lang="en-US" dirty="0"/>
          </a:p>
        </p:txBody>
      </p:sp>
      <p:sp>
        <p:nvSpPr>
          <p:cNvPr id="3" name="Text Placeholder 2"/>
          <p:cNvSpPr>
            <a:spLocks noGrp="1"/>
          </p:cNvSpPr>
          <p:nvPr>
            <p:ph type="body" sz="quarter" idx="10"/>
          </p:nvPr>
        </p:nvSpPr>
        <p:spPr/>
        <p:txBody>
          <a:bodyPr/>
          <a:lstStyle/>
          <a:p>
            <a:pPr marL="514350" indent="-514350">
              <a:buFont typeface="+mj-lt"/>
              <a:buAutoNum type="alphaUcPeriod"/>
            </a:pPr>
            <a:r>
              <a:rPr lang="en-US" dirty="0" smtClean="0"/>
              <a:t>Start peeking, prodding, poking, querying, hoping, guessing, trial and error, etc.</a:t>
            </a:r>
            <a:endParaRPr lang="en-US" dirty="0" smtClean="0"/>
          </a:p>
          <a:p>
            <a:pPr lvl="1"/>
            <a:r>
              <a:rPr lang="en-US" dirty="0" smtClean="0"/>
              <a:t>Ad-hoc, afterthought methods include:</a:t>
            </a:r>
          </a:p>
          <a:p>
            <a:pPr lvl="2"/>
            <a:r>
              <a:rPr lang="en-US" dirty="0" smtClean="0"/>
              <a:t>DBMS_OUTPUT</a:t>
            </a:r>
            <a:endParaRPr lang="en-US" dirty="0" smtClean="0"/>
          </a:p>
          <a:p>
            <a:pPr lvl="2"/>
            <a:r>
              <a:rPr lang="en-US" dirty="0" smtClean="0"/>
              <a:t>Add some logging </a:t>
            </a:r>
            <a:r>
              <a:rPr lang="en-US" dirty="0" smtClean="0"/>
              <a:t>to </a:t>
            </a:r>
            <a:r>
              <a:rPr lang="en-US" dirty="0" smtClean="0"/>
              <a:t>file; recompile</a:t>
            </a:r>
            <a:endParaRPr lang="en-US" dirty="0" smtClean="0"/>
          </a:p>
          <a:p>
            <a:pPr lvl="2"/>
            <a:r>
              <a:rPr lang="en-US" dirty="0" smtClean="0"/>
              <a:t>Add some logging </a:t>
            </a:r>
            <a:r>
              <a:rPr lang="en-US" dirty="0" smtClean="0"/>
              <a:t>to </a:t>
            </a:r>
            <a:r>
              <a:rPr lang="en-US" dirty="0" smtClean="0"/>
              <a:t>table; recompile</a:t>
            </a:r>
            <a:endParaRPr lang="en-US" dirty="0" smtClean="0"/>
          </a:p>
          <a:p>
            <a:pPr lvl="2"/>
            <a:r>
              <a:rPr lang="en-US" dirty="0" smtClean="0"/>
              <a:t>GUI tool or DBMS_DEBUG </a:t>
            </a:r>
            <a:r>
              <a:rPr lang="en-US" dirty="0" smtClean="0"/>
              <a:t>API</a:t>
            </a:r>
          </a:p>
          <a:p>
            <a:pPr lvl="1"/>
            <a:r>
              <a:rPr lang="en-US" dirty="0" smtClean="0"/>
              <a:t>What is wrong with these methods?</a:t>
            </a:r>
          </a:p>
          <a:p>
            <a:pPr lvl="1"/>
            <a:r>
              <a:rPr lang="en-US" dirty="0" smtClean="0"/>
              <a:t>Even heroic efforts </a:t>
            </a:r>
            <a:r>
              <a:rPr lang="en-US" dirty="0" smtClean="0"/>
              <a:t>are too slow, error-prone, guess-prone, require downtime and leave customer impatient</a:t>
            </a:r>
            <a:r>
              <a:rPr lang="en-US" dirty="0" smtClean="0"/>
              <a:t>.</a:t>
            </a:r>
            <a:endParaRPr lang="en-US" dirty="0" smtClean="0"/>
          </a:p>
          <a:p>
            <a:pPr marL="514350" indent="-514350">
              <a:buFont typeface="+mj-lt"/>
              <a:buAutoNum type="alphaUcPeriod"/>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Diagnostics</a:t>
            </a:r>
            <a:endParaRPr lang="en-US" dirty="0"/>
          </a:p>
        </p:txBody>
      </p:sp>
      <p:sp>
        <p:nvSpPr>
          <p:cNvPr id="3" name="Text Placeholder 2"/>
          <p:cNvSpPr>
            <a:spLocks noGrp="1"/>
          </p:cNvSpPr>
          <p:nvPr>
            <p:ph type="body" sz="quarter" idx="10"/>
          </p:nvPr>
        </p:nvSpPr>
        <p:spPr/>
        <p:txBody>
          <a:bodyPr/>
          <a:lstStyle/>
          <a:p>
            <a:pPr marL="514350" indent="-514350">
              <a:buNone/>
            </a:pPr>
            <a:r>
              <a:rPr lang="en-US" dirty="0" smtClean="0"/>
              <a:t>With instrumentation in place…</a:t>
            </a:r>
          </a:p>
          <a:p>
            <a:pPr marL="514350" indent="-514350">
              <a:buFont typeface="+mj-lt"/>
              <a:buAutoNum type="alphaUcPeriod" startAt="2"/>
            </a:pPr>
            <a:r>
              <a:rPr lang="en-US" dirty="0" smtClean="0"/>
              <a:t>Simply review what happened</a:t>
            </a:r>
            <a:endParaRPr lang="en-US" dirty="0" smtClean="0"/>
          </a:p>
          <a:p>
            <a:pPr lvl="1"/>
            <a:r>
              <a:rPr lang="en-US" dirty="0" smtClean="0"/>
              <a:t>If instrumentation was in place</a:t>
            </a:r>
          </a:p>
          <a:p>
            <a:pPr lvl="2"/>
            <a:r>
              <a:rPr lang="en-US" dirty="0" smtClean="0"/>
              <a:t>Auditing: who </a:t>
            </a:r>
            <a:r>
              <a:rPr lang="en-US" dirty="0" smtClean="0"/>
              <a:t>changed what, and </a:t>
            </a:r>
            <a:r>
              <a:rPr lang="en-US" dirty="0" smtClean="0"/>
              <a:t>when?</a:t>
            </a:r>
          </a:p>
          <a:p>
            <a:pPr lvl="2"/>
            <a:r>
              <a:rPr lang="en-US" dirty="0" smtClean="0"/>
              <a:t>Metrics: how long did it take?</a:t>
            </a:r>
          </a:p>
          <a:p>
            <a:pPr lvl="2"/>
            <a:r>
              <a:rPr lang="en-US" dirty="0" smtClean="0"/>
              <a:t>Informational and Error Logging: what happened?</a:t>
            </a:r>
          </a:p>
          <a:p>
            <a:pPr marL="514350" indent="-514350">
              <a:buNone/>
            </a:pPr>
            <a:endParaRPr lang="en-US" dirty="0" smtClean="0"/>
          </a:p>
          <a:p>
            <a:pPr marL="514350" indent="-514350">
              <a:buNone/>
            </a:pPr>
            <a:r>
              <a:rPr lang="en-US" dirty="0" smtClean="0"/>
              <a:t>If </a:t>
            </a:r>
            <a:r>
              <a:rPr lang="en-US" dirty="0" smtClean="0"/>
              <a:t>option B does not </a:t>
            </a:r>
            <a:r>
              <a:rPr lang="en-US" dirty="0" smtClean="0"/>
              <a:t>find the root cause…</a:t>
            </a:r>
          </a:p>
          <a:p>
            <a:pPr marL="514350" indent="-514350">
              <a:buFont typeface="+mj-lt"/>
              <a:buAutoNum type="alphaUcPeriod" startAt="3"/>
            </a:pPr>
            <a:r>
              <a:rPr lang="en-US" dirty="0" smtClean="0"/>
              <a:t>Replicate </a:t>
            </a:r>
            <a:r>
              <a:rPr lang="en-US" dirty="0" smtClean="0"/>
              <a:t>and monitor in real </a:t>
            </a:r>
            <a:r>
              <a:rPr lang="en-US" dirty="0" smtClean="0"/>
              <a:t>time</a:t>
            </a:r>
          </a:p>
          <a:p>
            <a:pPr marL="914400" lvl="1" indent="-514350"/>
            <a:r>
              <a:rPr lang="en-US" dirty="0" smtClean="0"/>
              <a:t>This requires dynamic debug logging pre-embedded in the code.</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Heavenly Instrumentation</a:t>
            </a:r>
            <a:endParaRPr lang="en-US" dirty="0"/>
          </a:p>
        </p:txBody>
      </p:sp>
      <p:sp>
        <p:nvSpPr>
          <p:cNvPr id="3" name="Text Placeholder 2"/>
          <p:cNvSpPr>
            <a:spLocks noGrp="1"/>
          </p:cNvSpPr>
          <p:nvPr>
            <p:ph type="body" sz="quarter" idx="10"/>
          </p:nvPr>
        </p:nvSpPr>
        <p:spPr/>
        <p:txBody>
          <a:bodyPr/>
          <a:lstStyle/>
          <a:p>
            <a:r>
              <a:rPr lang="en-US" b="1" dirty="0" smtClean="0"/>
              <a:t>Static Logging</a:t>
            </a:r>
          </a:p>
          <a:p>
            <a:pPr lvl="1"/>
            <a:r>
              <a:rPr lang="en-US" sz="2400" dirty="0" smtClean="0"/>
              <a:t>Performance-critical metrics are always logged</a:t>
            </a:r>
          </a:p>
          <a:p>
            <a:pPr lvl="1"/>
            <a:r>
              <a:rPr lang="en-US" sz="2400" dirty="0" smtClean="0"/>
              <a:t>Operations on sensitive or critical data are audited</a:t>
            </a:r>
          </a:p>
          <a:p>
            <a:r>
              <a:rPr lang="en-US" b="1" dirty="0" smtClean="0"/>
              <a:t>Dynamic Logging</a:t>
            </a:r>
          </a:p>
          <a:p>
            <a:pPr lvl="1"/>
            <a:r>
              <a:rPr lang="en-US" sz="2400" dirty="0" smtClean="0"/>
              <a:t>Off by default, and low overhead, so insightful debug lines </a:t>
            </a:r>
            <a:r>
              <a:rPr lang="en-US" sz="2400" dirty="0" smtClean="0"/>
              <a:t>can remain in Prod code</a:t>
            </a:r>
          </a:p>
          <a:p>
            <a:pPr lvl="1"/>
            <a:r>
              <a:rPr lang="en-US" sz="2400" dirty="0" smtClean="0"/>
              <a:t>Can </a:t>
            </a:r>
            <a:r>
              <a:rPr lang="en-US" sz="2400" dirty="0" smtClean="0"/>
              <a:t>be turned on and </a:t>
            </a:r>
            <a:r>
              <a:rPr lang="en-US" sz="2400" dirty="0" smtClean="0"/>
              <a:t>off without Prod interruption</a:t>
            </a:r>
          </a:p>
          <a:p>
            <a:pPr lvl="1"/>
            <a:r>
              <a:rPr lang="en-US" sz="2400" dirty="0" smtClean="0"/>
              <a:t>Toggles kept in XML file or tables</a:t>
            </a:r>
            <a:endParaRPr lang="en-US" sz="2400" dirty="0" smtClean="0"/>
          </a:p>
          <a:p>
            <a:pPr lvl="1"/>
            <a:r>
              <a:rPr lang="en-US" sz="2400" dirty="0" smtClean="0"/>
              <a:t>Turn on for a PL/SQL unit or list of units, session, end user or named process, IP address, </a:t>
            </a:r>
            <a:r>
              <a:rPr lang="en-US" sz="2400" dirty="0" smtClean="0"/>
              <a:t>domain</a:t>
            </a: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ORT">
  <a:themeElements>
    <a:clrScheme name="SORT">
      <a:dk1>
        <a:srgbClr val="17365D"/>
      </a:dk1>
      <a:lt1>
        <a:srgbClr val="FFFFFF"/>
      </a:lt1>
      <a:dk2>
        <a:srgbClr val="17365D"/>
      </a:dk2>
      <a:lt2>
        <a:srgbClr val="FFFFFF"/>
      </a:lt2>
      <a:accent1>
        <a:srgbClr val="FF6D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latino">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RT">
  <a:themeElements>
    <a:clrScheme name="SORT">
      <a:dk1>
        <a:srgbClr val="17365D"/>
      </a:dk1>
      <a:lt1>
        <a:srgbClr val="FFFFFF"/>
      </a:lt1>
      <a:dk2>
        <a:srgbClr val="17365D"/>
      </a:dk2>
      <a:lt2>
        <a:srgbClr val="FFFFFF"/>
      </a:lt2>
      <a:accent1>
        <a:srgbClr val="FF6D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latino">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2053</TotalTime>
  <Words>1606</Words>
  <Application>Microsoft Office PowerPoint</Application>
  <PresentationFormat>On-screen Show (4:3)</PresentationFormat>
  <Paragraphs>161</Paragraphs>
  <Slides>20</Slides>
  <Notes>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1_SORT</vt:lpstr>
      <vt:lpstr>SORT</vt:lpstr>
      <vt:lpstr>Slide 1</vt:lpstr>
      <vt:lpstr>Agenda</vt:lpstr>
      <vt:lpstr>If You Remember Just One Slide…</vt:lpstr>
      <vt:lpstr>Production Problem Lifecycle</vt:lpstr>
      <vt:lpstr>The 12 Steps to Recovery</vt:lpstr>
      <vt:lpstr>Problem Manifestation</vt:lpstr>
      <vt:lpstr>Problem Diagnostics</vt:lpstr>
      <vt:lpstr>Problem Diagnostics</vt:lpstr>
      <vt:lpstr>Heavenly Instrumentation</vt:lpstr>
      <vt:lpstr>Heavenly Instrumentation</vt:lpstr>
      <vt:lpstr>PL/SQL Starter Framework</vt:lpstr>
      <vt:lpstr>Starter: Auditing Components</vt:lpstr>
      <vt:lpstr>Starter: Metrics Components</vt:lpstr>
      <vt:lpstr>Starter: Logging Components</vt:lpstr>
      <vt:lpstr>Starter: Debug API</vt:lpstr>
      <vt:lpstr>Starter: Debug Toggles</vt:lpstr>
      <vt:lpstr>Starter: Debug Destinations</vt:lpstr>
      <vt:lpstr>Starter: Call Origin Metadata</vt:lpstr>
      <vt:lpstr>Putting it Together</vt:lpstr>
      <vt:lpstr>The End</vt:lpstr>
    </vt:vector>
  </TitlesOfParts>
  <Company>LDS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Debugging for PL/SQL</dc:title>
  <dc:creator>Bill Coulam</dc:creator>
  <cp:keywords>PL/SQL debug debugging instrumentation</cp:keywords>
  <cp:lastModifiedBy>CoulamWA</cp:lastModifiedBy>
  <cp:revision>67</cp:revision>
  <dcterms:created xsi:type="dcterms:W3CDTF">2010-07-22T19:27:55Z</dcterms:created>
  <dcterms:modified xsi:type="dcterms:W3CDTF">2011-10-12T19:44:35Z</dcterms:modified>
</cp:coreProperties>
</file>