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9" r:id="rId5"/>
    <p:sldId id="262" r:id="rId6"/>
    <p:sldId id="272" r:id="rId7"/>
    <p:sldId id="273" r:id="rId8"/>
    <p:sldId id="263" r:id="rId9"/>
    <p:sldId id="275" r:id="rId10"/>
    <p:sldId id="274" r:id="rId11"/>
    <p:sldId id="280" r:id="rId12"/>
    <p:sldId id="287" r:id="rId13"/>
    <p:sldId id="288" r:id="rId14"/>
    <p:sldId id="289" r:id="rId15"/>
    <p:sldId id="290" r:id="rId16"/>
    <p:sldId id="276" r:id="rId17"/>
    <p:sldId id="278" r:id="rId18"/>
    <p:sldId id="281" r:id="rId19"/>
    <p:sldId id="282" r:id="rId20"/>
    <p:sldId id="285" r:id="rId21"/>
    <p:sldId id="283" r:id="rId22"/>
    <p:sldId id="264" r:id="rId23"/>
    <p:sldId id="271" r:id="rId24"/>
    <p:sldId id="265" r:id="rId25"/>
    <p:sldId id="266" r:id="rId26"/>
    <p:sldId id="268" r:id="rId27"/>
    <p:sldId id="269" r:id="rId28"/>
    <p:sldId id="277" r:id="rId29"/>
    <p:sldId id="279" r:id="rId30"/>
    <p:sldId id="284" r:id="rId31"/>
    <p:sldId id="286" r:id="rId32"/>
    <p:sldId id="260" r:id="rId3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75" autoAdjust="0"/>
    <p:restoredTop sz="68942" autoAdjust="0"/>
  </p:normalViewPr>
  <p:slideViewPr>
    <p:cSldViewPr snapToGrid="0" snapToObjects="1">
      <p:cViewPr varScale="1">
        <p:scale>
          <a:sx n="118" d="100"/>
          <a:sy n="118" d="100"/>
        </p:scale>
        <p:origin x="66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E0CA18-7018-468D-B448-F2BA43964C20}" type="datetimeFigureOut">
              <a:rPr lang="en-US" smtClean="0"/>
              <a:t>3/14/2016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FA2556-521B-4512-9550-AA6040A2441F}" type="slidenum">
              <a:rPr lang="en-US" smtClean="0"/>
              <a:t>‹#›</a:t>
            </a:fld>
            <a:endParaRPr lang="en-US"/>
          </a:p>
        </p:txBody>
      </p:sp>
    </p:spTree>
    <p:extLst>
      <p:ext uri="{BB962C8B-B14F-4D97-AF65-F5344CB8AC3E}">
        <p14:creationId xmlns:p14="http://schemas.microsoft.com/office/powerpoint/2010/main" val="19679919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http://typicalprogrammer.com/programmers-vs-rdbms/</a:t>
            </a:r>
          </a:p>
          <a:p>
            <a:r>
              <a:rPr lang="en-US" dirty="0" smtClean="0"/>
              <a:t>http://www.tonymarston.net/php-mysql/object-relational-mappers-are-evil.html</a:t>
            </a:r>
          </a:p>
          <a:p>
            <a:r>
              <a:rPr lang="en-US" dirty="0" smtClean="0"/>
              <a:t>* http://www.cforcoding.com/2009/05/orm-or-sql.html</a:t>
            </a:r>
          </a:p>
          <a:p>
            <a:r>
              <a:rPr lang="en-US" dirty="0" smtClean="0"/>
              <a:t>http://www.reddit.com/r/programming/comments/rp9ha/bad_orm_is_infinitely_worse_than_bad_sql</a:t>
            </a:r>
          </a:p>
          <a:p>
            <a:r>
              <a:rPr lang="en-US" dirty="0" smtClean="0"/>
              <a:t>* http://www.reddit.com/r/programming/search?q=stored+procedures&amp;restrict_sr=on</a:t>
            </a:r>
          </a:p>
          <a:p>
            <a:r>
              <a:rPr lang="en-US" dirty="0" smtClean="0"/>
              <a:t>* https://news.ycombinator.com/item?id=7310077</a:t>
            </a:r>
          </a:p>
          <a:p>
            <a:r>
              <a:rPr lang="en-US" dirty="0" smtClean="0"/>
              <a:t>http://martinfowler.com/bliki/OrmHate.html</a:t>
            </a:r>
          </a:p>
          <a:p>
            <a:r>
              <a:rPr lang="en-US" dirty="0" smtClean="0"/>
              <a:t>http://java.dzone.com/articles/martin-fowler-orm-hate (has lots of commentary)</a:t>
            </a:r>
          </a:p>
          <a:p>
            <a:r>
              <a:rPr lang="en-US" dirty="0" smtClean="0"/>
              <a:t>* http://blogs.tedneward.com/2006/06/26/The+Vietnam+Of+Computer+Science.aspx</a:t>
            </a:r>
          </a:p>
          <a:p>
            <a:r>
              <a:rPr lang="en-US" dirty="0" smtClean="0"/>
              <a:t>http://database-programmer.blogspot.com/2010/12/historical-perspective-of-orm-and.html</a:t>
            </a:r>
          </a:p>
          <a:p>
            <a:r>
              <a:rPr lang="en-US" dirty="0" smtClean="0"/>
              <a:t>http://seldo.com/weblog/2011/08/11/orm_is_an_antipattern</a:t>
            </a:r>
          </a:p>
          <a:p>
            <a:r>
              <a:rPr lang="en-US" dirty="0" smtClean="0"/>
              <a:t>http://programmers.stackexchange.com/questions/163185/torvalds-quote-about-good-programmer</a:t>
            </a:r>
          </a:p>
          <a:p>
            <a:r>
              <a:rPr lang="en-US" dirty="0" smtClean="0"/>
              <a:t>http://terrazadearavaca.blogspot.com/2008/12/jpa-implementations-comparison.html</a:t>
            </a:r>
          </a:p>
          <a:p>
            <a:r>
              <a:rPr lang="en-US" dirty="0" smtClean="0"/>
              <a:t>http://highscalability.com/blog/2008/2/2/the-case-against-orm-frameworks-in-high-scalability-architec.html</a:t>
            </a:r>
          </a:p>
          <a:p>
            <a:r>
              <a:rPr lang="en-US" dirty="0" smtClean="0"/>
              <a:t>http://www.iheavy.com/2011/08/26/5-things-are-toxic-to-scalability/</a:t>
            </a:r>
          </a:p>
          <a:p>
            <a:r>
              <a:rPr lang="en-US" dirty="0" smtClean="0"/>
              <a:t>http://www.bigdatalittlegeek.com/blog/2014/3/18/orm-the-killer-of-scalability</a:t>
            </a:r>
          </a:p>
          <a:p>
            <a:r>
              <a:rPr lang="en-US" dirty="0" smtClean="0"/>
              <a:t>http://wozniak.ca/what-orms-have-taught-me-just-learn-sql</a:t>
            </a:r>
          </a:p>
          <a:p>
            <a:r>
              <a:rPr lang="en-US" dirty="0" smtClean="0"/>
              <a:t>http://www.reddit.com/r/programming/comments/2cnw8x/what_orms_have_taught_me_just_learn_sql/</a:t>
            </a:r>
          </a:p>
          <a:p>
            <a:endParaRPr lang="en-US" dirty="0" smtClean="0"/>
          </a:p>
          <a:p>
            <a:r>
              <a:rPr lang="en-US" dirty="0" err="1" smtClean="0"/>
              <a:t>iBatis</a:t>
            </a:r>
            <a:r>
              <a:rPr lang="en-US" dirty="0" smtClean="0"/>
              <a:t> 2001 Clinton Begin java, </a:t>
            </a:r>
            <a:r>
              <a:rPr lang="en-US" dirty="0" err="1" smtClean="0"/>
              <a:t>.Net</a:t>
            </a:r>
            <a:r>
              <a:rPr lang="en-US" dirty="0" smtClean="0"/>
              <a:t> and Ruby</a:t>
            </a:r>
          </a:p>
          <a:p>
            <a:r>
              <a:rPr lang="en-US" dirty="0" smtClean="0"/>
              <a:t>  maps objects to SQL result set and stored </a:t>
            </a:r>
            <a:r>
              <a:rPr lang="en-US" dirty="0" err="1" smtClean="0"/>
              <a:t>procs</a:t>
            </a:r>
            <a:endParaRPr lang="en-US" dirty="0" smtClean="0"/>
          </a:p>
          <a:p>
            <a:r>
              <a:rPr lang="en-US" dirty="0" smtClean="0"/>
              <a:t>  does not map to tables</a:t>
            </a:r>
          </a:p>
          <a:p>
            <a:r>
              <a:rPr lang="en-US" dirty="0" smtClean="0"/>
              <a:t>  data model and object model independent</a:t>
            </a:r>
          </a:p>
          <a:p>
            <a:r>
              <a:rPr lang="en-US" dirty="0" smtClean="0"/>
              <a:t>  queries kept in XML files</a:t>
            </a:r>
          </a:p>
          <a:p>
            <a:r>
              <a:rPr lang="en-US" dirty="0" err="1" smtClean="0"/>
              <a:t>MyBatis</a:t>
            </a:r>
            <a:r>
              <a:rPr lang="en-US" dirty="0" smtClean="0"/>
              <a:t> fork of </a:t>
            </a:r>
            <a:r>
              <a:rPr lang="en-US" dirty="0" err="1" smtClean="0"/>
              <a:t>iBatis</a:t>
            </a:r>
            <a:r>
              <a:rPr lang="en-US" dirty="0" smtClean="0"/>
              <a:t> 3.0 - maintained by team that includes creators of </a:t>
            </a:r>
            <a:r>
              <a:rPr lang="en-US" dirty="0" err="1" smtClean="0"/>
              <a:t>iBatis</a:t>
            </a:r>
            <a:r>
              <a:rPr lang="en-US" dirty="0" smtClean="0"/>
              <a:t>, includes caching capability</a:t>
            </a:r>
          </a:p>
          <a:p>
            <a:r>
              <a:rPr lang="en-US" dirty="0" smtClean="0"/>
              <a:t>Hibernate 2001 Gavin King java</a:t>
            </a:r>
          </a:p>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1</a:t>
            </a:fld>
            <a:endParaRPr lang="en-US"/>
          </a:p>
        </p:txBody>
      </p:sp>
    </p:spTree>
    <p:extLst>
      <p:ext uri="{BB962C8B-B14F-4D97-AF65-F5344CB8AC3E}">
        <p14:creationId xmlns:p14="http://schemas.microsoft.com/office/powerpoint/2010/main" val="36709720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5</a:t>
            </a:fld>
            <a:endParaRPr lang="en-US"/>
          </a:p>
        </p:txBody>
      </p:sp>
    </p:spTree>
    <p:extLst>
      <p:ext uri="{BB962C8B-B14F-4D97-AF65-F5344CB8AC3E}">
        <p14:creationId xmlns:p14="http://schemas.microsoft.com/office/powerpoint/2010/main" val="3065372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Quote from user “</a:t>
            </a:r>
            <a:r>
              <a:rPr lang="en-US" dirty="0" err="1" smtClean="0"/>
              <a:t>meritt</a:t>
            </a:r>
            <a:r>
              <a:rPr lang="en-US" dirty="0" smtClean="0"/>
              <a:t>” at https://news.ycombinator.com/item?id=8133835</a:t>
            </a:r>
          </a:p>
          <a:p>
            <a:endParaRPr lang="en-US" dirty="0" smtClean="0"/>
          </a:p>
          <a:p>
            <a:r>
              <a:rPr lang="en-US" dirty="0" smtClean="0"/>
              <a:t>From</a:t>
            </a:r>
            <a:r>
              <a:rPr lang="en-US" baseline="0" dirty="0" smtClean="0"/>
              <a:t> “http://www.javaperformancetuning.com/news/interview041.shtml” Gavin King says “</a:t>
            </a:r>
            <a:r>
              <a:rPr lang="en-US" sz="1200" b="0" i="0" kern="1200" dirty="0" smtClean="0">
                <a:solidFill>
                  <a:schemeClr val="tx1"/>
                </a:solidFill>
                <a:effectLst/>
                <a:latin typeface="+mn-lt"/>
                <a:ea typeface="+mn-ea"/>
                <a:cs typeface="+mn-cs"/>
              </a:rPr>
              <a:t>I went into this knowing very little about ORM, and even very little about databases. One of my first tasks was to go out and buy a book to learn SQL properly”</a:t>
            </a:r>
          </a:p>
          <a:p>
            <a:r>
              <a:rPr lang="en-US" sz="1200" b="0" i="0" kern="1200" baseline="0" dirty="0" smtClean="0">
                <a:solidFill>
                  <a:schemeClr val="tx1"/>
                </a:solidFill>
                <a:effectLst/>
                <a:latin typeface="+mn-lt"/>
                <a:ea typeface="+mn-ea"/>
                <a:cs typeface="+mn-cs"/>
              </a:rPr>
              <a:t>And</a:t>
            </a:r>
          </a:p>
          <a:p>
            <a:r>
              <a:rPr lang="en-US" baseline="0" dirty="0" smtClean="0"/>
              <a:t>“</a:t>
            </a:r>
            <a:r>
              <a:rPr lang="en-US" sz="1200" b="0" i="0" kern="1200" dirty="0" smtClean="0">
                <a:solidFill>
                  <a:schemeClr val="tx1"/>
                </a:solidFill>
                <a:effectLst/>
                <a:latin typeface="+mn-lt"/>
                <a:ea typeface="+mn-ea"/>
                <a:cs typeface="+mn-cs"/>
              </a:rPr>
              <a:t>When I first started this, I thought that what was needed was a simple solution. (You often hear people say "J2EE is too complex", so this seems reasonable.) It turns out that ORM is a difficult problem, in subtle ways. It always looks simpler from the outside than it turns out to be once you start getting your hands dirty. This is why it has taken so incredibly long for decent persistence solutions to really appear. I pretty soon discovered that "simple" just wasn't going to cut it. So now we have a solution that is unashamedly complex. But hopefully no more complex than it needs to be.”</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Google+ link is https://plus.google.com/+GavinKing/posts/LGJU1NorAvY</a:t>
            </a:r>
          </a:p>
          <a:p>
            <a:r>
              <a:rPr lang="en-US" dirty="0" smtClean="0"/>
              <a:t>http://www.reddit.com/r/programming/comments/2cnw8x/what_orms_have_taught_me_just_learn_sql/</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8</a:t>
            </a:fld>
            <a:endParaRPr lang="en-US"/>
          </a:p>
        </p:txBody>
      </p:sp>
    </p:spTree>
    <p:extLst>
      <p:ext uri="{BB962C8B-B14F-4D97-AF65-F5344CB8AC3E}">
        <p14:creationId xmlns:p14="http://schemas.microsoft.com/office/powerpoint/2010/main" val="42220643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Coleman: monthly</a:t>
            </a:r>
            <a:r>
              <a:rPr lang="en-US" baseline="0" dirty="0" smtClean="0"/>
              <a:t> sweep example where middle tier brought in all the data and then looped through; died after it reached 60k missionaries</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14</a:t>
            </a:fld>
            <a:endParaRPr lang="en-US"/>
          </a:p>
        </p:txBody>
      </p:sp>
    </p:spTree>
    <p:extLst>
      <p:ext uri="{BB962C8B-B14F-4D97-AF65-F5344CB8AC3E}">
        <p14:creationId xmlns:p14="http://schemas.microsoft.com/office/powerpoint/2010/main" val="9647756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MDM uses</a:t>
            </a:r>
            <a:r>
              <a:rPr lang="en-US" baseline="0" dirty="0" smtClean="0"/>
              <a:t> a flavor of</a:t>
            </a:r>
            <a:r>
              <a:rPr lang="en-US" dirty="0" smtClean="0"/>
              <a:t> approach well</a:t>
            </a:r>
            <a:r>
              <a:rPr lang="en-US" baseline="0" dirty="0" smtClean="0"/>
              <a:t> through Virtual Private Database, PL/SQL policy applied to every query to ensure only DSA-approved data is pushed to consuming schemas.</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17</a:t>
            </a:fld>
            <a:endParaRPr lang="en-US"/>
          </a:p>
        </p:txBody>
      </p:sp>
    </p:spTree>
    <p:extLst>
      <p:ext uri="{BB962C8B-B14F-4D97-AF65-F5344CB8AC3E}">
        <p14:creationId xmlns:p14="http://schemas.microsoft.com/office/powerpoint/2010/main" val="100657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audience to Coleman’s presentation here.</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20</a:t>
            </a:fld>
            <a:endParaRPr lang="en-US"/>
          </a:p>
        </p:txBody>
      </p:sp>
    </p:spTree>
    <p:extLst>
      <p:ext uri="{BB962C8B-B14F-4D97-AF65-F5344CB8AC3E}">
        <p14:creationId xmlns:p14="http://schemas.microsoft.com/office/powerpoint/2010/main" val="3889701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exchange</a:t>
            </a:r>
            <a:r>
              <a:rPr lang="en-US" baseline="0" dirty="0" smtClean="0"/>
              <a:t> rate conversions</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25</a:t>
            </a:fld>
            <a:endParaRPr lang="en-US"/>
          </a:p>
        </p:txBody>
      </p:sp>
    </p:spTree>
    <p:extLst>
      <p:ext uri="{BB962C8B-B14F-4D97-AF65-F5344CB8AC3E}">
        <p14:creationId xmlns:p14="http://schemas.microsoft.com/office/powerpoint/2010/main" val="171868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a:t>
            </a:r>
            <a:r>
              <a:rPr lang="en-US" baseline="0" dirty="0" smtClean="0"/>
              <a:t> of java stack trace (not dell well w/no insight into data layer) and instrumentation out of our </a:t>
            </a:r>
            <a:r>
              <a:rPr lang="en-US" baseline="0" dirty="0" err="1" smtClean="0"/>
              <a:t>pl</a:t>
            </a:r>
            <a:r>
              <a:rPr lang="en-US" baseline="0" dirty="0" smtClean="0"/>
              <a:t>/</a:t>
            </a:r>
            <a:r>
              <a:rPr lang="en-US" baseline="0" dirty="0" err="1" smtClean="0"/>
              <a:t>sql</a:t>
            </a:r>
            <a:r>
              <a:rPr lang="en-US" baseline="0" dirty="0" smtClean="0"/>
              <a:t> log</a:t>
            </a:r>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26</a:t>
            </a:fld>
            <a:endParaRPr lang="en-US"/>
          </a:p>
        </p:txBody>
      </p:sp>
    </p:spTree>
    <p:extLst>
      <p:ext uri="{BB962C8B-B14F-4D97-AF65-F5344CB8AC3E}">
        <p14:creationId xmlns:p14="http://schemas.microsoft.com/office/powerpoint/2010/main" val="3894993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FA2556-521B-4512-9550-AA6040A2441F}" type="slidenum">
              <a:rPr lang="en-US" smtClean="0"/>
              <a:t>28</a:t>
            </a:fld>
            <a:endParaRPr lang="en-US"/>
          </a:p>
        </p:txBody>
      </p:sp>
    </p:spTree>
    <p:extLst>
      <p:ext uri="{BB962C8B-B14F-4D97-AF65-F5344CB8AC3E}">
        <p14:creationId xmlns:p14="http://schemas.microsoft.com/office/powerpoint/2010/main" val="2512000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3737AA-C3CF-D142-81ED-4D67C78A22DC}"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589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737AA-C3CF-D142-81ED-4D67C78A22DC}"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4065570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3737AA-C3CF-D142-81ED-4D67C78A22DC}"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1063804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6266688"/>
            <a:ext cx="9144000" cy="591312"/>
          </a:xfrm>
          <a:prstGeom prst="rect">
            <a:avLst/>
          </a:prstGeom>
        </p:spPr>
      </p:pic>
    </p:spTree>
    <p:extLst>
      <p:ext uri="{BB962C8B-B14F-4D97-AF65-F5344CB8AC3E}">
        <p14:creationId xmlns:p14="http://schemas.microsoft.com/office/powerpoint/2010/main" val="35110117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3737AA-C3CF-D142-81ED-4D67C78A22DC}" type="datetimeFigureOut">
              <a:rPr lang="en-US" smtClean="0"/>
              <a:t>3/14/2016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39938523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3737AA-C3CF-D142-81ED-4D67C78A22DC}"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2684341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3737AA-C3CF-D142-81ED-4D67C78A22DC}" type="datetimeFigureOut">
              <a:rPr lang="en-US" smtClean="0"/>
              <a:t>3/14/2016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3727797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3737AA-C3CF-D142-81ED-4D67C78A22DC}" type="datetimeFigureOut">
              <a:rPr lang="en-US" smtClean="0"/>
              <a:t>3/14/2016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4142934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737AA-C3CF-D142-81ED-4D67C78A22DC}" type="datetimeFigureOut">
              <a:rPr lang="en-US" smtClean="0"/>
              <a:t>3/14/2016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2594396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737AA-C3CF-D142-81ED-4D67C78A22DC}"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1378139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737AA-C3CF-D142-81ED-4D67C78A22DC}" type="datetimeFigureOut">
              <a:rPr lang="en-US" smtClean="0"/>
              <a:t>3/14/2016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D1094E-7304-FF4A-82ED-701B888A4826}" type="slidenum">
              <a:rPr lang="en-US" smtClean="0"/>
              <a:t>‹#›</a:t>
            </a:fld>
            <a:endParaRPr lang="en-US"/>
          </a:p>
        </p:txBody>
      </p:sp>
    </p:spTree>
    <p:extLst>
      <p:ext uri="{BB962C8B-B14F-4D97-AF65-F5344CB8AC3E}">
        <p14:creationId xmlns:p14="http://schemas.microsoft.com/office/powerpoint/2010/main" val="3027817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737AA-C3CF-D142-81ED-4D67C78A22DC}" type="datetimeFigureOut">
              <a:rPr lang="en-US" smtClean="0"/>
              <a:t>3/14/2016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D1094E-7304-FF4A-82ED-701B888A4826}" type="slidenum">
              <a:rPr lang="en-US" smtClean="0"/>
              <a:t>‹#›</a:t>
            </a:fld>
            <a:endParaRPr lang="en-US"/>
          </a:p>
        </p:txBody>
      </p:sp>
    </p:spTree>
    <p:extLst>
      <p:ext uri="{BB962C8B-B14F-4D97-AF65-F5344CB8AC3E}">
        <p14:creationId xmlns:p14="http://schemas.microsoft.com/office/powerpoint/2010/main" val="28465762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83636" cy="7210494"/>
          </a:xfrm>
          <a:prstGeom prst="rect">
            <a:avLst/>
          </a:prstGeom>
        </p:spPr>
      </p:pic>
      <p:sp>
        <p:nvSpPr>
          <p:cNvPr id="8" name="TextBox 7"/>
          <p:cNvSpPr txBox="1"/>
          <p:nvPr/>
        </p:nvSpPr>
        <p:spPr>
          <a:xfrm>
            <a:off x="645459" y="4501739"/>
            <a:ext cx="8041341" cy="1077218"/>
          </a:xfrm>
          <a:prstGeom prst="rect">
            <a:avLst/>
          </a:prstGeom>
          <a:noFill/>
        </p:spPr>
        <p:txBody>
          <a:bodyPr wrap="square" rtlCol="0">
            <a:spAutoFit/>
          </a:bodyPr>
          <a:lstStyle/>
          <a:p>
            <a:pPr algn="ctr"/>
            <a:r>
              <a:rPr lang="en-US" sz="3200" dirty="0" smtClean="0">
                <a:solidFill>
                  <a:schemeClr val="bg1"/>
                </a:solidFill>
              </a:rPr>
              <a:t> The Right Choice for the Data Layer:</a:t>
            </a:r>
          </a:p>
          <a:p>
            <a:pPr algn="ctr"/>
            <a:r>
              <a:rPr lang="en-US" sz="3200" dirty="0" smtClean="0">
                <a:solidFill>
                  <a:schemeClr val="bg1"/>
                </a:solidFill>
              </a:rPr>
              <a:t>ORMs, SQL and PL/SQL</a:t>
            </a:r>
            <a:endParaRPr lang="en-US" sz="3200" dirty="0">
              <a:solidFill>
                <a:schemeClr val="bg1"/>
              </a:solidFill>
            </a:endParaRPr>
          </a:p>
        </p:txBody>
      </p:sp>
    </p:spTree>
    <p:extLst>
      <p:ext uri="{BB962C8B-B14F-4D97-AF65-F5344CB8AC3E}">
        <p14:creationId xmlns:p14="http://schemas.microsoft.com/office/powerpoint/2010/main" val="10619010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Spring Options</a:t>
            </a:r>
            <a:endParaRPr lang="en-US" dirty="0"/>
          </a:p>
        </p:txBody>
      </p:sp>
      <p:sp>
        <p:nvSpPr>
          <p:cNvPr id="3" name="Content Placeholder 2"/>
          <p:cNvSpPr>
            <a:spLocks noGrp="1"/>
          </p:cNvSpPr>
          <p:nvPr>
            <p:ph idx="1"/>
          </p:nvPr>
        </p:nvSpPr>
        <p:spPr/>
        <p:txBody>
          <a:bodyPr/>
          <a:lstStyle/>
          <a:p>
            <a:r>
              <a:rPr lang="en-US" dirty="0" smtClean="0"/>
              <a:t>Currently recommended by ICS Stack team.</a:t>
            </a:r>
          </a:p>
          <a:p>
            <a:r>
              <a:rPr lang="en-US" dirty="0" smtClean="0"/>
              <a:t>Spring JDBC</a:t>
            </a:r>
          </a:p>
          <a:p>
            <a:pPr lvl="1"/>
            <a:r>
              <a:rPr lang="en-US" dirty="0" smtClean="0"/>
              <a:t>Screening (RH). On time, under budget, easy to understand and maintain. Fast. No issues.</a:t>
            </a:r>
          </a:p>
          <a:p>
            <a:pPr lvl="1"/>
            <a:r>
              <a:rPr lang="en-US" dirty="0" smtClean="0"/>
              <a:t>IMOS. Certain screens refactored with Spring JDBC saw 100X and 50X speed and resource improvements</a:t>
            </a:r>
          </a:p>
          <a:p>
            <a:r>
              <a:rPr lang="en-US" dirty="0" smtClean="0"/>
              <a:t>Spring Data JPA</a:t>
            </a:r>
            <a:endParaRPr lang="en-US" dirty="0"/>
          </a:p>
        </p:txBody>
      </p:sp>
    </p:spTree>
    <p:extLst>
      <p:ext uri="{BB962C8B-B14F-4D97-AF65-F5344CB8AC3E}">
        <p14:creationId xmlns:p14="http://schemas.microsoft.com/office/powerpoint/2010/main" val="2979953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SOA</a:t>
            </a:r>
            <a:endParaRPr lang="en-US" dirty="0"/>
          </a:p>
        </p:txBody>
      </p:sp>
      <p:sp>
        <p:nvSpPr>
          <p:cNvPr id="3" name="Content Placeholder 2"/>
          <p:cNvSpPr>
            <a:spLocks noGrp="1"/>
          </p:cNvSpPr>
          <p:nvPr>
            <p:ph idx="1"/>
          </p:nvPr>
        </p:nvSpPr>
        <p:spPr/>
        <p:txBody>
          <a:bodyPr>
            <a:normAutofit lnSpcReduction="10000"/>
          </a:bodyPr>
          <a:lstStyle/>
          <a:p>
            <a:r>
              <a:rPr lang="en-US" dirty="0" smtClean="0"/>
              <a:t>REST!</a:t>
            </a:r>
          </a:p>
          <a:p>
            <a:r>
              <a:rPr lang="en-US" dirty="0" smtClean="0"/>
              <a:t>Angular!</a:t>
            </a:r>
          </a:p>
          <a:p>
            <a:r>
              <a:rPr lang="en-US" dirty="0" smtClean="0"/>
              <a:t>Stateless!</a:t>
            </a:r>
          </a:p>
          <a:p>
            <a:r>
              <a:rPr lang="en-US" dirty="0" smtClean="0"/>
              <a:t>Mobile web!</a:t>
            </a:r>
          </a:p>
          <a:p>
            <a:r>
              <a:rPr lang="en-US" dirty="0" smtClean="0"/>
              <a:t>Service Bus!</a:t>
            </a:r>
          </a:p>
          <a:p>
            <a:r>
              <a:rPr lang="en-US" dirty="0" smtClean="0"/>
              <a:t>New direction being aggressively pursued by Architecture Committee and EIM</a:t>
            </a:r>
          </a:p>
          <a:p>
            <a:r>
              <a:rPr lang="en-US" dirty="0" smtClean="0"/>
              <a:t>Oracle REST Data Services</a:t>
            </a:r>
            <a:endParaRPr lang="en-US" dirty="0"/>
          </a:p>
        </p:txBody>
      </p:sp>
    </p:spTree>
    <p:extLst>
      <p:ext uri="{BB962C8B-B14F-4D97-AF65-F5344CB8AC3E}">
        <p14:creationId xmlns:p14="http://schemas.microsoft.com/office/powerpoint/2010/main" val="1301627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par>
                                <p:cTn id="17" presetID="31"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2" end="2"/>
                                            </p:txEl>
                                          </p:spTgt>
                                        </p:tgtEl>
                                      </p:cBhvr>
                                    </p:animEffect>
                                  </p:childTnLst>
                                </p:cTn>
                              </p:par>
                              <p:par>
                                <p:cTn id="23" presetID="31"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2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8" dur="1000"/>
                                        <p:tgtEl>
                                          <p:spTgt spid="3">
                                            <p:txEl>
                                              <p:pRg st="3" end="3"/>
                                            </p:txEl>
                                          </p:spTgt>
                                        </p:tgtEl>
                                      </p:cBhvr>
                                    </p:animEffect>
                                  </p:childTnLst>
                                </p:cTn>
                              </p:par>
                              <p:par>
                                <p:cTn id="29" presetID="31" presetClass="entr" presetSubtype="0"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p:cTn id="3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animEffect transition="in" filter="fade">
                                      <p:cBhvr>
                                        <p:cTn id="39" dur="1000"/>
                                        <p:tgtEl>
                                          <p:spTgt spid="3">
                                            <p:txEl>
                                              <p:pRg st="5" end="5"/>
                                            </p:txEl>
                                          </p:spTgt>
                                        </p:tgtEl>
                                      </p:cBhvr>
                                    </p:animEffect>
                                    <p:anim calcmode="lin" valueType="num">
                                      <p:cBhvr>
                                        <p:cTn id="4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6" end="6"/>
                                            </p:txEl>
                                          </p:spTgt>
                                        </p:tgtEl>
                                        <p:attrNameLst>
                                          <p:attrName>style.visibility</p:attrName>
                                        </p:attrNameLst>
                                      </p:cBhvr>
                                      <p:to>
                                        <p:strVal val="visible"/>
                                      </p:to>
                                    </p:set>
                                    <p:animEffect transition="in" filter="fade">
                                      <p:cBhvr>
                                        <p:cTn id="44" dur="1000"/>
                                        <p:tgtEl>
                                          <p:spTgt spid="3">
                                            <p:txEl>
                                              <p:pRg st="6" end="6"/>
                                            </p:txEl>
                                          </p:spTgt>
                                        </p:tgtEl>
                                      </p:cBhvr>
                                    </p:animEffect>
                                    <p:anim calcmode="lin" valueType="num">
                                      <p:cBhvr>
                                        <p:cTn id="4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Stored Procedures</a:t>
            </a:r>
            <a:endParaRPr lang="en-US" dirty="0"/>
          </a:p>
        </p:txBody>
      </p:sp>
      <p:sp>
        <p:nvSpPr>
          <p:cNvPr id="4" name="Rectangle 3"/>
          <p:cNvSpPr/>
          <p:nvPr/>
        </p:nvSpPr>
        <p:spPr>
          <a:xfrm>
            <a:off x="3452142" y="2967335"/>
            <a:ext cx="2239717" cy="923330"/>
          </a:xfrm>
          <a:prstGeom prst="rect">
            <a:avLst/>
          </a:prstGeom>
          <a:noFill/>
        </p:spPr>
        <p:txBody>
          <a:bodyPr wrap="none" lIns="91440" tIns="45720" rIns="91440" bIns="45720">
            <a:spAutoFit/>
          </a:bodyPr>
          <a:lstStyle/>
          <a:p>
            <a:pPr algn="ctr"/>
            <a:r>
              <a:rPr lang="en-US" sz="5400" dirty="0" smtClean="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Discuss</a:t>
            </a:r>
            <a:endParaRPr lang="en-US" sz="5400" b="0" cap="none" spc="0" dirty="0">
              <a:ln w="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Tree>
    <p:extLst>
      <p:ext uri="{BB962C8B-B14F-4D97-AF65-F5344CB8AC3E}">
        <p14:creationId xmlns:p14="http://schemas.microsoft.com/office/powerpoint/2010/main" val="36927687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Args</a:t>
            </a:r>
            <a:r>
              <a:rPr lang="en-US" dirty="0" smtClean="0"/>
              <a:t> against PL/SQL</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Inability to port apps to another DB</a:t>
            </a:r>
          </a:p>
          <a:p>
            <a:r>
              <a:rPr lang="en-US" dirty="0" smtClean="0"/>
              <a:t>Can’t version the code</a:t>
            </a:r>
          </a:p>
          <a:p>
            <a:r>
              <a:rPr lang="en-US" dirty="0" smtClean="0"/>
              <a:t>In-memory app server logic always faster</a:t>
            </a:r>
          </a:p>
          <a:p>
            <a:r>
              <a:rPr lang="en-US" dirty="0" smtClean="0"/>
              <a:t>Increased cost, complexity and less maintainability</a:t>
            </a:r>
          </a:p>
          <a:p>
            <a:r>
              <a:rPr lang="en-US" dirty="0" smtClean="0"/>
              <a:t>No business logic outside of the app server</a:t>
            </a:r>
          </a:p>
          <a:p>
            <a:r>
              <a:rPr lang="en-US" dirty="0" smtClean="0"/>
              <a:t>DBA bottleneck</a:t>
            </a:r>
          </a:p>
          <a:p>
            <a:r>
              <a:rPr lang="en-US" dirty="0" smtClean="0"/>
              <a:t>No skillset among the developers. Second </a:t>
            </a:r>
            <a:r>
              <a:rPr lang="en-US" dirty="0" err="1" smtClean="0"/>
              <a:t>lang</a:t>
            </a:r>
            <a:r>
              <a:rPr lang="en-US" dirty="0" smtClean="0"/>
              <a:t> for app.</a:t>
            </a:r>
          </a:p>
          <a:p>
            <a:r>
              <a:rPr lang="en-US" dirty="0" smtClean="0"/>
              <a:t>Hard to debug. Rarely tested.</a:t>
            </a:r>
          </a:p>
          <a:p>
            <a:r>
              <a:rPr lang="en-US" dirty="0" smtClean="0"/>
              <a:t>Not cached. Not pre-compiled. Not faster. Dynamic SQL as fast or faster than stored </a:t>
            </a:r>
            <a:r>
              <a:rPr lang="en-US" dirty="0" err="1" smtClean="0"/>
              <a:t>procs</a:t>
            </a:r>
            <a:r>
              <a:rPr lang="en-US" dirty="0" smtClean="0"/>
              <a:t>.</a:t>
            </a:r>
            <a:endParaRPr lang="en-US" dirty="0"/>
          </a:p>
        </p:txBody>
      </p:sp>
    </p:spTree>
    <p:extLst>
      <p:ext uri="{BB962C8B-B14F-4D97-AF65-F5344CB8AC3E}">
        <p14:creationId xmlns:p14="http://schemas.microsoft.com/office/powerpoint/2010/main" val="172048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Args</a:t>
            </a:r>
            <a:r>
              <a:rPr lang="en-US" dirty="0" smtClean="0"/>
              <a:t> for PL/SQL</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SQL where it belongs</a:t>
            </a:r>
          </a:p>
          <a:p>
            <a:r>
              <a:rPr lang="en-US" dirty="0" smtClean="0"/>
              <a:t>Agility when changing app development language/framework</a:t>
            </a:r>
          </a:p>
          <a:p>
            <a:r>
              <a:rPr lang="en-US" dirty="0" smtClean="0"/>
              <a:t>Continuous and easy deployment</a:t>
            </a:r>
          </a:p>
          <a:p>
            <a:r>
              <a:rPr lang="en-US" dirty="0" smtClean="0"/>
              <a:t>Speed and efficiency</a:t>
            </a:r>
          </a:p>
          <a:p>
            <a:r>
              <a:rPr lang="en-US" dirty="0" smtClean="0"/>
              <a:t>Set/Bulk transactions and processing</a:t>
            </a:r>
          </a:p>
          <a:p>
            <a:r>
              <a:rPr lang="en-US" dirty="0" smtClean="0"/>
              <a:t>ETL</a:t>
            </a:r>
          </a:p>
          <a:p>
            <a:r>
              <a:rPr lang="en-US" dirty="0" smtClean="0"/>
              <a:t>Security</a:t>
            </a:r>
          </a:p>
          <a:p>
            <a:r>
              <a:rPr lang="en-US" dirty="0" smtClean="0"/>
              <a:t>Abstraction and de-coupling</a:t>
            </a:r>
          </a:p>
          <a:p>
            <a:r>
              <a:rPr lang="en-US" dirty="0" smtClean="0"/>
              <a:t>Centralization of common logic and reusability</a:t>
            </a:r>
          </a:p>
          <a:p>
            <a:r>
              <a:rPr lang="en-US" dirty="0" smtClean="0"/>
              <a:t>Automation of routine data-centric tasks</a:t>
            </a:r>
          </a:p>
          <a:p>
            <a:r>
              <a:rPr lang="en-US" dirty="0" smtClean="0"/>
              <a:t>Built-in and bolt-on auditing and instrumentation</a:t>
            </a:r>
          </a:p>
        </p:txBody>
      </p:sp>
    </p:spTree>
    <p:extLst>
      <p:ext uri="{BB962C8B-B14F-4D97-AF65-F5344CB8AC3E}">
        <p14:creationId xmlns:p14="http://schemas.microsoft.com/office/powerpoint/2010/main" val="35628112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should the SQL rest?</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Religious debate, but I feel there is only one truth:</a:t>
            </a:r>
          </a:p>
          <a:p>
            <a:pPr lvl="1"/>
            <a:r>
              <a:rPr lang="en-US" dirty="0" smtClean="0"/>
              <a:t>All SQL should be kept behind an abstraction layer in the database (views, packaged cursors or packaged PL/SQL routines that use queries, views and cursors)</a:t>
            </a:r>
          </a:p>
          <a:p>
            <a:r>
              <a:rPr lang="en-US" dirty="0" smtClean="0"/>
              <a:t>SQL should be written by someone that understands relational, sets, SQL and your database’s capabilities.</a:t>
            </a:r>
          </a:p>
          <a:p>
            <a:r>
              <a:rPr lang="en-US" dirty="0" smtClean="0"/>
              <a:t>Reviewed, tested and tuned by DBAs</a:t>
            </a:r>
          </a:p>
          <a:p>
            <a:r>
              <a:rPr lang="en-US" dirty="0" smtClean="0"/>
              <a:t>Can be easily instrumented for logging and debugging. Much easier to troubleshoot and monitor when kept inside the database, next to the data, where it belongs.</a:t>
            </a:r>
            <a:endParaRPr lang="en-US" dirty="0"/>
          </a:p>
        </p:txBody>
      </p:sp>
    </p:spTree>
    <p:extLst>
      <p:ext uri="{BB962C8B-B14F-4D97-AF65-F5344CB8AC3E}">
        <p14:creationId xmlns:p14="http://schemas.microsoft.com/office/powerpoint/2010/main" val="4229586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 Evolution</a:t>
            </a:r>
            <a:endParaRPr lang="en-US" dirty="0"/>
          </a:p>
        </p:txBody>
      </p:sp>
      <p:sp>
        <p:nvSpPr>
          <p:cNvPr id="3" name="Content Placeholder 2"/>
          <p:cNvSpPr>
            <a:spLocks noGrp="1"/>
          </p:cNvSpPr>
          <p:nvPr>
            <p:ph idx="1"/>
          </p:nvPr>
        </p:nvSpPr>
        <p:spPr/>
        <p:txBody>
          <a:bodyPr/>
          <a:lstStyle/>
          <a:p>
            <a:r>
              <a:rPr lang="en-US" dirty="0" smtClean="0"/>
              <a:t>How often do apps change a framework they’re using? (POJO -&gt; EJB -&gt; Struts -&gt; Ajax -&gt; JSF -&gt; Angular -&gt; ?)</a:t>
            </a:r>
          </a:p>
          <a:p>
            <a:r>
              <a:rPr lang="en-US" dirty="0" smtClean="0"/>
              <a:t>Do any of them do DB access the same?</a:t>
            </a:r>
          </a:p>
          <a:p>
            <a:r>
              <a:rPr lang="en-US" dirty="0" smtClean="0"/>
              <a:t>How often do apps change the database?</a:t>
            </a:r>
          </a:p>
          <a:p>
            <a:r>
              <a:rPr lang="en-US" dirty="0" smtClean="0"/>
              <a:t>Keeping the SQL and data logic in the database means much less work when re-tooling an app</a:t>
            </a:r>
            <a:endParaRPr lang="en-US" dirty="0"/>
          </a:p>
        </p:txBody>
      </p:sp>
    </p:spTree>
    <p:extLst>
      <p:ext uri="{BB962C8B-B14F-4D97-AF65-F5344CB8AC3E}">
        <p14:creationId xmlns:p14="http://schemas.microsoft.com/office/powerpoint/2010/main" val="3315719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Security</a:t>
            </a:r>
            <a:endParaRPr lang="en-US" dirty="0"/>
          </a:p>
        </p:txBody>
      </p:sp>
      <p:sp>
        <p:nvSpPr>
          <p:cNvPr id="3" name="Content Placeholder 2"/>
          <p:cNvSpPr>
            <a:spLocks noGrp="1"/>
          </p:cNvSpPr>
          <p:nvPr>
            <p:ph idx="1"/>
          </p:nvPr>
        </p:nvSpPr>
        <p:spPr/>
        <p:txBody>
          <a:bodyPr/>
          <a:lstStyle/>
          <a:p>
            <a:r>
              <a:rPr lang="en-US" dirty="0" smtClean="0"/>
              <a:t>If business requires stiff protection of data structures, don’t grant them to any accounts. </a:t>
            </a:r>
          </a:p>
          <a:p>
            <a:r>
              <a:rPr lang="en-US" dirty="0" smtClean="0"/>
              <a:t>Construct PL/SQL API for data access and manipulation</a:t>
            </a:r>
          </a:p>
          <a:p>
            <a:r>
              <a:rPr lang="en-US" dirty="0" smtClean="0"/>
              <a:t>Can then design complex security privileges for the stored </a:t>
            </a:r>
            <a:r>
              <a:rPr lang="en-US" dirty="0" err="1" smtClean="0"/>
              <a:t>procs</a:t>
            </a:r>
            <a:r>
              <a:rPr lang="en-US" dirty="0" smtClean="0"/>
              <a:t> that have access to the tables and views.</a:t>
            </a:r>
            <a:endParaRPr lang="en-US" dirty="0"/>
          </a:p>
        </p:txBody>
      </p:sp>
    </p:spTree>
    <p:extLst>
      <p:ext uri="{BB962C8B-B14F-4D97-AF65-F5344CB8AC3E}">
        <p14:creationId xmlns:p14="http://schemas.microsoft.com/office/powerpoint/2010/main" val="27397482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a:t>
            </a:r>
            <a:endParaRPr lang="en-US" dirty="0"/>
          </a:p>
        </p:txBody>
      </p:sp>
      <p:sp>
        <p:nvSpPr>
          <p:cNvPr id="3" name="Content Placeholder 2"/>
          <p:cNvSpPr>
            <a:spLocks noGrp="1"/>
          </p:cNvSpPr>
          <p:nvPr>
            <p:ph idx="1"/>
          </p:nvPr>
        </p:nvSpPr>
        <p:spPr/>
        <p:txBody>
          <a:bodyPr/>
          <a:lstStyle/>
          <a:p>
            <a:r>
              <a:rPr lang="en-US" dirty="0" smtClean="0"/>
              <a:t>Being interpreted, PL/SQL is very simple to deploy. </a:t>
            </a:r>
          </a:p>
          <a:p>
            <a:r>
              <a:rPr lang="en-US" dirty="0" smtClean="0"/>
              <a:t>Compile the versioned source file into the schema. Done.</a:t>
            </a:r>
          </a:p>
          <a:p>
            <a:pPr lvl="1"/>
            <a:r>
              <a:rPr lang="en-US" dirty="0" smtClean="0"/>
              <a:t>App data layer should be amended to capture the “existing state of packages has been discarded” error and re-try the previous call</a:t>
            </a:r>
          </a:p>
          <a:p>
            <a:pPr lvl="1"/>
            <a:r>
              <a:rPr lang="en-US" dirty="0" smtClean="0"/>
              <a:t>Voila. Continuous deployment to Prod achieved.</a:t>
            </a:r>
            <a:endParaRPr lang="en-US" dirty="0"/>
          </a:p>
        </p:txBody>
      </p:sp>
    </p:spTree>
    <p:extLst>
      <p:ext uri="{BB962C8B-B14F-4D97-AF65-F5344CB8AC3E}">
        <p14:creationId xmlns:p14="http://schemas.microsoft.com/office/powerpoint/2010/main" val="9252593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Proximity and Network Latency</a:t>
            </a:r>
            <a:endParaRPr lang="en-US" dirty="0"/>
          </a:p>
        </p:txBody>
      </p:sp>
      <p:sp>
        <p:nvSpPr>
          <p:cNvPr id="3" name="Content Placeholder 2"/>
          <p:cNvSpPr>
            <a:spLocks noGrp="1"/>
          </p:cNvSpPr>
          <p:nvPr>
            <p:ph idx="1"/>
          </p:nvPr>
        </p:nvSpPr>
        <p:spPr/>
        <p:txBody>
          <a:bodyPr>
            <a:normAutofit fontScale="92500"/>
          </a:bodyPr>
          <a:lstStyle/>
          <a:p>
            <a:r>
              <a:rPr lang="en-US" dirty="0" smtClean="0"/>
              <a:t>Typical: Query DB, </a:t>
            </a:r>
            <a:r>
              <a:rPr lang="en-US" dirty="0" smtClean="0">
                <a:solidFill>
                  <a:srgbClr val="FF0000"/>
                </a:solidFill>
              </a:rPr>
              <a:t>transport result set across the network, load objects</a:t>
            </a:r>
            <a:r>
              <a:rPr lang="en-US" dirty="0" smtClean="0"/>
              <a:t>, perform the operation(s) on the data in memory, </a:t>
            </a:r>
            <a:r>
              <a:rPr lang="en-US" dirty="0" smtClean="0">
                <a:solidFill>
                  <a:srgbClr val="FF0000"/>
                </a:solidFill>
              </a:rPr>
              <a:t>unload objects, transport data back to DB</a:t>
            </a:r>
            <a:r>
              <a:rPr lang="en-US" dirty="0" smtClean="0"/>
              <a:t>, update and commit.</a:t>
            </a:r>
          </a:p>
          <a:p>
            <a:r>
              <a:rPr lang="en-US" dirty="0" smtClean="0"/>
              <a:t>Stored Routines: Call routine, query DB, perform operation(s) on the data in memory, update and commit.</a:t>
            </a:r>
          </a:p>
          <a:p>
            <a:r>
              <a:rPr lang="en-US" dirty="0" smtClean="0"/>
              <a:t>Eliminating the items in red saves significant runtime when dealing with large result sets.</a:t>
            </a:r>
            <a:endParaRPr lang="en-US" dirty="0"/>
          </a:p>
        </p:txBody>
      </p:sp>
    </p:spTree>
    <p:extLst>
      <p:ext uri="{BB962C8B-B14F-4D97-AF65-F5344CB8AC3E}">
        <p14:creationId xmlns:p14="http://schemas.microsoft.com/office/powerpoint/2010/main" val="1723945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Presenter</a:t>
            </a:r>
            <a:endParaRPr lang="en-US" dirty="0"/>
          </a:p>
        </p:txBody>
      </p:sp>
      <p:sp>
        <p:nvSpPr>
          <p:cNvPr id="3" name="Content Placeholder 2"/>
          <p:cNvSpPr>
            <a:spLocks noGrp="1"/>
          </p:cNvSpPr>
          <p:nvPr>
            <p:ph idx="1"/>
          </p:nvPr>
        </p:nvSpPr>
        <p:spPr/>
        <p:txBody>
          <a:bodyPr>
            <a:normAutofit fontScale="92500"/>
          </a:bodyPr>
          <a:lstStyle/>
          <a:p>
            <a:r>
              <a:rPr lang="en-US" dirty="0"/>
              <a:t>Bill </a:t>
            </a:r>
            <a:r>
              <a:rPr lang="en-US" dirty="0" smtClean="0"/>
              <a:t>Coulam (coulamwa@ldschurch.org)</a:t>
            </a:r>
          </a:p>
          <a:p>
            <a:r>
              <a:rPr lang="en-US" dirty="0" smtClean="0"/>
              <a:t>Programming </a:t>
            </a:r>
            <a:r>
              <a:rPr lang="en-US" dirty="0"/>
              <a:t>C, </a:t>
            </a:r>
            <a:r>
              <a:rPr lang="en-US" dirty="0" smtClean="0"/>
              <a:t>C++, Java </a:t>
            </a:r>
            <a:r>
              <a:rPr lang="en-US" dirty="0"/>
              <a:t>and PL/SQL since </a:t>
            </a:r>
            <a:r>
              <a:rPr lang="en-US" dirty="0" smtClean="0"/>
              <a:t>1995</a:t>
            </a:r>
          </a:p>
          <a:p>
            <a:r>
              <a:rPr lang="en-US" dirty="0" smtClean="0"/>
              <a:t>Custom Oracle design, development, [re]modeling and tuning since 1997</a:t>
            </a:r>
          </a:p>
          <a:p>
            <a:pPr lvl="1"/>
            <a:r>
              <a:rPr lang="en-US" dirty="0" smtClean="0"/>
              <a:t>Andersen </a:t>
            </a:r>
            <a:r>
              <a:rPr lang="en-US" dirty="0"/>
              <a:t>Consulting (PacBell, US West, </a:t>
            </a:r>
            <a:r>
              <a:rPr lang="en-US" dirty="0" smtClean="0"/>
              <a:t>AT&amp;T)</a:t>
            </a:r>
          </a:p>
          <a:p>
            <a:pPr lvl="1"/>
            <a:r>
              <a:rPr lang="en-US" dirty="0" smtClean="0"/>
              <a:t>New </a:t>
            </a:r>
            <a:r>
              <a:rPr lang="en-US" dirty="0"/>
              <a:t>Global Telecom - Denver, </a:t>
            </a:r>
            <a:r>
              <a:rPr lang="en-US" dirty="0" smtClean="0"/>
              <a:t>CO</a:t>
            </a:r>
          </a:p>
          <a:p>
            <a:pPr lvl="1"/>
            <a:r>
              <a:rPr lang="en-US" dirty="0" smtClean="0"/>
              <a:t>The </a:t>
            </a:r>
            <a:r>
              <a:rPr lang="en-US" dirty="0"/>
              <a:t>Structure Group - Houston, </a:t>
            </a:r>
            <a:r>
              <a:rPr lang="en-US" dirty="0" smtClean="0"/>
              <a:t>TX</a:t>
            </a:r>
          </a:p>
          <a:p>
            <a:pPr lvl="1"/>
            <a:r>
              <a:rPr lang="en-US" dirty="0" smtClean="0"/>
              <a:t>Church </a:t>
            </a:r>
            <a:r>
              <a:rPr lang="en-US" dirty="0"/>
              <a:t>of Jesus Christ of Latter Day Saints - SLC, </a:t>
            </a:r>
            <a:r>
              <a:rPr lang="en-US" dirty="0" smtClean="0"/>
              <a:t>UT</a:t>
            </a:r>
          </a:p>
        </p:txBody>
      </p:sp>
    </p:spTree>
    <p:extLst>
      <p:ext uri="{BB962C8B-B14F-4D97-AF65-F5344CB8AC3E}">
        <p14:creationId xmlns:p14="http://schemas.microsoft.com/office/powerpoint/2010/main" val="15531953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Large Data Sets</a:t>
            </a:r>
            <a:endParaRPr lang="en-US" dirty="0"/>
          </a:p>
        </p:txBody>
      </p:sp>
      <p:sp>
        <p:nvSpPr>
          <p:cNvPr id="3" name="Content Placeholder 2"/>
          <p:cNvSpPr>
            <a:spLocks noGrp="1"/>
          </p:cNvSpPr>
          <p:nvPr>
            <p:ph idx="1"/>
          </p:nvPr>
        </p:nvSpPr>
        <p:spPr/>
        <p:txBody>
          <a:bodyPr>
            <a:normAutofit lnSpcReduction="10000"/>
          </a:bodyPr>
          <a:lstStyle/>
          <a:p>
            <a:r>
              <a:rPr lang="en-US" dirty="0" smtClean="0"/>
              <a:t>Relational databases, in particular Oracle, are raging speed-demons for querying and manipulating large result sets.</a:t>
            </a:r>
          </a:p>
          <a:p>
            <a:r>
              <a:rPr lang="en-US" dirty="0" smtClean="0"/>
              <a:t>RDBMS are set-oriented</a:t>
            </a:r>
          </a:p>
          <a:p>
            <a:r>
              <a:rPr lang="en-US" dirty="0" smtClean="0"/>
              <a:t>Don’t treat DB like “dumb” persistence box</a:t>
            </a:r>
          </a:p>
          <a:p>
            <a:r>
              <a:rPr lang="en-US" dirty="0" smtClean="0"/>
              <a:t>Take advantage of the set and performance-oriented features of your DB</a:t>
            </a:r>
          </a:p>
          <a:p>
            <a:pPr lvl="1"/>
            <a:r>
              <a:rPr lang="en-US" dirty="0" smtClean="0"/>
              <a:t>Doing as much as you can as one SQL statement</a:t>
            </a:r>
          </a:p>
          <a:p>
            <a:pPr lvl="1"/>
            <a:r>
              <a:rPr lang="en-US" dirty="0" smtClean="0"/>
              <a:t>If PL/SQL is the solution, use bulk features</a:t>
            </a:r>
          </a:p>
        </p:txBody>
      </p:sp>
    </p:spTree>
    <p:extLst>
      <p:ext uri="{BB962C8B-B14F-4D97-AF65-F5344CB8AC3E}">
        <p14:creationId xmlns:p14="http://schemas.microsoft.com/office/powerpoint/2010/main" val="3623598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Extraction</a:t>
            </a:r>
            <a:endParaRPr lang="en-US" dirty="0"/>
          </a:p>
        </p:txBody>
      </p:sp>
      <p:sp>
        <p:nvSpPr>
          <p:cNvPr id="3" name="Content Placeholder 2"/>
          <p:cNvSpPr>
            <a:spLocks noGrp="1"/>
          </p:cNvSpPr>
          <p:nvPr>
            <p:ph idx="1"/>
          </p:nvPr>
        </p:nvSpPr>
        <p:spPr/>
        <p:txBody>
          <a:bodyPr/>
          <a:lstStyle/>
          <a:p>
            <a:r>
              <a:rPr lang="en-US" dirty="0" smtClean="0"/>
              <a:t>If requirements need to extract large amounts of data for consumption by app, reporting, data warehouse, external interfaces, etc.</a:t>
            </a:r>
          </a:p>
          <a:p>
            <a:pPr lvl="1"/>
            <a:r>
              <a:rPr lang="en-US" dirty="0" smtClean="0"/>
              <a:t>Especially if the filter or SELECT features are complex, use PL/SQL</a:t>
            </a:r>
            <a:endParaRPr lang="en-US" dirty="0"/>
          </a:p>
        </p:txBody>
      </p:sp>
    </p:spTree>
    <p:extLst>
      <p:ext uri="{BB962C8B-B14F-4D97-AF65-F5344CB8AC3E}">
        <p14:creationId xmlns:p14="http://schemas.microsoft.com/office/powerpoint/2010/main" val="14184513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Transformation &amp; Loading</a:t>
            </a:r>
            <a:endParaRPr lang="en-US" dirty="0"/>
          </a:p>
        </p:txBody>
      </p:sp>
      <p:sp>
        <p:nvSpPr>
          <p:cNvPr id="3" name="Content Placeholder 2"/>
          <p:cNvSpPr>
            <a:spLocks noGrp="1"/>
          </p:cNvSpPr>
          <p:nvPr>
            <p:ph idx="1"/>
          </p:nvPr>
        </p:nvSpPr>
        <p:spPr/>
        <p:txBody>
          <a:bodyPr/>
          <a:lstStyle/>
          <a:p>
            <a:r>
              <a:rPr lang="en-US" dirty="0" smtClean="0"/>
              <a:t>If requirements need to pump large amounts of data into the database, in particular if calculations or derivations need to read the destination database while processing incoming data, do it in the database using external tables and pipelined PL/SQL functions.</a:t>
            </a:r>
            <a:endParaRPr lang="en-US" dirty="0"/>
          </a:p>
        </p:txBody>
      </p:sp>
    </p:spTree>
    <p:extLst>
      <p:ext uri="{BB962C8B-B14F-4D97-AF65-F5344CB8AC3E}">
        <p14:creationId xmlns:p14="http://schemas.microsoft.com/office/powerpoint/2010/main" val="3103079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SQL Injection-Proofing</a:t>
            </a:r>
            <a:endParaRPr lang="en-US" dirty="0"/>
          </a:p>
        </p:txBody>
      </p:sp>
      <p:sp>
        <p:nvSpPr>
          <p:cNvPr id="3" name="Content Placeholder 2"/>
          <p:cNvSpPr>
            <a:spLocks noGrp="1"/>
          </p:cNvSpPr>
          <p:nvPr>
            <p:ph idx="1"/>
          </p:nvPr>
        </p:nvSpPr>
        <p:spPr/>
        <p:txBody>
          <a:bodyPr>
            <a:normAutofit/>
          </a:bodyPr>
          <a:lstStyle/>
          <a:p>
            <a:r>
              <a:rPr lang="en-US" dirty="0" smtClean="0"/>
              <a:t>SQL written by </a:t>
            </a:r>
            <a:r>
              <a:rPr lang="en-US" dirty="0" err="1" smtClean="0"/>
              <a:t>devs</a:t>
            </a:r>
            <a:r>
              <a:rPr lang="en-US" dirty="0" smtClean="0"/>
              <a:t> and kept in the middle tier is much more likely to suffer from concatenation problems, hurting performance, shared pool and inviting SQL injectors</a:t>
            </a:r>
          </a:p>
          <a:p>
            <a:r>
              <a:rPr lang="en-US" dirty="0" smtClean="0"/>
              <a:t>SQL behind a PL/SQL interface guarantees no SQL injection (unless dynamic SQL is being written with parameters)</a:t>
            </a:r>
            <a:endParaRPr lang="en-US" dirty="0"/>
          </a:p>
        </p:txBody>
      </p:sp>
    </p:spTree>
    <p:extLst>
      <p:ext uri="{BB962C8B-B14F-4D97-AF65-F5344CB8AC3E}">
        <p14:creationId xmlns:p14="http://schemas.microsoft.com/office/powerpoint/2010/main" val="28873929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Common Business Logic</a:t>
            </a:r>
            <a:endParaRPr lang="en-US" dirty="0"/>
          </a:p>
        </p:txBody>
      </p:sp>
      <p:sp>
        <p:nvSpPr>
          <p:cNvPr id="3" name="Content Placeholder 2"/>
          <p:cNvSpPr>
            <a:spLocks noGrp="1"/>
          </p:cNvSpPr>
          <p:nvPr>
            <p:ph idx="1"/>
          </p:nvPr>
        </p:nvSpPr>
        <p:spPr/>
        <p:txBody>
          <a:bodyPr/>
          <a:lstStyle/>
          <a:p>
            <a:r>
              <a:rPr lang="en-US" dirty="0" smtClean="0"/>
              <a:t>Critical algorithms that must be available to and used by multiple systems and tiers should be kept in the least common denominator (the database) as a stored routine.</a:t>
            </a:r>
          </a:p>
          <a:p>
            <a:r>
              <a:rPr lang="en-US" dirty="0" smtClean="0"/>
              <a:t>If direct access to the DB is not available, the stored routine can be published as a web service just like any java-based web service.</a:t>
            </a:r>
            <a:endParaRPr lang="en-US" dirty="0"/>
          </a:p>
        </p:txBody>
      </p:sp>
    </p:spTree>
    <p:extLst>
      <p:ext uri="{BB962C8B-B14F-4D97-AF65-F5344CB8AC3E}">
        <p14:creationId xmlns:p14="http://schemas.microsoft.com/office/powerpoint/2010/main" val="2959484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Reuse	</a:t>
            </a:r>
            <a:endParaRPr lang="en-US" dirty="0"/>
          </a:p>
        </p:txBody>
      </p:sp>
      <p:sp>
        <p:nvSpPr>
          <p:cNvPr id="3" name="Content Placeholder 2"/>
          <p:cNvSpPr>
            <a:spLocks noGrp="1"/>
          </p:cNvSpPr>
          <p:nvPr>
            <p:ph idx="1"/>
          </p:nvPr>
        </p:nvSpPr>
        <p:spPr/>
        <p:txBody>
          <a:bodyPr>
            <a:normAutofit lnSpcReduction="10000"/>
          </a:bodyPr>
          <a:lstStyle/>
          <a:p>
            <a:r>
              <a:rPr lang="en-US" dirty="0" smtClean="0"/>
              <a:t>Database processes, jobs, routines, triggers that need to use common business logic can’t take advantage of web services or middle tier methods, which </a:t>
            </a:r>
            <a:r>
              <a:rPr lang="en-US" u="sng" dirty="0" smtClean="0"/>
              <a:t>demands duplication and fragility</a:t>
            </a:r>
            <a:r>
              <a:rPr lang="en-US" dirty="0" smtClean="0"/>
              <a:t>.</a:t>
            </a:r>
          </a:p>
          <a:p>
            <a:r>
              <a:rPr lang="en-US" dirty="0" smtClean="0"/>
              <a:t>If kept in the database, written well, good documented interface, and published, encourages re-use, centralization and robustness.</a:t>
            </a:r>
            <a:endParaRPr lang="en-US" dirty="0"/>
          </a:p>
        </p:txBody>
      </p:sp>
    </p:spTree>
    <p:extLst>
      <p:ext uri="{BB962C8B-B14F-4D97-AF65-F5344CB8AC3E}">
        <p14:creationId xmlns:p14="http://schemas.microsoft.com/office/powerpoint/2010/main" val="2604080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Auditing and Logging</a:t>
            </a:r>
            <a:endParaRPr lang="en-US" dirty="0"/>
          </a:p>
        </p:txBody>
      </p:sp>
      <p:sp>
        <p:nvSpPr>
          <p:cNvPr id="3" name="Content Placeholder 2"/>
          <p:cNvSpPr>
            <a:spLocks noGrp="1"/>
          </p:cNvSpPr>
          <p:nvPr>
            <p:ph idx="1"/>
          </p:nvPr>
        </p:nvSpPr>
        <p:spPr/>
        <p:txBody>
          <a:bodyPr/>
          <a:lstStyle/>
          <a:p>
            <a:r>
              <a:rPr lang="en-US" dirty="0" smtClean="0"/>
              <a:t>SQL in the middle tier is notoriously done poorly (by </a:t>
            </a:r>
            <a:r>
              <a:rPr lang="en-US" dirty="0" err="1" smtClean="0"/>
              <a:t>devs</a:t>
            </a:r>
            <a:r>
              <a:rPr lang="en-US" dirty="0" smtClean="0"/>
              <a:t> or JPA engine).</a:t>
            </a:r>
          </a:p>
          <a:p>
            <a:r>
              <a:rPr lang="en-US" dirty="0" smtClean="0"/>
              <a:t>When things go wrong, it is difficult to debug, monitor and log.</a:t>
            </a:r>
          </a:p>
          <a:p>
            <a:pPr lvl="1"/>
            <a:r>
              <a:rPr lang="en-US" dirty="0" smtClean="0"/>
              <a:t>Can be done right, but usually isn’t</a:t>
            </a:r>
          </a:p>
          <a:p>
            <a:r>
              <a:rPr lang="en-US" dirty="0" smtClean="0"/>
              <a:t>SQL kept in stored packages trivial to instrument, monitor, debug, tune and re-deploy.</a:t>
            </a:r>
          </a:p>
        </p:txBody>
      </p:sp>
    </p:spTree>
    <p:extLst>
      <p:ext uri="{BB962C8B-B14F-4D97-AF65-F5344CB8AC3E}">
        <p14:creationId xmlns:p14="http://schemas.microsoft.com/office/powerpoint/2010/main" val="15503049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Automation</a:t>
            </a:r>
            <a:endParaRPr lang="en-US" dirty="0"/>
          </a:p>
        </p:txBody>
      </p:sp>
      <p:sp>
        <p:nvSpPr>
          <p:cNvPr id="3" name="Content Placeholder 2"/>
          <p:cNvSpPr>
            <a:spLocks noGrp="1"/>
          </p:cNvSpPr>
          <p:nvPr>
            <p:ph idx="1"/>
          </p:nvPr>
        </p:nvSpPr>
        <p:spPr/>
        <p:txBody>
          <a:bodyPr/>
          <a:lstStyle/>
          <a:p>
            <a:r>
              <a:rPr lang="en-US" dirty="0" smtClean="0"/>
              <a:t>Most common use of PL/SQL</a:t>
            </a:r>
          </a:p>
          <a:p>
            <a:r>
              <a:rPr lang="en-US" dirty="0" smtClean="0"/>
              <a:t>Used often by physical/system DBAs to schedule routine reports, extractions, loads, monitoring tasks, etc.</a:t>
            </a:r>
            <a:endParaRPr lang="en-US" dirty="0"/>
          </a:p>
        </p:txBody>
      </p:sp>
    </p:spTree>
    <p:extLst>
      <p:ext uri="{BB962C8B-B14F-4D97-AF65-F5344CB8AC3E}">
        <p14:creationId xmlns:p14="http://schemas.microsoft.com/office/powerpoint/2010/main" val="5044983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Considerations</a:t>
            </a:r>
            <a:endParaRPr lang="en-US" dirty="0"/>
          </a:p>
        </p:txBody>
      </p:sp>
      <p:sp>
        <p:nvSpPr>
          <p:cNvPr id="3" name="Content Placeholder 2"/>
          <p:cNvSpPr>
            <a:spLocks noGrp="1"/>
          </p:cNvSpPr>
          <p:nvPr>
            <p:ph idx="1"/>
          </p:nvPr>
        </p:nvSpPr>
        <p:spPr/>
        <p:txBody>
          <a:bodyPr/>
          <a:lstStyle/>
          <a:p>
            <a:r>
              <a:rPr lang="en-US" dirty="0" smtClean="0"/>
              <a:t>Time</a:t>
            </a:r>
          </a:p>
          <a:p>
            <a:r>
              <a:rPr lang="en-US" dirty="0" smtClean="0"/>
              <a:t>SQL expertise</a:t>
            </a:r>
          </a:p>
          <a:p>
            <a:r>
              <a:rPr lang="en-US" dirty="0" smtClean="0"/>
              <a:t>PL/SQL expertise</a:t>
            </a:r>
          </a:p>
          <a:p>
            <a:r>
              <a:rPr lang="en-US" dirty="0" smtClean="0"/>
              <a:t>Size and complexity of data model</a:t>
            </a:r>
          </a:p>
          <a:p>
            <a:r>
              <a:rPr lang="en-US" dirty="0" smtClean="0"/>
              <a:t>Portability</a:t>
            </a:r>
          </a:p>
          <a:p>
            <a:r>
              <a:rPr lang="en-US" dirty="0" smtClean="0"/>
              <a:t>Scalability </a:t>
            </a:r>
            <a:r>
              <a:rPr lang="en-US" smtClean="0"/>
              <a:t>and Performance</a:t>
            </a:r>
            <a:endParaRPr lang="en-US" dirty="0" smtClean="0"/>
          </a:p>
          <a:p>
            <a:r>
              <a:rPr lang="en-US" dirty="0" smtClean="0"/>
              <a:t>Maintainability/Tuning/Troubleshooting</a:t>
            </a:r>
            <a:endParaRPr lang="en-US" dirty="0"/>
          </a:p>
        </p:txBody>
      </p:sp>
    </p:spTree>
    <p:extLst>
      <p:ext uri="{BB962C8B-B14F-4D97-AF65-F5344CB8AC3E}">
        <p14:creationId xmlns:p14="http://schemas.microsoft.com/office/powerpoint/2010/main" val="390934965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330" y="-109980"/>
            <a:ext cx="9183636" cy="7210494"/>
          </a:xfrm>
          <a:prstGeom prst="rect">
            <a:avLst/>
          </a:prstGeom>
        </p:spPr>
      </p:pic>
      <p:sp>
        <p:nvSpPr>
          <p:cNvPr id="2" name="TextBox 1"/>
          <p:cNvSpPr txBox="1"/>
          <p:nvPr/>
        </p:nvSpPr>
        <p:spPr>
          <a:xfrm>
            <a:off x="803868" y="6204953"/>
            <a:ext cx="7331277" cy="369332"/>
          </a:xfrm>
          <a:prstGeom prst="rect">
            <a:avLst/>
          </a:prstGeom>
          <a:noFill/>
        </p:spPr>
        <p:txBody>
          <a:bodyPr wrap="square" rtlCol="0">
            <a:spAutoFit/>
          </a:bodyPr>
          <a:lstStyle/>
          <a:p>
            <a:pPr algn="ctr"/>
            <a:r>
              <a:rPr lang="en-US" dirty="0" smtClean="0">
                <a:solidFill>
                  <a:schemeClr val="bg1">
                    <a:lumMod val="75000"/>
                  </a:schemeClr>
                </a:solidFill>
              </a:rPr>
              <a:t>© 2014 </a:t>
            </a:r>
            <a:r>
              <a:rPr lang="en-US" dirty="0">
                <a:solidFill>
                  <a:schemeClr val="bg1">
                    <a:lumMod val="75000"/>
                  </a:schemeClr>
                </a:solidFill>
              </a:rPr>
              <a:t>by Intellectual Reserve, Inc. All rights reserved</a:t>
            </a:r>
          </a:p>
        </p:txBody>
      </p:sp>
      <p:pic>
        <p:nvPicPr>
          <p:cNvPr id="5" name="Picture 4" descr="Official Church logo in reverse.eps"/>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33242" y="4669877"/>
            <a:ext cx="1739115" cy="522349"/>
          </a:xfrm>
          <a:prstGeom prst="rect">
            <a:avLst/>
          </a:prstGeom>
        </p:spPr>
      </p:pic>
    </p:spTree>
    <p:extLst>
      <p:ext uri="{BB962C8B-B14F-4D97-AF65-F5344CB8AC3E}">
        <p14:creationId xmlns:p14="http://schemas.microsoft.com/office/powerpoint/2010/main" val="3106474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Map</a:t>
            </a:r>
            <a:endParaRPr lang="en-US" dirty="0"/>
          </a:p>
        </p:txBody>
      </p:sp>
      <p:sp>
        <p:nvSpPr>
          <p:cNvPr id="3" name="Content Placeholder 2"/>
          <p:cNvSpPr>
            <a:spLocks noGrp="1"/>
          </p:cNvSpPr>
          <p:nvPr>
            <p:ph idx="1"/>
          </p:nvPr>
        </p:nvSpPr>
        <p:spPr/>
        <p:txBody>
          <a:bodyPr/>
          <a:lstStyle/>
          <a:p>
            <a:r>
              <a:rPr lang="en-US" dirty="0" smtClean="0"/>
              <a:t>Application Data</a:t>
            </a:r>
          </a:p>
          <a:p>
            <a:r>
              <a:rPr lang="en-US" dirty="0" smtClean="0"/>
              <a:t>A little history of application tiers</a:t>
            </a:r>
          </a:p>
          <a:p>
            <a:r>
              <a:rPr lang="en-US" dirty="0" smtClean="0"/>
              <a:t>Options</a:t>
            </a:r>
          </a:p>
          <a:p>
            <a:r>
              <a:rPr lang="en-US" dirty="0" smtClean="0"/>
              <a:t>The PL/SQL architectural option</a:t>
            </a:r>
          </a:p>
          <a:p>
            <a:endParaRPr lang="en-US" dirty="0"/>
          </a:p>
        </p:txBody>
      </p:sp>
    </p:spTree>
    <p:extLst>
      <p:ext uri="{BB962C8B-B14F-4D97-AF65-F5344CB8AC3E}">
        <p14:creationId xmlns:p14="http://schemas.microsoft.com/office/powerpoint/2010/main" val="2900227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Data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solidFill>
                  <a:srgbClr val="C00000"/>
                </a:solidFill>
              </a:rPr>
              <a:t>The only purpose of an application is to capture, validate, store, protect, retrieve, display, share and change data.</a:t>
            </a:r>
          </a:p>
          <a:p>
            <a:r>
              <a:rPr lang="en-US" dirty="0" smtClean="0"/>
              <a:t>Sticks </a:t>
            </a:r>
            <a:r>
              <a:rPr lang="en-US" dirty="0"/>
              <a:t>around </a:t>
            </a:r>
            <a:r>
              <a:rPr lang="en-US" dirty="0" smtClean="0"/>
              <a:t>forever.</a:t>
            </a:r>
          </a:p>
          <a:p>
            <a:r>
              <a:rPr lang="en-US" dirty="0" smtClean="0"/>
              <a:t>Almost priceless.</a:t>
            </a:r>
          </a:p>
          <a:p>
            <a:r>
              <a:rPr lang="en-US" u="sng" dirty="0" smtClean="0"/>
              <a:t>Must</a:t>
            </a:r>
            <a:r>
              <a:rPr lang="en-US" dirty="0" smtClean="0"/>
              <a:t> be modeled right, recorded accurately, protected, and reported perfectly.</a:t>
            </a:r>
          </a:p>
          <a:p>
            <a:r>
              <a:rPr lang="en-US" dirty="0" smtClean="0"/>
              <a:t>Application code falls out of favor and is rewritten and replaced. Data is preserved and migrated from release to release.</a:t>
            </a:r>
            <a:endParaRPr lang="en-US" dirty="0"/>
          </a:p>
        </p:txBody>
      </p:sp>
    </p:spTree>
    <p:extLst>
      <p:ext uri="{BB962C8B-B14F-4D97-AF65-F5344CB8AC3E}">
        <p14:creationId xmlns:p14="http://schemas.microsoft.com/office/powerpoint/2010/main" val="287150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anim calcmode="lin" valueType="num">
                                      <p:cBhvr>
                                        <p:cTn id="8" dur="2000" fill="hold"/>
                                        <p:tgtEl>
                                          <p:spTgt spid="3">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3">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Layer Evolution</a:t>
            </a:r>
            <a:endParaRPr lang="en-US" dirty="0"/>
          </a:p>
        </p:txBody>
      </p:sp>
      <p:sp>
        <p:nvSpPr>
          <p:cNvPr id="3" name="Content Placeholder 2"/>
          <p:cNvSpPr>
            <a:spLocks noGrp="1"/>
          </p:cNvSpPr>
          <p:nvPr>
            <p:ph idx="1"/>
          </p:nvPr>
        </p:nvSpPr>
        <p:spPr/>
        <p:txBody>
          <a:bodyPr>
            <a:normAutofit lnSpcReduction="10000"/>
          </a:bodyPr>
          <a:lstStyle/>
          <a:p>
            <a:r>
              <a:rPr lang="en-US" dirty="0" smtClean="0"/>
              <a:t>1-tier (1960s to 1980s)</a:t>
            </a:r>
          </a:p>
          <a:p>
            <a:pPr lvl="1"/>
            <a:r>
              <a:rPr lang="en-US" dirty="0" smtClean="0"/>
              <a:t>Big iron operating on files</a:t>
            </a:r>
          </a:p>
          <a:p>
            <a:pPr lvl="1"/>
            <a:r>
              <a:rPr lang="en-US" dirty="0" smtClean="0"/>
              <a:t>Data is application-dependent</a:t>
            </a:r>
          </a:p>
          <a:p>
            <a:pPr lvl="1"/>
            <a:r>
              <a:rPr lang="en-US" dirty="0" smtClean="0"/>
              <a:t>Reporting required custom development</a:t>
            </a:r>
          </a:p>
          <a:p>
            <a:pPr lvl="1"/>
            <a:r>
              <a:rPr lang="en-US" dirty="0" smtClean="0"/>
              <a:t>Thin client dumb terminal</a:t>
            </a:r>
          </a:p>
          <a:p>
            <a:r>
              <a:rPr lang="en-US" dirty="0" smtClean="0"/>
              <a:t>2-tier (80s to 1996-ish)</a:t>
            </a:r>
          </a:p>
          <a:p>
            <a:pPr lvl="1"/>
            <a:r>
              <a:rPr lang="en-US" dirty="0" smtClean="0"/>
              <a:t>Fat clients held presentation, business and data layers.</a:t>
            </a:r>
          </a:p>
          <a:p>
            <a:pPr lvl="1"/>
            <a:r>
              <a:rPr lang="en-US" dirty="0" smtClean="0"/>
              <a:t>Large data meant resource intensive clients</a:t>
            </a:r>
          </a:p>
        </p:txBody>
      </p:sp>
    </p:spTree>
    <p:extLst>
      <p:ext uri="{BB962C8B-B14F-4D97-AF65-F5344CB8AC3E}">
        <p14:creationId xmlns:p14="http://schemas.microsoft.com/office/powerpoint/2010/main" val="2362754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grpId="0"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grpId="0"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Layer Evolution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3-tier (1997 - )  /  N-tier (2000 - )</a:t>
            </a:r>
          </a:p>
          <a:p>
            <a:pPr lvl="1"/>
            <a:r>
              <a:rPr lang="en-US" dirty="0"/>
              <a:t>Processing farmed out to optimal hardware:</a:t>
            </a:r>
          </a:p>
          <a:p>
            <a:pPr lvl="2"/>
            <a:r>
              <a:rPr lang="en-US" dirty="0"/>
              <a:t>Presentation layer in browser and app server.</a:t>
            </a:r>
          </a:p>
          <a:p>
            <a:pPr lvl="2"/>
            <a:r>
              <a:rPr lang="en-US" dirty="0"/>
              <a:t>Business rules in app </a:t>
            </a:r>
            <a:r>
              <a:rPr lang="en-US" dirty="0" smtClean="0"/>
              <a:t>server. MVC.</a:t>
            </a:r>
            <a:endParaRPr lang="en-US" dirty="0"/>
          </a:p>
          <a:p>
            <a:pPr lvl="2"/>
            <a:r>
              <a:rPr lang="en-US" dirty="0" smtClean="0"/>
              <a:t>Data rules and queries kept (mostly) in </a:t>
            </a:r>
            <a:r>
              <a:rPr lang="en-US" dirty="0"/>
              <a:t>the database</a:t>
            </a:r>
          </a:p>
          <a:p>
            <a:r>
              <a:rPr lang="en-US" dirty="0"/>
              <a:t>2-tier (</a:t>
            </a:r>
            <a:r>
              <a:rPr lang="en-US" dirty="0" smtClean="0"/>
              <a:t>2007-ish </a:t>
            </a:r>
            <a:r>
              <a:rPr lang="en-US" dirty="0"/>
              <a:t>- </a:t>
            </a:r>
            <a:r>
              <a:rPr lang="en-US" dirty="0" smtClean="0"/>
              <a:t>now)</a:t>
            </a:r>
            <a:endParaRPr lang="en-US" dirty="0"/>
          </a:p>
          <a:p>
            <a:pPr lvl="1"/>
            <a:r>
              <a:rPr lang="en-US" strike="sngStrike" dirty="0" smtClean="0"/>
              <a:t>CASE</a:t>
            </a:r>
            <a:r>
              <a:rPr lang="en-US" dirty="0"/>
              <a:t>, </a:t>
            </a:r>
            <a:r>
              <a:rPr lang="en-US" strike="sngStrike" dirty="0"/>
              <a:t>4GL</a:t>
            </a:r>
            <a:r>
              <a:rPr lang="en-US" dirty="0"/>
              <a:t>, </a:t>
            </a:r>
            <a:r>
              <a:rPr lang="en-US" strike="sngStrike" dirty="0" smtClean="0"/>
              <a:t>CORBA</a:t>
            </a:r>
            <a:r>
              <a:rPr lang="en-US" dirty="0" smtClean="0"/>
              <a:t>, </a:t>
            </a:r>
            <a:r>
              <a:rPr lang="en-US" strike="sngStrike" dirty="0" smtClean="0"/>
              <a:t>OODB</a:t>
            </a:r>
            <a:r>
              <a:rPr lang="en-US" dirty="0"/>
              <a:t>, </a:t>
            </a:r>
            <a:r>
              <a:rPr lang="en-US" strike="sngStrike" dirty="0" smtClean="0"/>
              <a:t>ERP</a:t>
            </a:r>
            <a:r>
              <a:rPr lang="en-US" dirty="0" smtClean="0"/>
              <a:t>, </a:t>
            </a:r>
            <a:r>
              <a:rPr lang="en-US" strike="sngStrike" dirty="0" smtClean="0"/>
              <a:t>XML</a:t>
            </a:r>
            <a:r>
              <a:rPr lang="en-US" dirty="0"/>
              <a:t>, </a:t>
            </a:r>
            <a:r>
              <a:rPr lang="en-US" strike="sngStrike" dirty="0"/>
              <a:t>EJB</a:t>
            </a:r>
            <a:r>
              <a:rPr lang="en-US" dirty="0"/>
              <a:t>, </a:t>
            </a:r>
            <a:r>
              <a:rPr lang="en-US" strike="sngStrike" dirty="0"/>
              <a:t>ORM</a:t>
            </a:r>
            <a:r>
              <a:rPr lang="en-US" dirty="0"/>
              <a:t>, </a:t>
            </a:r>
            <a:r>
              <a:rPr lang="en-US" strike="sngStrike" dirty="0"/>
              <a:t>AOP</a:t>
            </a:r>
            <a:r>
              <a:rPr lang="en-US" dirty="0"/>
              <a:t>, </a:t>
            </a:r>
            <a:r>
              <a:rPr lang="en-US" strike="sngStrike" dirty="0" smtClean="0"/>
              <a:t>Web Services</a:t>
            </a:r>
            <a:r>
              <a:rPr lang="en-US" dirty="0" smtClean="0"/>
              <a:t>, NoSQL and SOA will </a:t>
            </a:r>
            <a:r>
              <a:rPr lang="en-US" dirty="0"/>
              <a:t>save the </a:t>
            </a:r>
            <a:r>
              <a:rPr lang="en-US" dirty="0" smtClean="0"/>
              <a:t>world</a:t>
            </a:r>
          </a:p>
          <a:p>
            <a:pPr lvl="1"/>
            <a:r>
              <a:rPr lang="en-US" dirty="0" err="1"/>
              <a:t>Devs</a:t>
            </a:r>
            <a:r>
              <a:rPr lang="en-US" dirty="0"/>
              <a:t> reject RDBMS, SQL, DBAs, Data Modeling and stored </a:t>
            </a:r>
            <a:r>
              <a:rPr lang="en-US" dirty="0" err="1"/>
              <a:t>procs</a:t>
            </a:r>
            <a:r>
              <a:rPr lang="en-US" dirty="0"/>
              <a:t> </a:t>
            </a:r>
            <a:endParaRPr lang="en-US" dirty="0" smtClean="0"/>
          </a:p>
          <a:p>
            <a:pPr lvl="2"/>
            <a:r>
              <a:rPr lang="en-US" dirty="0" smtClean="0"/>
              <a:t>Big iron spread out across many boxes, operating on files</a:t>
            </a:r>
          </a:p>
          <a:p>
            <a:pPr lvl="2"/>
            <a:r>
              <a:rPr lang="en-US" dirty="0" smtClean="0"/>
              <a:t>Data is application dependent</a:t>
            </a:r>
          </a:p>
          <a:p>
            <a:pPr lvl="2"/>
            <a:r>
              <a:rPr lang="en-US" dirty="0" smtClean="0"/>
              <a:t>Reporting requires custom development</a:t>
            </a:r>
          </a:p>
          <a:p>
            <a:pPr lvl="2"/>
            <a:r>
              <a:rPr lang="en-US" dirty="0" smtClean="0"/>
              <a:t>Thin client smart browser</a:t>
            </a:r>
            <a:endParaRPr lang="en-US" dirty="0"/>
          </a:p>
        </p:txBody>
      </p:sp>
    </p:spTree>
    <p:extLst>
      <p:ext uri="{BB962C8B-B14F-4D97-AF65-F5344CB8AC3E}">
        <p14:creationId xmlns:p14="http://schemas.microsoft.com/office/powerpoint/2010/main" val="39925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7" end="7"/>
                                            </p:txEl>
                                          </p:spTgt>
                                        </p:tgtEl>
                                        <p:attrNameLst>
                                          <p:attrName>style.visibility</p:attrName>
                                        </p:attrNameLst>
                                      </p:cBhvr>
                                      <p:to>
                                        <p:strVal val="visible"/>
                                      </p:to>
                                    </p:set>
                                    <p:animEffect transition="in" filter="fade">
                                      <p:cBhvr>
                                        <p:cTn id="46" dur="1000"/>
                                        <p:tgtEl>
                                          <p:spTgt spid="3">
                                            <p:txEl>
                                              <p:pRg st="7" end="7"/>
                                            </p:txEl>
                                          </p:spTgt>
                                        </p:tgtEl>
                                      </p:cBhvr>
                                    </p:animEffect>
                                    <p:anim calcmode="lin" valueType="num">
                                      <p:cBhvr>
                                        <p:cTn id="4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8" end="8"/>
                                            </p:txEl>
                                          </p:spTgt>
                                        </p:tgtEl>
                                        <p:attrNameLst>
                                          <p:attrName>style.visibility</p:attrName>
                                        </p:attrNameLst>
                                      </p:cBhvr>
                                      <p:to>
                                        <p:strVal val="visible"/>
                                      </p:to>
                                    </p:set>
                                    <p:animEffect transition="in" filter="fade">
                                      <p:cBhvr>
                                        <p:cTn id="51" dur="1000"/>
                                        <p:tgtEl>
                                          <p:spTgt spid="3">
                                            <p:txEl>
                                              <p:pRg st="8" end="8"/>
                                            </p:txEl>
                                          </p:spTgt>
                                        </p:tgtEl>
                                      </p:cBhvr>
                                    </p:animEffect>
                                    <p:anim calcmode="lin" valueType="num">
                                      <p:cBhvr>
                                        <p:cTn id="5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9" end="9"/>
                                            </p:txEl>
                                          </p:spTgt>
                                        </p:tgtEl>
                                        <p:attrNameLst>
                                          <p:attrName>style.visibility</p:attrName>
                                        </p:attrNameLst>
                                      </p:cBhvr>
                                      <p:to>
                                        <p:strVal val="visible"/>
                                      </p:to>
                                    </p:set>
                                    <p:animEffect transition="in" filter="fade">
                                      <p:cBhvr>
                                        <p:cTn id="56" dur="1000"/>
                                        <p:tgtEl>
                                          <p:spTgt spid="3">
                                            <p:txEl>
                                              <p:pRg st="9" end="9"/>
                                            </p:txEl>
                                          </p:spTgt>
                                        </p:tgtEl>
                                      </p:cBhvr>
                                    </p:animEffect>
                                    <p:anim calcmode="lin" valueType="num">
                                      <p:cBhvr>
                                        <p:cTn id="5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Effect transition="in" filter="fade">
                                      <p:cBhvr>
                                        <p:cTn id="61" dur="1000"/>
                                        <p:tgtEl>
                                          <p:spTgt spid="3">
                                            <p:txEl>
                                              <p:pRg st="10" end="10"/>
                                            </p:txEl>
                                          </p:spTgt>
                                        </p:tgtEl>
                                      </p:cBhvr>
                                    </p:animEffect>
                                    <p:anim calcmode="lin" valueType="num">
                                      <p:cBhvr>
                                        <p:cTn id="6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11" end="11"/>
                                            </p:txEl>
                                          </p:spTgt>
                                        </p:tgtEl>
                                        <p:attrNameLst>
                                          <p:attrName>style.visibility</p:attrName>
                                        </p:attrNameLst>
                                      </p:cBhvr>
                                      <p:to>
                                        <p:strVal val="visible"/>
                                      </p:to>
                                    </p:set>
                                    <p:animEffect transition="in" filter="fade">
                                      <p:cBhvr>
                                        <p:cTn id="66" dur="1000"/>
                                        <p:tgtEl>
                                          <p:spTgt spid="3">
                                            <p:txEl>
                                              <p:pRg st="11" end="11"/>
                                            </p:txEl>
                                          </p:spTgt>
                                        </p:tgtEl>
                                      </p:cBhvr>
                                    </p:animEffect>
                                    <p:anim calcmode="lin" valueType="num">
                                      <p:cBhvr>
                                        <p:cTn id="6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Options for Data Layer</a:t>
            </a:r>
            <a:endParaRPr lang="en-US" dirty="0"/>
          </a:p>
        </p:txBody>
      </p:sp>
      <p:sp>
        <p:nvSpPr>
          <p:cNvPr id="3" name="Content Placeholder 2"/>
          <p:cNvSpPr>
            <a:spLocks noGrp="1"/>
          </p:cNvSpPr>
          <p:nvPr>
            <p:ph idx="1"/>
          </p:nvPr>
        </p:nvSpPr>
        <p:spPr/>
        <p:txBody>
          <a:bodyPr>
            <a:normAutofit fontScale="77500" lnSpcReduction="20000"/>
          </a:bodyPr>
          <a:lstStyle/>
          <a:p>
            <a:r>
              <a:rPr lang="en-US" dirty="0"/>
              <a:t>Custom POJOs and raw </a:t>
            </a:r>
            <a:r>
              <a:rPr lang="en-US" dirty="0" smtClean="0"/>
              <a:t>JDBC. </a:t>
            </a:r>
            <a:r>
              <a:rPr lang="en-US" i="1" dirty="0" smtClean="0"/>
              <a:t>Slow but screams.</a:t>
            </a:r>
            <a:endParaRPr lang="en-US" dirty="0" smtClean="0"/>
          </a:p>
          <a:p>
            <a:r>
              <a:rPr lang="en-US" strike="sngStrike" dirty="0" smtClean="0"/>
              <a:t>EJB: Entity Beans</a:t>
            </a:r>
            <a:r>
              <a:rPr lang="en-US" dirty="0" smtClean="0"/>
              <a:t> </a:t>
            </a:r>
            <a:r>
              <a:rPr lang="en-US" i="1" dirty="0" smtClean="0"/>
              <a:t>Ick. Nope. Never again.</a:t>
            </a:r>
            <a:endParaRPr lang="en-US" i="1" strike="sngStrike" dirty="0"/>
          </a:p>
          <a:p>
            <a:r>
              <a:rPr lang="en-US" dirty="0" smtClean="0"/>
              <a:t>Big ORM: Hibernate, </a:t>
            </a:r>
            <a:r>
              <a:rPr lang="en-US" dirty="0" err="1" smtClean="0"/>
              <a:t>EclipseLink</a:t>
            </a:r>
            <a:r>
              <a:rPr lang="en-US" dirty="0" smtClean="0"/>
              <a:t>, </a:t>
            </a:r>
            <a:r>
              <a:rPr lang="en-US" dirty="0" err="1" smtClean="0"/>
              <a:t>TopLink</a:t>
            </a:r>
            <a:r>
              <a:rPr lang="en-US" dirty="0" smtClean="0"/>
              <a:t>, </a:t>
            </a:r>
            <a:r>
              <a:rPr lang="en-US" dirty="0" err="1" smtClean="0"/>
              <a:t>OpenJPA</a:t>
            </a:r>
            <a:endParaRPr lang="en-US" dirty="0" smtClean="0"/>
          </a:p>
          <a:p>
            <a:r>
              <a:rPr lang="en-US" dirty="0" smtClean="0"/>
              <a:t>Thin ORM: JOOQ, </a:t>
            </a:r>
            <a:r>
              <a:rPr lang="en-US" dirty="0" err="1" smtClean="0"/>
              <a:t>iBatis</a:t>
            </a:r>
            <a:r>
              <a:rPr lang="en-US" dirty="0" smtClean="0"/>
              <a:t>/</a:t>
            </a:r>
            <a:r>
              <a:rPr lang="en-US" dirty="0" err="1" smtClean="0"/>
              <a:t>MyBatis</a:t>
            </a:r>
            <a:r>
              <a:rPr lang="en-US" dirty="0" smtClean="0"/>
              <a:t>, </a:t>
            </a:r>
            <a:r>
              <a:rPr lang="en-US" dirty="0" err="1" smtClean="0"/>
              <a:t>SimpleORM</a:t>
            </a:r>
            <a:r>
              <a:rPr lang="en-US" dirty="0" smtClean="0"/>
              <a:t>, </a:t>
            </a:r>
            <a:r>
              <a:rPr lang="en-US" dirty="0" err="1" smtClean="0"/>
              <a:t>LinQ</a:t>
            </a:r>
            <a:r>
              <a:rPr lang="en-US" dirty="0" smtClean="0"/>
              <a:t>, Dapper</a:t>
            </a:r>
          </a:p>
          <a:p>
            <a:r>
              <a:rPr lang="en-US" dirty="0" err="1" smtClean="0"/>
              <a:t>SQLAlchemy</a:t>
            </a:r>
            <a:r>
              <a:rPr lang="en-US" dirty="0" smtClean="0"/>
              <a:t>, Apache Cayenne, </a:t>
            </a:r>
            <a:r>
              <a:rPr lang="en-US" dirty="0" err="1" smtClean="0"/>
              <a:t>MentaBean</a:t>
            </a:r>
            <a:r>
              <a:rPr lang="en-US" dirty="0" smtClean="0"/>
              <a:t>, </a:t>
            </a:r>
            <a:r>
              <a:rPr lang="en-US" dirty="0" err="1" smtClean="0"/>
              <a:t>Django</a:t>
            </a:r>
            <a:r>
              <a:rPr lang="en-US" dirty="0" smtClean="0"/>
              <a:t>, Propel, Entity Framework, .NET Web API, and more born almost daily</a:t>
            </a:r>
          </a:p>
          <a:p>
            <a:r>
              <a:rPr lang="en-US" dirty="0" smtClean="0">
                <a:solidFill>
                  <a:srgbClr val="C00000"/>
                </a:solidFill>
              </a:rPr>
              <a:t>Current Stack </a:t>
            </a:r>
            <a:r>
              <a:rPr lang="en-US" dirty="0" err="1" smtClean="0">
                <a:solidFill>
                  <a:srgbClr val="C00000"/>
                </a:solidFill>
              </a:rPr>
              <a:t>Rcmd</a:t>
            </a:r>
            <a:r>
              <a:rPr lang="en-US" dirty="0" smtClean="0">
                <a:solidFill>
                  <a:srgbClr val="C00000"/>
                </a:solidFill>
              </a:rPr>
              <a:t>: Spring </a:t>
            </a:r>
            <a:r>
              <a:rPr lang="en-US" dirty="0">
                <a:solidFill>
                  <a:srgbClr val="C00000"/>
                </a:solidFill>
              </a:rPr>
              <a:t>JDBC, Spring Data JPA</a:t>
            </a:r>
          </a:p>
          <a:p>
            <a:r>
              <a:rPr lang="en-US" dirty="0" smtClean="0">
                <a:solidFill>
                  <a:srgbClr val="C00000"/>
                </a:solidFill>
              </a:rPr>
              <a:t>Future: SOA - Service </a:t>
            </a:r>
            <a:r>
              <a:rPr lang="en-US" dirty="0">
                <a:solidFill>
                  <a:srgbClr val="C00000"/>
                </a:solidFill>
              </a:rPr>
              <a:t>layer on top of queries, views, </a:t>
            </a:r>
            <a:r>
              <a:rPr lang="en-US" dirty="0" err="1" smtClean="0">
                <a:solidFill>
                  <a:srgbClr val="C00000"/>
                </a:solidFill>
              </a:rPr>
              <a:t>procs</a:t>
            </a:r>
            <a:endParaRPr lang="en-US" dirty="0" smtClean="0">
              <a:solidFill>
                <a:srgbClr val="C00000"/>
              </a:solidFill>
            </a:endParaRPr>
          </a:p>
          <a:p>
            <a:r>
              <a:rPr lang="en-US" dirty="0">
                <a:solidFill>
                  <a:srgbClr val="0070C0"/>
                </a:solidFill>
              </a:rPr>
              <a:t>Stored </a:t>
            </a:r>
            <a:r>
              <a:rPr lang="en-US" dirty="0" smtClean="0">
                <a:solidFill>
                  <a:srgbClr val="0070C0"/>
                </a:solidFill>
              </a:rPr>
              <a:t>Procedures</a:t>
            </a:r>
            <a:endParaRPr lang="en-US" dirty="0">
              <a:solidFill>
                <a:srgbClr val="0070C0"/>
              </a:solidFill>
            </a:endParaRPr>
          </a:p>
        </p:txBody>
      </p:sp>
    </p:spTree>
    <p:extLst>
      <p:ext uri="{BB962C8B-B14F-4D97-AF65-F5344CB8AC3E}">
        <p14:creationId xmlns:p14="http://schemas.microsoft.com/office/powerpoint/2010/main" val="3832129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ORMs	</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r>
              <a:rPr lang="en-US" dirty="0"/>
              <a:t>ORMs are great for simple CRUD operations. As soon as you want to do anything mildly complex or desire efficiency, you need to write SQL</a:t>
            </a:r>
            <a:r>
              <a:rPr lang="en-US" dirty="0" smtClean="0"/>
              <a:t>.”</a:t>
            </a:r>
          </a:p>
          <a:p>
            <a:r>
              <a:rPr lang="en-US" dirty="0" smtClean="0"/>
              <a:t>Gavin King says</a:t>
            </a:r>
          </a:p>
          <a:p>
            <a:pPr lvl="1"/>
            <a:r>
              <a:rPr lang="en-US" dirty="0" smtClean="0"/>
              <a:t>“Just </a:t>
            </a:r>
            <a:r>
              <a:rPr lang="en-US" dirty="0"/>
              <a:t>because you're using Hibernate, doesn't mean you have to use it for </a:t>
            </a:r>
            <a:r>
              <a:rPr lang="en-US" i="1" dirty="0"/>
              <a:t>everything</a:t>
            </a:r>
            <a:r>
              <a:rPr lang="en-US" dirty="0"/>
              <a:t>. A point I've been making for about ten years now</a:t>
            </a:r>
            <a:r>
              <a:rPr lang="en-US" dirty="0" smtClean="0"/>
              <a:t>.” - </a:t>
            </a:r>
            <a:r>
              <a:rPr lang="en-US" dirty="0"/>
              <a:t>Dec 9, 2013 </a:t>
            </a:r>
            <a:r>
              <a:rPr lang="en-US" dirty="0" smtClean="0"/>
              <a:t>Gavin King Google+ feed</a:t>
            </a:r>
          </a:p>
          <a:p>
            <a:r>
              <a:rPr lang="en-US" dirty="0" smtClean="0"/>
              <a:t>ORMs have been called the Vietnam of Computer Science</a:t>
            </a:r>
          </a:p>
          <a:p>
            <a:pPr lvl="1"/>
            <a:r>
              <a:rPr lang="en-US" dirty="0" smtClean="0"/>
              <a:t>Other articles call them anti-patterns, “the devil” and otherwise show no love</a:t>
            </a:r>
          </a:p>
          <a:p>
            <a:r>
              <a:rPr lang="en-US" dirty="0" err="1" smtClean="0"/>
              <a:t>Devs</a:t>
            </a:r>
            <a:r>
              <a:rPr lang="en-US" dirty="0" smtClean="0"/>
              <a:t> so fed up with the difficulty of fusing object and data domains, they invent new data access frameworks almost daily</a:t>
            </a:r>
          </a:p>
          <a:p>
            <a:r>
              <a:rPr lang="en-US" dirty="0" smtClean="0"/>
              <a:t>Can be done right, but usually requires an expert in that ORM</a:t>
            </a:r>
          </a:p>
        </p:txBody>
      </p:sp>
    </p:spTree>
    <p:extLst>
      <p:ext uri="{BB962C8B-B14F-4D97-AF65-F5344CB8AC3E}">
        <p14:creationId xmlns:p14="http://schemas.microsoft.com/office/powerpoint/2010/main" val="3933486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grpId="0" nodeType="click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grpId="0" nodeType="clickEffect">
                                  <p:stCondLst>
                                    <p:cond delay="0"/>
                                  </p:stCondLst>
                                  <p:childTnLst>
                                    <p:set>
                                      <p:cBhvr>
                                        <p:cTn id="44" dur="1" fill="hold">
                                          <p:stCondLst>
                                            <p:cond delay="0"/>
                                          </p:stCondLst>
                                        </p:cTn>
                                        <p:tgtEl>
                                          <p:spTgt spid="3">
                                            <p:txEl>
                                              <p:pRg st="6" end="6"/>
                                            </p:txEl>
                                          </p:spTgt>
                                        </p:tgtEl>
                                        <p:attrNameLst>
                                          <p:attrName>style.visibility</p:attrName>
                                        </p:attrNameLst>
                                      </p:cBhvr>
                                      <p:to>
                                        <p:strVal val="visible"/>
                                      </p:to>
                                    </p:set>
                                    <p:animEffect transition="in" filter="fade">
                                      <p:cBhvr>
                                        <p:cTn id="45" dur="1000"/>
                                        <p:tgtEl>
                                          <p:spTgt spid="3">
                                            <p:txEl>
                                              <p:pRg st="6" end="6"/>
                                            </p:txEl>
                                          </p:spTgt>
                                        </p:tgtEl>
                                      </p:cBhvr>
                                    </p:animEffect>
                                    <p:anim calcmode="lin" valueType="num">
                                      <p:cBhvr>
                                        <p:cTn id="46"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 ORM</a:t>
            </a:r>
            <a:endParaRPr lang="en-US" dirty="0"/>
          </a:p>
        </p:txBody>
      </p:sp>
      <p:sp>
        <p:nvSpPr>
          <p:cNvPr id="3" name="Content Placeholder 2"/>
          <p:cNvSpPr>
            <a:spLocks noGrp="1"/>
          </p:cNvSpPr>
          <p:nvPr>
            <p:ph idx="1"/>
          </p:nvPr>
        </p:nvSpPr>
        <p:spPr/>
        <p:txBody>
          <a:bodyPr/>
          <a:lstStyle/>
          <a:p>
            <a:r>
              <a:rPr lang="en-US" dirty="0" smtClean="0"/>
              <a:t>A “new” flavor of mapping, but map to queries, views and </a:t>
            </a:r>
            <a:r>
              <a:rPr lang="en-US" dirty="0" err="1" smtClean="0"/>
              <a:t>procs</a:t>
            </a:r>
            <a:r>
              <a:rPr lang="en-US" dirty="0" smtClean="0"/>
              <a:t>. Some map to tables.</a:t>
            </a:r>
          </a:p>
          <a:p>
            <a:r>
              <a:rPr lang="en-US" dirty="0" smtClean="0"/>
              <a:t>Queries often kept in XML. Easy to maintain and deploy.</a:t>
            </a:r>
          </a:p>
          <a:p>
            <a:r>
              <a:rPr lang="en-US" dirty="0" smtClean="0"/>
              <a:t>SQL and DB-centric</a:t>
            </a:r>
          </a:p>
          <a:p>
            <a:r>
              <a:rPr lang="en-US" dirty="0" smtClean="0"/>
              <a:t>Shallow learning curve</a:t>
            </a:r>
          </a:p>
          <a:p>
            <a:r>
              <a:rPr lang="en-US" dirty="0" err="1" smtClean="0"/>
              <a:t>Typesafe</a:t>
            </a:r>
            <a:r>
              <a:rPr lang="en-US" dirty="0" smtClean="0"/>
              <a:t> SQL</a:t>
            </a:r>
          </a:p>
          <a:p>
            <a:r>
              <a:rPr lang="en-US" dirty="0" smtClean="0"/>
              <a:t>Much more</a:t>
            </a:r>
            <a:endParaRPr lang="en-US" dirty="0"/>
          </a:p>
        </p:txBody>
      </p:sp>
    </p:spTree>
    <p:extLst>
      <p:ext uri="{BB962C8B-B14F-4D97-AF65-F5344CB8AC3E}">
        <p14:creationId xmlns:p14="http://schemas.microsoft.com/office/powerpoint/2010/main" val="22083919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C62CFDFF962294D939B19E890A0E094" ma:contentTypeVersion="0" ma:contentTypeDescription="Create a new document." ma:contentTypeScope="" ma:versionID="28f56466f2c47f49a63a60f12ec51536">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0D3069E-3B07-4D6D-B3E4-A9FD2148A34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07F106DA-8E1A-4B63-BC36-49E028F3A307}">
  <ds:schemaRefs>
    <ds:schemaRef ds:uri="http://purl.org/dc/elements/1.1/"/>
    <ds:schemaRef ds:uri="http://schemas.openxmlformats.org/package/2006/metadata/core-properties"/>
    <ds:schemaRef ds:uri="http://schemas.microsoft.com/office/2006/documentManagement/types"/>
    <ds:schemaRef ds:uri="http://www.w3.org/XML/1998/namespace"/>
    <ds:schemaRef ds:uri="http://purl.org/dc/terms/"/>
    <ds:schemaRef ds:uri="http://schemas.microsoft.com/office/2006/metadata/properti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EF7A7FFF-1A47-483E-A9E0-A775E5800BF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8326</TotalTime>
  <Words>1989</Words>
  <Application>Microsoft Office PowerPoint</Application>
  <PresentationFormat>On-screen Show (4:3)</PresentationFormat>
  <Paragraphs>215</Paragraphs>
  <Slides>29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29</vt:i4>
      </vt:variant>
    </vt:vector>
  </HeadingPairs>
  <TitlesOfParts>
    <vt:vector size="32" baseType="lpstr">
      <vt:lpstr>Arial</vt:lpstr>
      <vt:lpstr>Calibri</vt:lpstr>
      <vt:lpstr>Office Theme</vt:lpstr>
      <vt:lpstr>PowerPoint Presentation</vt:lpstr>
      <vt:lpstr>The Presenter</vt:lpstr>
      <vt:lpstr>Our Map</vt:lpstr>
      <vt:lpstr>Application Data</vt:lpstr>
      <vt:lpstr>Data Layer Evolution</vt:lpstr>
      <vt:lpstr>Data Layer Evolution</vt:lpstr>
      <vt:lpstr>Options for Data Layer</vt:lpstr>
      <vt:lpstr>ORMs </vt:lpstr>
      <vt:lpstr>“Thin” ORM</vt:lpstr>
      <vt:lpstr>Spring Options</vt:lpstr>
      <vt:lpstr>SOA</vt:lpstr>
      <vt:lpstr>Stored Procedures</vt:lpstr>
      <vt:lpstr>Args against PL/SQL</vt:lpstr>
      <vt:lpstr>Args for PL/SQL</vt:lpstr>
      <vt:lpstr>Where should the SQL rest?</vt:lpstr>
      <vt:lpstr>App Evolution</vt:lpstr>
      <vt:lpstr>Security</vt:lpstr>
      <vt:lpstr>Deployment</vt:lpstr>
      <vt:lpstr>Data Proximity and Network Latency</vt:lpstr>
      <vt:lpstr>Large Data Sets</vt:lpstr>
      <vt:lpstr>Extraction</vt:lpstr>
      <vt:lpstr>Transformation &amp; Loading</vt:lpstr>
      <vt:lpstr>SQL Injection-Proofing</vt:lpstr>
      <vt:lpstr>Common Business Logic</vt:lpstr>
      <vt:lpstr>Reuse </vt:lpstr>
      <vt:lpstr>Auditing and Logging</vt:lpstr>
      <vt:lpstr>Automation</vt:lpstr>
      <vt:lpstr>Considerations</vt:lpstr>
      <vt:lpstr>PowerPoint Presentation</vt:lpstr>
    </vt:vector>
  </TitlesOfParts>
  <Company>LDS Church</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Palmer</dc:creator>
  <cp:lastModifiedBy>Bill Coulam</cp:lastModifiedBy>
  <cp:revision>71</cp:revision>
  <dcterms:created xsi:type="dcterms:W3CDTF">2013-07-18T19:28:26Z</dcterms:created>
  <dcterms:modified xsi:type="dcterms:W3CDTF">2016-03-14T22:25:27Z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0x010100DC62CFDFF962294D939B19E890A0E094</vt:lpwstr>
  </property>
</Properties>
</file>