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34"/>
  </p:notesMasterIdLst>
  <p:sldIdLst>
    <p:sldId id="258" r:id="rId5"/>
    <p:sldId id="259" r:id="rId6"/>
    <p:sldId id="260" r:id="rId7"/>
    <p:sldId id="279" r:id="rId8"/>
    <p:sldId id="280" r:id="rId9"/>
    <p:sldId id="287" r:id="rId10"/>
    <p:sldId id="277" r:id="rId11"/>
    <p:sldId id="263" r:id="rId12"/>
    <p:sldId id="281" r:id="rId13"/>
    <p:sldId id="288" r:id="rId14"/>
    <p:sldId id="265" r:id="rId15"/>
    <p:sldId id="282" r:id="rId16"/>
    <p:sldId id="266" r:id="rId17"/>
    <p:sldId id="283" r:id="rId18"/>
    <p:sldId id="267" r:id="rId19"/>
    <p:sldId id="284" r:id="rId20"/>
    <p:sldId id="268" r:id="rId21"/>
    <p:sldId id="285" r:id="rId22"/>
    <p:sldId id="269" r:id="rId23"/>
    <p:sldId id="289" r:id="rId24"/>
    <p:sldId id="286" r:id="rId25"/>
    <p:sldId id="278" r:id="rId26"/>
    <p:sldId id="270" r:id="rId27"/>
    <p:sldId id="271" r:id="rId28"/>
    <p:sldId id="272" r:id="rId29"/>
    <p:sldId id="273" r:id="rId30"/>
    <p:sldId id="274" r:id="rId31"/>
    <p:sldId id="275" r:id="rId32"/>
    <p:sldId id="27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D33"/>
    <a:srgbClr val="17375E"/>
    <a:srgbClr val="204C8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807" autoAdjust="0"/>
  </p:normalViewPr>
  <p:slideViewPr>
    <p:cSldViewPr>
      <p:cViewPr varScale="1">
        <p:scale>
          <a:sx n="92" d="100"/>
          <a:sy n="92" d="100"/>
        </p:scale>
        <p:origin x="-20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BE6CD-A015-437F-81F0-7746289C06A4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0AF3F-702B-45F7-B83B-0CE5BE7C7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Cooks: http://www.flickr.com/photos/90155419@N00/2210417554/ (CC:BY) By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MoToMo</a:t>
            </a:r>
            <a:r>
              <a:rPr lang="en-US" baseline="0" dirty="0" smtClean="0"/>
              <a:t> (http://www.flickr.com/photos/90155419@N00/)</a:t>
            </a:r>
            <a:endParaRPr lang="en-US" dirty="0" smtClean="0"/>
          </a:p>
          <a:p>
            <a:endParaRPr lang="en-US" dirty="0" smtClean="0"/>
          </a:p>
          <a:p>
            <a:r>
              <a:rPr lang="en-US" sz="1200" dirty="0" smtClean="0"/>
              <a:t>Everyone's got their hand in the pot</a:t>
            </a:r>
          </a:p>
          <a:p>
            <a:r>
              <a:rPr lang="en-US" sz="1200" dirty="0" smtClean="0"/>
              <a:t>Everyone thinks they're a great chef; no SPOA</a:t>
            </a:r>
          </a:p>
          <a:p>
            <a:r>
              <a:rPr lang="en-US" sz="1200" dirty="0" smtClean="0"/>
              <a:t>Everyone adds favorite spices, ruining the dish</a:t>
            </a:r>
          </a:p>
          <a:p>
            <a:r>
              <a:rPr lang="en-US" sz="1200" dirty="0" smtClean="0"/>
              <a:t>Eventually the code is so tangled, decorated and inconsistent, that it sours, becoming too costly to keep it in its current state</a:t>
            </a:r>
            <a:r>
              <a:rPr lang="en-US" sz="1200" dirty="0" smtClean="0"/>
              <a:t>.</a:t>
            </a:r>
          </a:p>
          <a:p>
            <a:endParaRPr lang="en-US" sz="1200" dirty="0" smtClean="0"/>
          </a:p>
          <a:p>
            <a:r>
              <a:rPr lang="en-US" sz="1200" dirty="0" smtClean="0"/>
              <a:t>&lt;Show example of tangled code as evidenced by many</a:t>
            </a:r>
            <a:r>
              <a:rPr lang="en-US" sz="1200" baseline="0" dirty="0" smtClean="0"/>
              <a:t> styles intermingled&gt;</a:t>
            </a:r>
            <a:endParaRPr lang="en-US" sz="120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0AF3F-702B-45F7-B83B-0CE5BE7C753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http://www.flickr.com/photos/mattglover/3872077527/ (CC:BY) By Matt Glover (</a:t>
            </a:r>
            <a:r>
              <a:rPr lang="en-US" baseline="0" dirty="0" smtClean="0"/>
              <a:t>http://www.flickr.com/photos/mattglover)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dirty="0" smtClean="0"/>
              <a:t>Keeping the Mona Lisa in a location publicly accessible is unconscionable; she's been through enough already. Could get defaced like this.</a:t>
            </a:r>
          </a:p>
          <a:p>
            <a:r>
              <a:rPr lang="en-US" dirty="0" smtClean="0"/>
              <a:t>The original belongs in a special, environmentally controlled and secure case.</a:t>
            </a:r>
          </a:p>
          <a:p>
            <a:r>
              <a:rPr lang="en-US" dirty="0" smtClean="0"/>
              <a:t>If the original were damaged like this, there's no going back.</a:t>
            </a:r>
          </a:p>
          <a:p>
            <a:r>
              <a:rPr lang="en-US" dirty="0" smtClean="0"/>
              <a:t>Database code objects are precious too. Keeping them or editing them in the database is an idea equally as bad as displaying </a:t>
            </a:r>
            <a:r>
              <a:rPr lang="en-US" dirty="0" err="1" smtClean="0"/>
              <a:t>da</a:t>
            </a:r>
            <a:r>
              <a:rPr lang="en-US" dirty="0" smtClean="0"/>
              <a:t> Vinci's masterpiece in the hall at the local mall</a:t>
            </a:r>
            <a:r>
              <a:rPr lang="en-US" dirty="0" smtClean="0"/>
              <a:t>.</a:t>
            </a:r>
          </a:p>
          <a:p>
            <a:r>
              <a:rPr lang="en-US" dirty="0" smtClean="0"/>
              <a:t>&lt;give examples seen in my own experience&gt;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0AF3F-702B-45F7-B83B-0CE5BE7C753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http://www.flickr.com/photos/swfphotos/7498333224/</a:t>
            </a:r>
            <a:r>
              <a:rPr lang="en-US" baseline="0" dirty="0" smtClean="0"/>
              <a:t> (CC:BY) </a:t>
            </a:r>
            <a:r>
              <a:rPr lang="en-US" b="0" dirty="0" smtClean="0"/>
              <a:t>By SWF Photography (http://www.flickr.com/photos/swfphotos/)</a:t>
            </a:r>
          </a:p>
          <a:p>
            <a:endParaRPr lang="en-US" b="0" dirty="0" smtClean="0"/>
          </a:p>
          <a:p>
            <a:r>
              <a:rPr lang="en-US" b="0" dirty="0" smtClean="0"/>
              <a:t>Yet this is exactly how 90+% of DBAs deploy code: with zero insight into the innards of production code.</a:t>
            </a:r>
          </a:p>
          <a:p>
            <a:r>
              <a:rPr lang="en-US" b="0" dirty="0" smtClean="0"/>
              <a:t>No logging or monitoring</a:t>
            </a:r>
          </a:p>
          <a:p>
            <a:r>
              <a:rPr lang="en-US" b="0" dirty="0" smtClean="0"/>
              <a:t>No auditing</a:t>
            </a:r>
          </a:p>
          <a:p>
            <a:r>
              <a:rPr lang="en-US" b="0" dirty="0" smtClean="0"/>
              <a:t>No metrics</a:t>
            </a:r>
          </a:p>
          <a:p>
            <a:r>
              <a:rPr lang="en-US" b="0" dirty="0" smtClean="0"/>
              <a:t>No history</a:t>
            </a:r>
          </a:p>
          <a:p>
            <a:r>
              <a:rPr lang="en-US" b="0" dirty="0" smtClean="0"/>
              <a:t>No notifications</a:t>
            </a:r>
          </a:p>
          <a:p>
            <a:endParaRPr lang="en-US" b="0" dirty="0" smtClean="0"/>
          </a:p>
          <a:p>
            <a:r>
              <a:rPr lang="en-US" b="0" dirty="0" smtClean="0"/>
              <a:t>When something goes wrong, it becomes a slow and costly, error-prone, misguided effort in heroics.</a:t>
            </a:r>
          </a:p>
          <a:p>
            <a:r>
              <a:rPr lang="en-US" b="0" dirty="0" smtClean="0"/>
              <a:t>It SHOULD be as simple as opening logs and change history, and spending a couple minutes reading what happened, who did it, when it happened, and what data (if any) was involved.</a:t>
            </a:r>
          </a:p>
          <a:p>
            <a:r>
              <a:rPr lang="en-US" b="0" dirty="0" smtClean="0"/>
              <a:t>If debugging is required, should be easy. Recompiling production PL/SQL to spit out DBMS_OUTPUT lines should be a badge of shame.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0AF3F-702B-45F7-B83B-0CE5BE7C753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&lt;show example from</a:t>
            </a:r>
            <a:r>
              <a:rPr lang="en-US" baseline="0" dirty="0" smtClean="0"/>
              <a:t> mail.pkb&gt;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0AF3F-702B-45F7-B83B-0CE5BE7C753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Performance and Load </a:t>
            </a:r>
            <a:r>
              <a:rPr lang="en-US" dirty="0" smtClean="0"/>
              <a:t>testing, being aware of overall application architecture, getting</a:t>
            </a:r>
            <a:r>
              <a:rPr lang="en-US" baseline="0" dirty="0" smtClean="0"/>
              <a:t> involved early with project </a:t>
            </a:r>
            <a:r>
              <a:rPr lang="en-US" baseline="0" smtClean="0"/>
              <a:t>and 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0AF3F-702B-45F7-B83B-0CE5BE7C753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&lt;show example of test suite for the DT package&gt;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0AF3F-702B-45F7-B83B-0CE5BE7C753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Tools to help with templates and formatting and automating standards checking: TOAD, PL/SQL Developer, SQL Developer, SQL Detective, Instant SQL Formatter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0AF3F-702B-45F7-B83B-0CE5BE7C753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&lt;show the same code as before, but cleaned up, </a:t>
            </a:r>
            <a:r>
              <a:rPr lang="en-US" dirty="0" err="1" smtClean="0"/>
              <a:t>refactored</a:t>
            </a:r>
            <a:r>
              <a:rPr lang="en-US" baseline="0" dirty="0" smtClean="0"/>
              <a:t> and reformatted&gt;</a:t>
            </a:r>
          </a:p>
          <a:p>
            <a:r>
              <a:rPr lang="en-US" baseline="0" dirty="0" smtClean="0"/>
              <a:t>&lt;show templates in appendix, templates in PL/SQL Developer </a:t>
            </a:r>
            <a:r>
              <a:rPr lang="en-US" baseline="0" smtClean="0"/>
              <a:t>and their use&gt;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0AF3F-702B-45F7-B83B-0CE5BE7C753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http://www.flickr.com/photos/75092131@N02/6883404352/  (CC:BY) </a:t>
            </a:r>
            <a:r>
              <a:rPr lang="en-US" b="0" dirty="0" smtClean="0"/>
              <a:t>By </a:t>
            </a:r>
            <a:r>
              <a:rPr lang="en-US" b="0" dirty="0" err="1" smtClean="0"/>
              <a:t>bloddo</a:t>
            </a:r>
            <a:r>
              <a:rPr lang="en-US" b="0" baseline="0" dirty="0" smtClean="0"/>
              <a:t> (http://www.flickr.com/photos/75092131@N02/)</a:t>
            </a:r>
            <a:endParaRPr lang="en-US" b="0" dirty="0" smtClean="0"/>
          </a:p>
          <a:p>
            <a:endParaRPr lang="en-US" dirty="0" smtClean="0"/>
          </a:p>
          <a:p>
            <a:r>
              <a:rPr lang="en-US" dirty="0" smtClean="0"/>
              <a:t>Layer upon layer of functionality in a single proc</a:t>
            </a:r>
          </a:p>
          <a:p>
            <a:r>
              <a:rPr lang="en-US" dirty="0" smtClean="0"/>
              <a:t>No opportunity for reuse</a:t>
            </a:r>
          </a:p>
          <a:p>
            <a:r>
              <a:rPr lang="en-US" dirty="0" smtClean="0"/>
              <a:t>Lots of points of failure</a:t>
            </a:r>
          </a:p>
          <a:p>
            <a:r>
              <a:rPr lang="en-US" dirty="0" smtClean="0"/>
              <a:t>Raised exceptions are onerous</a:t>
            </a:r>
          </a:p>
          <a:p>
            <a:r>
              <a:rPr lang="en-US" dirty="0" smtClean="0"/>
              <a:t>Code is too long; difficult to grasp and modify</a:t>
            </a:r>
          </a:p>
          <a:p>
            <a:r>
              <a:rPr lang="en-US" dirty="0" smtClean="0"/>
              <a:t>The complexity attracts bugs</a:t>
            </a:r>
          </a:p>
          <a:p>
            <a:r>
              <a:rPr lang="en-US" dirty="0" smtClean="0"/>
              <a:t>The fixes pile up and accrete until the routine resembles a jungle, or a steaming heap</a:t>
            </a:r>
          </a:p>
          <a:p>
            <a:r>
              <a:rPr lang="en-US" dirty="0" smtClean="0"/>
              <a:t>Best pulled apart and re-written the right 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0AF3F-702B-45F7-B83B-0CE5BE7C753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&lt;Show example of str.pkb and sweeps.pkb&gt;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0AF3F-702B-45F7-B83B-0CE5BE7C753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http://www.flickr.com/photos/litasworld/7460699560/ (CC:BY) By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LitasWorld</a:t>
            </a:r>
            <a:r>
              <a:rPr lang="en-US" baseline="0" dirty="0" smtClean="0"/>
              <a:t> (http://www.flickr.com/photos/litasworld/)</a:t>
            </a:r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 err="1" smtClean="0"/>
              <a:t>LitasWorld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Studied scientifically for over 430 yrs</a:t>
            </a:r>
          </a:p>
          <a:p>
            <a:r>
              <a:rPr lang="en-US" dirty="0" smtClean="0"/>
              <a:t>There have been many theories put forth to explain its existence and usage.</a:t>
            </a:r>
          </a:p>
          <a:p>
            <a:r>
              <a:rPr lang="en-US" dirty="0" smtClean="0"/>
              <a:t>We're still not 100% sure everything its 4 phases of construction were used for.</a:t>
            </a:r>
          </a:p>
          <a:p>
            <a:endParaRPr lang="en-US" dirty="0" smtClean="0"/>
          </a:p>
          <a:p>
            <a:r>
              <a:rPr lang="en-US" dirty="0" smtClean="0"/>
              <a:t>Your code should not take 430 years to decipher either.</a:t>
            </a:r>
          </a:p>
          <a:p>
            <a:r>
              <a:rPr lang="en-US" dirty="0" smtClean="0"/>
              <a:t>Leave better records than the builders of Stonehenge.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0AF3F-702B-45F7-B83B-0CE5BE7C753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&lt;show</a:t>
            </a:r>
            <a:r>
              <a:rPr lang="en-US" baseline="0" dirty="0" smtClean="0"/>
              <a:t> example of logs.pkb and the generated HTML docs site&gt;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0AF3F-702B-45F7-B83B-0CE5BE7C753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http://www.geograph.org.uk/photo/316845 (CC:BY) By Christine Matthews (http://www.geograph.org.uk/profile/1777)</a:t>
            </a:r>
          </a:p>
          <a:p>
            <a:endParaRPr lang="en-US" dirty="0" smtClean="0"/>
          </a:p>
          <a:p>
            <a:r>
              <a:rPr lang="en-US" dirty="0" smtClean="0"/>
              <a:t>Starts innocently. </a:t>
            </a:r>
            <a:r>
              <a:rPr lang="en-US" dirty="0" smtClean="0"/>
              <a:t>Developer sees no harm in writing a </a:t>
            </a:r>
            <a:r>
              <a:rPr lang="en-US" dirty="0" smtClean="0"/>
              <a:t>few standalone routines</a:t>
            </a:r>
            <a:r>
              <a:rPr lang="en-US" dirty="0" smtClean="0"/>
              <a:t>. Then two of his friends follow suit, and they tell their two friends…</a:t>
            </a:r>
            <a:endParaRPr lang="en-US" dirty="0" smtClean="0"/>
          </a:p>
          <a:p>
            <a:r>
              <a:rPr lang="en-US" dirty="0" smtClean="0"/>
              <a:t>Within a few short years, the codebase is a tangled, </a:t>
            </a:r>
            <a:r>
              <a:rPr lang="en-US" dirty="0" err="1" smtClean="0"/>
              <a:t>unnavigable</a:t>
            </a:r>
            <a:r>
              <a:rPr lang="en-US" dirty="0" smtClean="0"/>
              <a:t> mess of standalone routines with no owners.</a:t>
            </a:r>
          </a:p>
          <a:p>
            <a:r>
              <a:rPr lang="en-US" dirty="0" smtClean="0"/>
              <a:t>Legitimacy is a real concern, but they're all kept around "just in case."</a:t>
            </a:r>
          </a:p>
          <a:p>
            <a:r>
              <a:rPr lang="en-US" dirty="0" smtClean="0"/>
              <a:t>No </a:t>
            </a:r>
            <a:r>
              <a:rPr lang="en-US" dirty="0" smtClean="0"/>
              <a:t>organization to the enterprise code base</a:t>
            </a:r>
          </a:p>
          <a:p>
            <a:r>
              <a:rPr lang="en-US" dirty="0" smtClean="0"/>
              <a:t>Very little explanation as to who, when </a:t>
            </a:r>
            <a:r>
              <a:rPr lang="en-US" dirty="0" smtClean="0"/>
              <a:t>or why </a:t>
            </a:r>
            <a:r>
              <a:rPr lang="en-US" dirty="0" smtClean="0"/>
              <a:t>created</a:t>
            </a:r>
          </a:p>
          <a:p>
            <a:r>
              <a:rPr lang="en-US" dirty="0" smtClean="0"/>
              <a:t>No idea of relationship to other routines</a:t>
            </a:r>
          </a:p>
          <a:p>
            <a:r>
              <a:rPr lang="en-US" dirty="0" smtClean="0"/>
              <a:t>Blind to reuse of shared data, SQL and </a:t>
            </a:r>
            <a:r>
              <a:rPr lang="en-US" dirty="0" smtClean="0"/>
              <a:t>functions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0AF3F-702B-45F7-B83B-0CE5BE7C753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&lt;show</a:t>
            </a:r>
            <a:r>
              <a:rPr lang="en-US" baseline="0" dirty="0" smtClean="0"/>
              <a:t> Starter framework schema&gt;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0AF3F-702B-45F7-B83B-0CE5BE7C753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2000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219200"/>
            <a:ext cx="8229600" cy="502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9000">
              <a:srgbClr val="17375E">
                <a:lumMod val="100000"/>
              </a:srgbClr>
            </a:gs>
            <a:gs pos="100000">
              <a:srgbClr val="204C8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vignette"/>
          <p:cNvSpPr/>
          <p:nvPr/>
        </p:nvSpPr>
        <p:spPr>
          <a:xfrm>
            <a:off x="0" y="14955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2000">
                <a:schemeClr val="tx1">
                  <a:alpha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Banner-2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8087" y="0"/>
            <a:ext cx="1585913" cy="4002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643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code.google.com/p/log4ora/" TargetMode="External"/><Relationship Id="rId13" Type="http://schemas.openxmlformats.org/officeDocument/2006/relationships/hyperlink" Target="http://sourceforge.net/projects/log4plsql" TargetMode="External"/><Relationship Id="rId3" Type="http://schemas.openxmlformats.org/officeDocument/2006/relationships/hyperlink" Target="http://www.toadworld.com/sf" TargetMode="External"/><Relationship Id="rId7" Type="http://schemas.openxmlformats.org/officeDocument/2006/relationships/hyperlink" Target="http://toadworld.com/Downloads/PLVisionFreeware/tabid/687/Default.aspx" TargetMode="External"/><Relationship Id="rId12" Type="http://schemas.openxmlformats.org/officeDocument/2006/relationships/hyperlink" Target="http://code.google.com/p/log4oracle-plsql/" TargetMode="External"/><Relationship Id="rId2" Type="http://schemas.openxmlformats.org/officeDocument/2006/relationships/hyperlink" Target="http://code.google.com/hosting/search?q=label:plsq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edtoolkit.com/" TargetMode="External"/><Relationship Id="rId11" Type="http://schemas.openxmlformats.org/officeDocument/2006/relationships/hyperlink" Target="http://code.google.com/p/plsql-commons" TargetMode="External"/><Relationship Id="rId5" Type="http://schemas.openxmlformats.org/officeDocument/2006/relationships/hyperlink" Target="http://sourceforge.net/projects/plsqlframestart" TargetMode="External"/><Relationship Id="rId15" Type="http://schemas.openxmlformats.org/officeDocument/2006/relationships/hyperlink" Target="http://sourceforge.net/projects/orate" TargetMode="External"/><Relationship Id="rId10" Type="http://schemas.openxmlformats.org/officeDocument/2006/relationships/hyperlink" Target="http://www.toadworld.com/LinkClick.aspx?link=685&amp;tabid=153" TargetMode="External"/><Relationship Id="rId4" Type="http://schemas.openxmlformats.org/officeDocument/2006/relationships/hyperlink" Target="http://codegen.inside.quest.com/index.jspa" TargetMode="External"/><Relationship Id="rId9" Type="http://schemas.openxmlformats.org/officeDocument/2006/relationships/hyperlink" Target="http://sourceforge.net/projects/ilo" TargetMode="External"/><Relationship Id="rId14" Type="http://schemas.openxmlformats.org/officeDocument/2006/relationships/hyperlink" Target="http://sn.im/logger1.4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23673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</a:rPr>
              <a:t>Writing Great PL/SQL</a:t>
            </a:r>
            <a:endParaRPr lang="en-US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35052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>
                <a:solidFill>
                  <a:srgbClr val="FF6D33"/>
                </a:solidFill>
              </a:rPr>
              <a:t>For Database Applications</a:t>
            </a:r>
            <a:endParaRPr lang="en-US" sz="2400" i="1" dirty="0">
              <a:solidFill>
                <a:srgbClr val="FF6D3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733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Stick to a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Google PL/SQL Obsession or PL/SQL Standards</a:t>
            </a:r>
          </a:p>
          <a:p>
            <a:pPr lvl="1"/>
            <a:r>
              <a:rPr lang="en-US" dirty="0" smtClean="0"/>
              <a:t>First choice should be Steven </a:t>
            </a:r>
            <a:r>
              <a:rPr lang="en-US" dirty="0" err="1" smtClean="0"/>
              <a:t>Feuerstein’s</a:t>
            </a:r>
            <a:r>
              <a:rPr lang="en-US" dirty="0" smtClean="0"/>
              <a:t> PL/SQL Obsession page on toadworld.com</a:t>
            </a:r>
          </a:p>
          <a:p>
            <a:pPr lvl="1"/>
            <a:r>
              <a:rPr lang="en-US" dirty="0" smtClean="0"/>
              <a:t>Three standards there to pick from, including mine (templates in Appendix A)</a:t>
            </a:r>
          </a:p>
          <a:p>
            <a:r>
              <a:rPr lang="en-US" dirty="0" smtClean="0"/>
              <a:t>Tools to use templates, format code, check for standards and naming compliance:</a:t>
            </a:r>
          </a:p>
          <a:p>
            <a:pPr lvl="1"/>
            <a:r>
              <a:rPr lang="en-US" dirty="0" smtClean="0"/>
              <a:t>TOAD, PL/SQL Developer, SQL Developer, SQL Detective, Rapid SQL, etc.</a:t>
            </a:r>
          </a:p>
          <a:p>
            <a:pPr lvl="1"/>
            <a:r>
              <a:rPr lang="en-US" dirty="0" smtClean="0"/>
              <a:t>Instant SQL Formatter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Dung Beetle 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DungB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1752600"/>
            <a:ext cx="6001046" cy="401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886200" y="56388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By </a:t>
            </a:r>
            <a:r>
              <a:rPr lang="en-US" sz="1200" b="1" dirty="0" err="1" smtClean="0">
                <a:solidFill>
                  <a:schemeClr val="bg1"/>
                </a:solidFill>
              </a:rPr>
              <a:t>bloddo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it Simple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dirty="0" smtClean="0"/>
              <a:t>Routine no longer than a page+</a:t>
            </a:r>
          </a:p>
          <a:p>
            <a:r>
              <a:rPr lang="en-US" sz="2800" dirty="0" smtClean="0"/>
              <a:t>Routine does one thing and one thing well</a:t>
            </a:r>
          </a:p>
          <a:p>
            <a:r>
              <a:rPr lang="en-US" sz="2800" dirty="0" smtClean="0"/>
              <a:t>Don't </a:t>
            </a:r>
            <a:r>
              <a:rPr lang="en-US" sz="2800" dirty="0" smtClean="0"/>
              <a:t>repeat anything</a:t>
            </a:r>
          </a:p>
          <a:p>
            <a:pPr lvl="1"/>
            <a:r>
              <a:rPr lang="en-US" sz="2400" dirty="0" smtClean="0"/>
              <a:t>Create constants and table-driven literals and parameters</a:t>
            </a:r>
          </a:p>
          <a:p>
            <a:pPr lvl="1"/>
            <a:r>
              <a:rPr lang="en-US" sz="2400" dirty="0" smtClean="0"/>
              <a:t>Make vertical functions private to package body</a:t>
            </a:r>
          </a:p>
          <a:p>
            <a:pPr lvl="1"/>
            <a:r>
              <a:rPr lang="en-US" sz="2400" dirty="0" smtClean="0"/>
              <a:t>Make public functions for common business logic</a:t>
            </a:r>
          </a:p>
          <a:p>
            <a:r>
              <a:rPr lang="en-US" sz="2800" dirty="0" smtClean="0"/>
              <a:t>Extract distinct SQL, business decision points and functions</a:t>
            </a:r>
          </a:p>
          <a:p>
            <a:pPr lvl="1"/>
            <a:r>
              <a:rPr lang="en-US" sz="2400" dirty="0" smtClean="0"/>
              <a:t>Place in their own atomic </a:t>
            </a:r>
            <a:r>
              <a:rPr lang="en-US" sz="2400" dirty="0" smtClean="0"/>
              <a:t>routine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Stonehenge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24000"/>
            <a:ext cx="6039391" cy="3992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810000" y="54102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By </a:t>
            </a:r>
            <a:r>
              <a:rPr lang="en-US" sz="1200" dirty="0" err="1" smtClean="0">
                <a:solidFill>
                  <a:schemeClr val="bg1"/>
                </a:solidFill>
              </a:rPr>
              <a:t>LitasWorld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the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Encourage through templates</a:t>
            </a:r>
          </a:p>
          <a:p>
            <a:r>
              <a:rPr lang="en-US" dirty="0" smtClean="0"/>
              <a:t>Each package spec, routine, trigger, view and job should have a block explaining who, when and why.</a:t>
            </a:r>
          </a:p>
          <a:p>
            <a:r>
              <a:rPr lang="en-US" dirty="0" smtClean="0"/>
              <a:t>Document assumptions and test them in the code</a:t>
            </a:r>
          </a:p>
          <a:p>
            <a:r>
              <a:rPr lang="en-US" dirty="0" smtClean="0"/>
              <a:t>Document tricky parameters or usage, caveats, design notes, alternatives rejected and why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Rabbits and Tribbles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7410" name="Picture 2" descr="http://s0.geograph.org.uk/photos/31/68/316845_3b122f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057400"/>
            <a:ext cx="5334000" cy="400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657600" y="5943600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By Christine Matthews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Everything Needs a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Everything goes in a PL/SQL package</a:t>
            </a:r>
          </a:p>
          <a:p>
            <a:r>
              <a:rPr lang="en-US" dirty="0" smtClean="0"/>
              <a:t>If package becomes a dumping ground, the name was too generic.</a:t>
            </a:r>
          </a:p>
          <a:p>
            <a:pPr lvl="1"/>
            <a:r>
              <a:rPr lang="en-US" dirty="0" smtClean="0"/>
              <a:t>Break up package into functional groups</a:t>
            </a:r>
          </a:p>
          <a:p>
            <a:r>
              <a:rPr lang="en-US" dirty="0" smtClean="0"/>
              <a:t>Do not put all literals in one package; keep them grouped in the package spec to which they are more closely aligned.</a:t>
            </a:r>
          </a:p>
          <a:p>
            <a:r>
              <a:rPr lang="en-US" dirty="0" smtClean="0"/>
              <a:t>Trigger and job code should also go in a package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Mona Lisa at the Mall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057400"/>
            <a:ext cx="2814516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76600" y="6248400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By Matt Glover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the Source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dirty="0" smtClean="0"/>
              <a:t>Install and configure a reliable source code control system (Subversion, </a:t>
            </a:r>
            <a:r>
              <a:rPr lang="en-US" sz="2800" dirty="0" err="1" smtClean="0"/>
              <a:t>Git</a:t>
            </a:r>
            <a:r>
              <a:rPr lang="en-US" sz="2800" dirty="0" smtClean="0"/>
              <a:t>, RCS, CVS, PVCS, VSS, etc.)</a:t>
            </a:r>
          </a:p>
          <a:p>
            <a:r>
              <a:rPr lang="en-US" sz="2800" dirty="0" smtClean="0"/>
              <a:t>Ensure it is used religiously.</a:t>
            </a:r>
          </a:p>
          <a:p>
            <a:pPr lvl="1"/>
            <a:r>
              <a:rPr lang="en-US" sz="2400" dirty="0" smtClean="0"/>
              <a:t>Development and maintenance activities always begin as or with the source file, not the database object.</a:t>
            </a:r>
          </a:p>
          <a:p>
            <a:pPr lvl="1"/>
            <a:r>
              <a:rPr lang="en-US" sz="2400" dirty="0" smtClean="0"/>
              <a:t>Some tools now default database object browsing to read-only mode. Have to force them in order to edit a DB object in-situ.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Flying Blind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5334000"/>
            <a:ext cx="175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By SWF Photography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5" name="Picture 4" descr="Cockp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543298"/>
            <a:ext cx="3720935" cy="2790701"/>
          </a:xfrm>
          <a:prstGeom prst="rect">
            <a:avLst/>
          </a:prstGeom>
        </p:spPr>
      </p:pic>
      <p:pic>
        <p:nvPicPr>
          <p:cNvPr id="6" name="Picture 5" descr="Cockpit.jpg"/>
          <p:cNvPicPr>
            <a:picLocks noChangeAspect="1"/>
          </p:cNvPicPr>
          <p:nvPr/>
        </p:nvPicPr>
        <p:blipFill>
          <a:blip r:embed="rId3" cstate="print">
            <a:lum bright="-89000" contrast="-42000"/>
          </a:blip>
          <a:stretch>
            <a:fillRect/>
          </a:stretch>
        </p:blipFill>
        <p:spPr>
          <a:xfrm>
            <a:off x="4876800" y="2514600"/>
            <a:ext cx="3810000" cy="2857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2133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Imagine your pilot’s view. How </a:t>
            </a:r>
            <a:r>
              <a:rPr lang="en-US" dirty="0" err="1" smtClean="0">
                <a:solidFill>
                  <a:schemeClr val="bg1"/>
                </a:solidFill>
              </a:rPr>
              <a:t>accute</a:t>
            </a:r>
            <a:r>
              <a:rPr lang="en-US" dirty="0" smtClean="0">
                <a:solidFill>
                  <a:schemeClr val="bg1"/>
                </a:solidFill>
              </a:rPr>
              <a:t> should his vision be?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History, best use and future of PL/SQL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Anti-patterns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Patterns</a:t>
            </a:r>
          </a:p>
          <a:p>
            <a:r>
              <a:rPr lang="en-US" dirty="0" smtClean="0"/>
              <a:t>Practices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Instrumentation Libraries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1295399"/>
          <a:ext cx="8153399" cy="5333999"/>
        </p:xfrm>
        <a:graphic>
          <a:graphicData uri="http://schemas.openxmlformats.org/drawingml/2006/table">
            <a:tbl>
              <a:tblPr/>
              <a:tblGrid>
                <a:gridCol w="1376322"/>
                <a:gridCol w="745177"/>
                <a:gridCol w="1513320"/>
                <a:gridCol w="4518580"/>
              </a:tblGrid>
              <a:tr h="34828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Resource Name</a:t>
                      </a:r>
                      <a:endParaRPr lang="en-US" sz="9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License</a:t>
                      </a:r>
                      <a:endParaRPr lang="en-US" sz="9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Purpose</a:t>
                      </a:r>
                      <a:endParaRPr lang="en-US" sz="9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Location &amp; Notes</a:t>
                      </a:r>
                      <a:endParaRPr lang="en-US" sz="9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424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Google Code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Free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Library of libraries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http://code.google.com/hosting/search?q=label:plsql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848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Feuerstein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PL/SQL Obsession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Free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Repository of all things SF and PL/SQL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http://www.toadworld.com/sf</a:t>
                      </a: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122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QCGU (Quest CodeGen Utility)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Free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Full framework, Standards, Scripts, Template Factory, Code Generation, + more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http://codegen.inside.quest.com/index.jspa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Latest incarnation of Feuerstein's vast reservoir of experience. (successor of QXNO, PL/Vision, and PL/Generator.)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</a:tr>
              <a:tr h="2848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PL/SQL Starter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Free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Author's full framework.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http://sourceforge.net/projects/plsqlframestart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</a:tr>
              <a:tr h="5697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Simple Starter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Free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Logging, Timing, Auditing, Debugging, Error Handling, + more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Simplified PL/SQL Starter to just logging, timing and auditing components (and the low-level packages they depend on). Designed to be used in one schema. Install and begin using in under a minute.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</a:tr>
              <a:tr h="2848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GED Toolkit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$120-$1200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Almost full framework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http://gedtoolkit.com</a:t>
                      </a: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Includes APEX UI to administer jobs and tables. Monitor processing. 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48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PL/Vision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Free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Framework, API Generator, + more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/>
                        </a:rPr>
                        <a:t>http://toadworld.com/Downloads/PLVisionFreeware/tabid/687/Default.aspx</a:t>
                      </a: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Replaced by QXNO and then QCGU. Not supported.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48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Log4ora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Free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Logging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8"/>
                        </a:rPr>
                        <a:t>http://code.google.com/p/log4ora/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Fresh, full-featured logging library. Alerts. AQ. Easy to use. Good stuff.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48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ILO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Free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Timing and Tuning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9"/>
                        </a:rPr>
                        <a:t>http://sourceforge.net/projects/ilo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From the sharp minds at Hotsos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48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Quest Error Manager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Free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Error Handling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0"/>
                        </a:rPr>
                        <a:t>http://www.toadworld.com/LinkClick.aspx?link=685&amp;tabid=153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Included in QCGU. But offered separately as well. Not supported.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48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Plsql-commons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Free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Collection of utilities, including logging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1"/>
                        </a:rPr>
                        <a:t>http://code.google.com/p/plsql-commons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48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Log4oracle-plsql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Free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Logging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2"/>
                        </a:rPr>
                        <a:t>http://code.google.com/p/log4oracle-plsql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Seems like an active project, but could not find code to download…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48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Log4PLSQL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Free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Logging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3"/>
                        </a:rPr>
                        <a:t>http://sourceforge.net/projects/log4plsql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Popular, but aging and complex log4j analog in PL/SQL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73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Logger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Free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Logging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4"/>
                        </a:rPr>
                        <a:t>http://sn.im/logger1.4</a:t>
                      </a: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Recently orphaned when Oracle decommissioned its </a:t>
                      </a:r>
                      <a:r>
                        <a:rPr lang="en-US" sz="900" dirty="0" err="1">
                          <a:latin typeface="Times New Roman"/>
                          <a:ea typeface="Times New Roman"/>
                          <a:cs typeface="Times New Roman"/>
                        </a:rPr>
                        <a:t>samplecode</a:t>
                      </a: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 site. Simple. Easy to use.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48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Orate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Free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Logging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5"/>
                        </a:rPr>
                        <a:t>http://sourceforge.net/projects/orate</a:t>
                      </a: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Never used it, but has been around a while. Still active.</a:t>
                      </a:r>
                    </a:p>
                  </a:txBody>
                  <a:tcPr marL="56098" marR="5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to Illuminate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dirty="0" smtClean="0"/>
              <a:t>Adopt an existing instrumentation </a:t>
            </a:r>
            <a:r>
              <a:rPr lang="en-US" sz="2800" dirty="0" smtClean="0"/>
              <a:t>library to gain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smtClean="0"/>
              <a:t>Dynamic debugging (invisible and little overhead to production; but can be activated by changing a column value)</a:t>
            </a:r>
          </a:p>
          <a:p>
            <a:pPr lvl="1"/>
            <a:r>
              <a:rPr lang="en-US" sz="2400" dirty="0" smtClean="0"/>
              <a:t>Change auditing</a:t>
            </a:r>
          </a:p>
          <a:p>
            <a:pPr lvl="1"/>
            <a:r>
              <a:rPr lang="en-US" sz="2400" dirty="0" smtClean="0"/>
              <a:t>Ability to mine logs and metrics to proactively monitor </a:t>
            </a:r>
            <a:r>
              <a:rPr lang="en-US" sz="2400" dirty="0" smtClean="0"/>
              <a:t>and email notifications of anomalous events</a:t>
            </a:r>
          </a:p>
          <a:p>
            <a:pPr lvl="1"/>
            <a:r>
              <a:rPr lang="en-US" sz="2400" dirty="0" smtClean="0"/>
              <a:t>Recording of metrics</a:t>
            </a:r>
          </a:p>
          <a:p>
            <a:pPr lvl="1"/>
            <a:r>
              <a:rPr lang="en-US" sz="2400" dirty="0" smtClean="0"/>
              <a:t>"Tag" sessions and long operations</a:t>
            </a:r>
          </a:p>
          <a:p>
            <a:pPr lvl="1"/>
            <a:r>
              <a:rPr lang="en-US" sz="2400" dirty="0" smtClean="0"/>
              <a:t>Debug strings inherently comment the code too!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US" dirty="0" smtClean="0"/>
              <a:t>Practices of Great</a:t>
            </a:r>
            <a:br>
              <a:rPr lang="en-US" dirty="0" smtClean="0"/>
            </a:br>
            <a:r>
              <a:rPr lang="en-US" dirty="0" smtClean="0"/>
              <a:t>PL/SQL Programmers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76400"/>
            <a:ext cx="8229600" cy="4572000"/>
          </a:xfrm>
        </p:spPr>
        <p:txBody>
          <a:bodyPr/>
          <a:lstStyle/>
          <a:p>
            <a:r>
              <a:rPr lang="en-US" dirty="0" smtClean="0"/>
              <a:t>Get involved early</a:t>
            </a:r>
          </a:p>
          <a:p>
            <a:r>
              <a:rPr lang="en-US" dirty="0" smtClean="0"/>
              <a:t>Model right, then make it friendly</a:t>
            </a:r>
          </a:p>
          <a:p>
            <a:r>
              <a:rPr lang="en-US" dirty="0" smtClean="0"/>
              <a:t>Know and use your tools</a:t>
            </a:r>
          </a:p>
          <a:p>
            <a:r>
              <a:rPr lang="en-US" dirty="0" smtClean="0"/>
              <a:t>Only handle expected exceptions</a:t>
            </a:r>
          </a:p>
          <a:p>
            <a:r>
              <a:rPr lang="en-US" dirty="0" smtClean="0"/>
              <a:t>Peer review</a:t>
            </a:r>
          </a:p>
          <a:p>
            <a:r>
              <a:rPr lang="en-US" dirty="0" smtClean="0"/>
              <a:t>Do it in Bulk or a Single SQL</a:t>
            </a:r>
          </a:p>
          <a:p>
            <a:r>
              <a:rPr lang="en-US" dirty="0" smtClean="0"/>
              <a:t>Caller in charge of transaction</a:t>
            </a:r>
          </a:p>
          <a:p>
            <a:r>
              <a:rPr lang="en-US" dirty="0" smtClean="0"/>
              <a:t>There’s this thing called “testing”…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The data model is the foundation of the structure. Ensure that at least the data model is done right.</a:t>
            </a:r>
          </a:p>
          <a:p>
            <a:r>
              <a:rPr lang="en-US" dirty="0" smtClean="0"/>
              <a:t>Ignore those pleading for more friendly columns, quicker data access, elimination of joins.</a:t>
            </a:r>
          </a:p>
          <a:p>
            <a:r>
              <a:rPr lang="en-US" dirty="0" smtClean="0"/>
              <a:t>AFTER the model is correct, normalized, and reviewed, then make it friendly with views, materialized views, updateable views, virtual columns, etc.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Templates, Macros and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Take 10 minutes a day to explore the user guide of a favorite tool</a:t>
            </a:r>
          </a:p>
          <a:p>
            <a:r>
              <a:rPr lang="en-US" dirty="0" smtClean="0"/>
              <a:t>Learn and configure keyboard shortcuts</a:t>
            </a:r>
          </a:p>
          <a:p>
            <a:r>
              <a:rPr lang="en-US" dirty="0" smtClean="0"/>
              <a:t>DBAs can really benefit from model visualization, nameless macros, data generation, debuggers, data ETL, code/table/schema/model/database comparison tools, and DDL generators.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Ban the use of WHEN OTHERS</a:t>
            </a:r>
          </a:p>
          <a:p>
            <a:pPr lvl="1"/>
            <a:r>
              <a:rPr lang="en-US" dirty="0" smtClean="0"/>
              <a:t>Excepting when hiding the error is intentional</a:t>
            </a:r>
          </a:p>
          <a:p>
            <a:r>
              <a:rPr lang="en-US" dirty="0" smtClean="0"/>
              <a:t>Only write exception handling for expected exceptions.</a:t>
            </a:r>
          </a:p>
          <a:p>
            <a:pPr lvl="1"/>
            <a:r>
              <a:rPr lang="en-US" dirty="0" smtClean="0"/>
              <a:t>Use a standard way of logging and re-raising</a:t>
            </a:r>
          </a:p>
          <a:p>
            <a:r>
              <a:rPr lang="en-US" dirty="0" smtClean="0"/>
              <a:t>Allow PL/SQL’s default exception raising and transaction rollback to handle everything else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Pair of Eyes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Pair programming is fantastic</a:t>
            </a:r>
          </a:p>
          <a:p>
            <a:r>
              <a:rPr lang="en-US" dirty="0" smtClean="0"/>
              <a:t>If not formally, quickly and informally get peer review for:</a:t>
            </a:r>
          </a:p>
          <a:p>
            <a:pPr lvl="1"/>
            <a:r>
              <a:rPr lang="en-US" dirty="0" smtClean="0"/>
              <a:t>simple DML scripts</a:t>
            </a:r>
          </a:p>
          <a:p>
            <a:pPr lvl="1"/>
            <a:r>
              <a:rPr lang="en-US" dirty="0" smtClean="0"/>
              <a:t>models</a:t>
            </a:r>
          </a:p>
          <a:p>
            <a:pPr lvl="1"/>
            <a:r>
              <a:rPr lang="en-US" dirty="0" smtClean="0"/>
              <a:t>source code </a:t>
            </a:r>
          </a:p>
          <a:p>
            <a:pPr lvl="1"/>
            <a:r>
              <a:rPr lang="en-US" dirty="0" smtClean="0"/>
              <a:t>design approach and assumptions</a:t>
            </a:r>
          </a:p>
          <a:p>
            <a:pPr lvl="1"/>
            <a:r>
              <a:rPr lang="en-US" dirty="0" smtClean="0"/>
              <a:t>DB build manifest</a:t>
            </a:r>
          </a:p>
          <a:p>
            <a:pPr lvl="1"/>
            <a:r>
              <a:rPr lang="en-US" dirty="0" smtClean="0"/>
              <a:t>Whenever you’re stuck for more than 20-30 minutes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it in Bulk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Quickest way to do something is not do it at all (ask yourself “Do I really need this?”)</a:t>
            </a:r>
          </a:p>
          <a:p>
            <a:r>
              <a:rPr lang="en-US" dirty="0" smtClean="0"/>
              <a:t>Next best is to do it in a single SQL statement</a:t>
            </a:r>
          </a:p>
          <a:p>
            <a:r>
              <a:rPr lang="en-US" dirty="0" smtClean="0"/>
              <a:t>Followed by doing it with Bulk PL/SQL features (collections, bulk bind, FORALL, and DML with collections of record type)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Let the client control the transaction</a:t>
            </a:r>
          </a:p>
          <a:p>
            <a:r>
              <a:rPr lang="en-US" dirty="0" smtClean="0"/>
              <a:t>If you are writing a backend job that begins life in the database, then you will write and driver and control COMMIT vs. ROLLBACK.</a:t>
            </a:r>
          </a:p>
          <a:p>
            <a:r>
              <a:rPr lang="en-US" dirty="0" smtClean="0"/>
              <a:t>Otherwise, leave it to the middle tier or frontend caller.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Document requirements and assumptions in the interface.</a:t>
            </a:r>
          </a:p>
          <a:p>
            <a:r>
              <a:rPr lang="en-US" dirty="0" smtClean="0"/>
              <a:t>Write tests first, to the interface</a:t>
            </a:r>
          </a:p>
          <a:p>
            <a:r>
              <a:rPr lang="en-US" dirty="0" smtClean="0"/>
              <a:t>Then write body, re-testing all cases as you add/modify the code to reach requirements.</a:t>
            </a:r>
          </a:p>
          <a:p>
            <a:r>
              <a:rPr lang="en-US" dirty="0" smtClean="0"/>
              <a:t>Left with nice suite of re-usable tests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PL/SQL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dirty="0" smtClean="0"/>
              <a:t>Similar to </a:t>
            </a:r>
            <a:r>
              <a:rPr lang="en-US" sz="2800" dirty="0" err="1" smtClean="0"/>
              <a:t>Ada</a:t>
            </a:r>
            <a:r>
              <a:rPr lang="en-US" sz="2800" dirty="0" smtClean="0"/>
              <a:t> and Pascal</a:t>
            </a:r>
          </a:p>
          <a:p>
            <a:r>
              <a:rPr lang="en-US" sz="2800" dirty="0" smtClean="0"/>
              <a:t>Oracle added to provide a procedural option around execution of SQL</a:t>
            </a:r>
          </a:p>
          <a:p>
            <a:r>
              <a:rPr lang="en-US" sz="2800" dirty="0" smtClean="0"/>
              <a:t>v1 with Oracle 6 in 1991.</a:t>
            </a:r>
          </a:p>
          <a:p>
            <a:r>
              <a:rPr lang="en-US" sz="2800" dirty="0" smtClean="0"/>
              <a:t>v2 added stored routines</a:t>
            </a:r>
          </a:p>
          <a:p>
            <a:r>
              <a:rPr lang="en-US" sz="2800" dirty="0" smtClean="0"/>
              <a:t>v2.1 dynamic SQL</a:t>
            </a:r>
          </a:p>
          <a:p>
            <a:r>
              <a:rPr lang="en-US" sz="2800" dirty="0" smtClean="0"/>
              <a:t>v2.3 added arrays</a:t>
            </a:r>
          </a:p>
          <a:p>
            <a:r>
              <a:rPr lang="en-US" sz="2800" dirty="0" smtClean="0"/>
              <a:t>v8 bulk binds, autonomous </a:t>
            </a:r>
            <a:r>
              <a:rPr lang="en-US" sz="2800" dirty="0" err="1" smtClean="0"/>
              <a:t>tx</a:t>
            </a:r>
            <a:endParaRPr lang="en-US" sz="2800" dirty="0" smtClean="0"/>
          </a:p>
          <a:p>
            <a:r>
              <a:rPr lang="en-US" sz="2800" dirty="0" smtClean="0"/>
              <a:t>v9 record-based DML, CASE</a:t>
            </a:r>
          </a:p>
          <a:p>
            <a:r>
              <a:rPr lang="en-US" sz="2800" dirty="0" smtClean="0"/>
              <a:t>v10 </a:t>
            </a:r>
            <a:r>
              <a:rPr lang="en-US" sz="2800" dirty="0" err="1" smtClean="0"/>
              <a:t>regexp</a:t>
            </a:r>
            <a:r>
              <a:rPr lang="en-US" sz="2800" dirty="0" smtClean="0"/>
              <a:t>, conditional compilation</a:t>
            </a:r>
          </a:p>
          <a:p>
            <a:r>
              <a:rPr lang="en-US" sz="2800" dirty="0" smtClean="0"/>
              <a:t>v11 function cache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Uses of PL/SQL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dirty="0" smtClean="0"/>
              <a:t>Processing close to the data = fast!</a:t>
            </a:r>
          </a:p>
          <a:p>
            <a:r>
              <a:rPr lang="en-US" sz="2800" dirty="0" smtClean="0"/>
              <a:t>Backend, timed or event-driven transformations, calculations or processing of large data</a:t>
            </a:r>
          </a:p>
          <a:p>
            <a:r>
              <a:rPr lang="en-US" sz="2800" dirty="0" smtClean="0"/>
              <a:t>Consumption or production of data-filled files</a:t>
            </a:r>
          </a:p>
          <a:p>
            <a:r>
              <a:rPr lang="en-US" sz="2800" dirty="0" smtClean="0"/>
              <a:t>Ensuring data access layer is free of SQL injection</a:t>
            </a:r>
          </a:p>
          <a:p>
            <a:r>
              <a:rPr lang="en-US" sz="2800" dirty="0" smtClean="0"/>
              <a:t>When a trigger is the right choice</a:t>
            </a:r>
          </a:p>
          <a:p>
            <a:r>
              <a:rPr lang="en-US" sz="2800" dirty="0" smtClean="0"/>
              <a:t>Ensuring business logic is kept in one place</a:t>
            </a:r>
          </a:p>
          <a:p>
            <a:r>
              <a:rPr lang="en-US" sz="2800" dirty="0" smtClean="0"/>
              <a:t>Data access: DBA review, tuned, instrumented, monitored, easy to modify and redeploy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of PL/SQL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dirty="0" err="1" smtClean="0"/>
              <a:t>NoSQL</a:t>
            </a:r>
            <a:r>
              <a:rPr lang="en-US" sz="2800" dirty="0" smtClean="0"/>
              <a:t> is the buzzword of the day, but its uses are limited</a:t>
            </a:r>
          </a:p>
          <a:p>
            <a:r>
              <a:rPr lang="en-US" sz="2800" dirty="0" smtClean="0"/>
              <a:t>PL/SQL like COBOL &amp; C: too useful, too widespread, too ingrained to disappear soon</a:t>
            </a:r>
          </a:p>
          <a:p>
            <a:r>
              <a:rPr lang="en-US" sz="2800" dirty="0" smtClean="0"/>
              <a:t>Adopted by IBM in DB2 9.7</a:t>
            </a:r>
          </a:p>
          <a:p>
            <a:r>
              <a:rPr lang="en-US" sz="2800" dirty="0" err="1" smtClean="0"/>
              <a:t>PostresSQL</a:t>
            </a:r>
            <a:r>
              <a:rPr lang="en-US" sz="2800" dirty="0" smtClean="0"/>
              <a:t> made their </a:t>
            </a:r>
            <a:r>
              <a:rPr lang="en-US" sz="2800" dirty="0" err="1" smtClean="0"/>
              <a:t>pgPLSQL</a:t>
            </a:r>
            <a:r>
              <a:rPr lang="en-US" sz="2800" dirty="0" smtClean="0"/>
              <a:t> look alike</a:t>
            </a:r>
          </a:p>
          <a:p>
            <a:r>
              <a:rPr lang="en-US" sz="2800" dirty="0" smtClean="0"/>
              <a:t>Oracle APEX is pure PL/SQL</a:t>
            </a:r>
          </a:p>
          <a:p>
            <a:r>
              <a:rPr lang="en-US" sz="2800" dirty="0" smtClean="0"/>
              <a:t>Very likely Oracle will add to </a:t>
            </a:r>
            <a:r>
              <a:rPr lang="en-US" sz="2800" dirty="0" err="1" smtClean="0"/>
              <a:t>MySQL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Anti-Pattern?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“Something that looks like a good idea, but which backfires badly when applied.” – Jim </a:t>
            </a:r>
            <a:r>
              <a:rPr lang="en-US" dirty="0" err="1" smtClean="0"/>
              <a:t>Coplien</a:t>
            </a:r>
            <a:endParaRPr lang="en-US" dirty="0" smtClean="0"/>
          </a:p>
          <a:p>
            <a:r>
              <a:rPr lang="en-US" dirty="0" smtClean="0"/>
              <a:t>“Anti-patterns are Negative solutions that present more problems than they address.” – antipatterns.com</a:t>
            </a:r>
          </a:p>
          <a:p>
            <a:r>
              <a:rPr lang="en-US" dirty="0" smtClean="0"/>
              <a:t>By understanding how NOT to do something, we can prevent it from happening again and recovering when it was mistakenly applied.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 and Anti-Patterns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</p:nvPr>
        </p:nvGraphicFramePr>
        <p:xfrm>
          <a:off x="457200" y="1981200"/>
          <a:ext cx="8229600" cy="3352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78971">
                <a:tc>
                  <a:txBody>
                    <a:bodyPr/>
                    <a:lstStyle/>
                    <a:p>
                      <a:r>
                        <a:rPr lang="en-US" dirty="0" smtClean="0"/>
                        <a:t>Anti-Patterns</a:t>
                      </a:r>
                      <a:r>
                        <a:rPr lang="en-US" baseline="0" dirty="0" smtClean="0"/>
                        <a:t> of Poor PL/SQL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Patterns of Great</a:t>
                      </a:r>
                      <a:r>
                        <a:rPr lang="en-US" baseline="0" dirty="0" smtClean="0"/>
                        <a:t> PL/SQL</a:t>
                      </a:r>
                      <a:endParaRPr lang="en-US" dirty="0"/>
                    </a:p>
                  </a:txBody>
                  <a:tcPr/>
                </a:tc>
              </a:tr>
              <a:tr h="478971">
                <a:tc>
                  <a:txBody>
                    <a:bodyPr/>
                    <a:lstStyle/>
                    <a:p>
                      <a:r>
                        <a:rPr lang="en-US" dirty="0" smtClean="0"/>
                        <a:t>Too Many Cooks in the Kitchen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Stick to a Standard</a:t>
                      </a:r>
                      <a:endParaRPr lang="en-US" dirty="0"/>
                    </a:p>
                  </a:txBody>
                  <a:tcPr/>
                </a:tc>
              </a:tr>
              <a:tr h="4789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The Dung Beetle Ball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Keep it Simple</a:t>
                      </a:r>
                      <a:endParaRPr lang="en-US" dirty="0"/>
                    </a:p>
                  </a:txBody>
                  <a:tcPr/>
                </a:tc>
              </a:tr>
              <a:tr h="4789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Stonehenge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Document the Interface</a:t>
                      </a:r>
                      <a:endParaRPr lang="en-US" dirty="0"/>
                    </a:p>
                  </a:txBody>
                  <a:tcPr/>
                </a:tc>
              </a:tr>
              <a:tr h="4789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Rabbit</a:t>
                      </a:r>
                      <a:r>
                        <a:rPr lang="en-US" baseline="0" dirty="0" smtClean="0"/>
                        <a:t>s and Tribbles</a:t>
                      </a:r>
                      <a:endParaRPr lang="en-US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Everything Needs a Home</a:t>
                      </a:r>
                      <a:endParaRPr lang="en-US" dirty="0"/>
                    </a:p>
                  </a:txBody>
                  <a:tcPr/>
                </a:tc>
              </a:tr>
              <a:tr h="4789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Mona Lisa at the Mall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Version the Source Code</a:t>
                      </a:r>
                      <a:endParaRPr lang="en-US" dirty="0"/>
                    </a:p>
                  </a:txBody>
                  <a:tcPr/>
                </a:tc>
              </a:tr>
              <a:tr h="4789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Flying Blind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Instrument to Illuminate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 Many Cooks in the Kitchen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19200"/>
            <a:ext cx="8382000" cy="5029200"/>
          </a:xfrm>
        </p:spPr>
        <p:txBody>
          <a:bodyPr/>
          <a:lstStyle/>
          <a:p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199" y="1219200"/>
            <a:ext cx="5262113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352800" y="5791200"/>
            <a:ext cx="2133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By </a:t>
            </a:r>
            <a:r>
              <a:rPr lang="en-US" sz="1100" dirty="0" err="1" smtClean="0">
                <a:solidFill>
                  <a:schemeClr val="bg1"/>
                </a:solidFill>
              </a:rPr>
              <a:t>MoToMo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Stick to a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Establish a programming style and standard</a:t>
            </a:r>
          </a:p>
          <a:p>
            <a:r>
              <a:rPr lang="en-US" dirty="0" smtClean="0"/>
              <a:t>Ensure the standard is adhered to</a:t>
            </a:r>
          </a:p>
          <a:p>
            <a:r>
              <a:rPr lang="en-US" dirty="0" smtClean="0"/>
              <a:t>Use templates, automation and formatting tools to make it easy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Master Blue">
  <a:themeElements>
    <a:clrScheme name="SORT">
      <a:dk1>
        <a:srgbClr val="17365D"/>
      </a:dk1>
      <a:lt1>
        <a:srgbClr val="FFFFFF"/>
      </a:lt1>
      <a:dk2>
        <a:srgbClr val="17365D"/>
      </a:dk2>
      <a:lt2>
        <a:srgbClr val="FFFFFF"/>
      </a:lt2>
      <a:accent1>
        <a:srgbClr val="FF6D33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latino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E4F0988BFDC346BD01A0A87B4A5437" ma:contentTypeVersion="0" ma:contentTypeDescription="Create a new document." ma:contentTypeScope="" ma:versionID="e6ba00127eda9bec7a1323ad45902f52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1B32A62-F215-4DAA-96B1-CBA3CBEE0B9C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0D4E7642-1805-4285-B3BA-61F798D1BF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58247E-D410-476E-865D-20EEDC3B50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7385</TotalTime>
  <Words>2211</Words>
  <Application>Microsoft Office PowerPoint</Application>
  <PresentationFormat>On-screen Show (4:3)</PresentationFormat>
  <Paragraphs>308</Paragraphs>
  <Slides>29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Slide Master Blue</vt:lpstr>
      <vt:lpstr>Slide 1</vt:lpstr>
      <vt:lpstr>Agenda</vt:lpstr>
      <vt:lpstr>History of PL/SQL</vt:lpstr>
      <vt:lpstr>Best Uses of PL/SQL</vt:lpstr>
      <vt:lpstr>Future of PL/SQL</vt:lpstr>
      <vt:lpstr>What is an Anti-Pattern?</vt:lpstr>
      <vt:lpstr>Patterns and Anti-Patterns</vt:lpstr>
      <vt:lpstr>Too Many Cooks in the Kitchen</vt:lpstr>
      <vt:lpstr>Stick to a Standard</vt:lpstr>
      <vt:lpstr>Stick to a Standard</vt:lpstr>
      <vt:lpstr>The Dung Beetle Ball</vt:lpstr>
      <vt:lpstr>Keep it Simple</vt:lpstr>
      <vt:lpstr>Stonehenge</vt:lpstr>
      <vt:lpstr>Document the Interface</vt:lpstr>
      <vt:lpstr>Rabbits and Tribbles</vt:lpstr>
      <vt:lpstr>Everything Needs a Home</vt:lpstr>
      <vt:lpstr>Mona Lisa at the Mall</vt:lpstr>
      <vt:lpstr>Version the Source Code</vt:lpstr>
      <vt:lpstr>Flying Blind</vt:lpstr>
      <vt:lpstr>Instrumentation Libraries</vt:lpstr>
      <vt:lpstr>Instrument to Illuminate</vt:lpstr>
      <vt:lpstr>Practices of Great PL/SQL Programmers</vt:lpstr>
      <vt:lpstr>Model Right</vt:lpstr>
      <vt:lpstr>Templates, Macros and Tools</vt:lpstr>
      <vt:lpstr>Exceptions</vt:lpstr>
      <vt:lpstr>Another Pair of Eyes</vt:lpstr>
      <vt:lpstr>Do it in Bulk</vt:lpstr>
      <vt:lpstr>Transactions</vt:lpstr>
      <vt:lpstr>Testing</vt:lpstr>
    </vt:vector>
  </TitlesOfParts>
  <Company>LDS Church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Logan Hobley</dc:creator>
  <cp:lastModifiedBy>CoulamWA</cp:lastModifiedBy>
  <cp:revision>82</cp:revision>
  <dcterms:created xsi:type="dcterms:W3CDTF">2010-07-22T19:27:55Z</dcterms:created>
  <dcterms:modified xsi:type="dcterms:W3CDTF">2012-09-07T00:14:35Z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0x01010066E4F0988BFDC346BD01A0A87B4A5437</vt:lpwstr>
  </property>
</Properties>
</file>