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84" r:id="rId2"/>
  </p:sldMasterIdLst>
  <p:notesMasterIdLst>
    <p:notesMasterId r:id="rId52"/>
  </p:notesMasterIdLst>
  <p:handoutMasterIdLst>
    <p:handoutMasterId r:id="rId53"/>
  </p:handoutMasterIdLst>
  <p:sldIdLst>
    <p:sldId id="256" r:id="rId3"/>
    <p:sldId id="259" r:id="rId4"/>
    <p:sldId id="260" r:id="rId5"/>
    <p:sldId id="261" r:id="rId6"/>
    <p:sldId id="303" r:id="rId7"/>
    <p:sldId id="304" r:id="rId8"/>
    <p:sldId id="287" r:id="rId9"/>
    <p:sldId id="258" r:id="rId10"/>
    <p:sldId id="305" r:id="rId11"/>
    <p:sldId id="308" r:id="rId12"/>
    <p:sldId id="262" r:id="rId13"/>
    <p:sldId id="263" r:id="rId14"/>
    <p:sldId id="264" r:id="rId15"/>
    <p:sldId id="265" r:id="rId16"/>
    <p:sldId id="266" r:id="rId17"/>
    <p:sldId id="267" r:id="rId18"/>
    <p:sldId id="268" r:id="rId19"/>
    <p:sldId id="269" r:id="rId20"/>
    <p:sldId id="277" r:id="rId21"/>
    <p:sldId id="278" r:id="rId22"/>
    <p:sldId id="270" r:id="rId23"/>
    <p:sldId id="284" r:id="rId24"/>
    <p:sldId id="306" r:id="rId25"/>
    <p:sldId id="307" r:id="rId26"/>
    <p:sldId id="283" r:id="rId27"/>
    <p:sldId id="282" r:id="rId28"/>
    <p:sldId id="271" r:id="rId29"/>
    <p:sldId id="273" r:id="rId30"/>
    <p:sldId id="274" r:id="rId31"/>
    <p:sldId id="275" r:id="rId32"/>
    <p:sldId id="285"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279" r:id="rId49"/>
    <p:sldId id="280" r:id="rId50"/>
    <p:sldId id="276" r:id="rId51"/>
  </p:sldIdLst>
  <p:sldSz cx="9144000" cy="6858000" type="screen4x3"/>
  <p:notesSz cx="7059613" cy="9344025"/>
  <p:defaultTextStyle>
    <a:defPPr>
      <a:defRPr lang="en-US"/>
    </a:defPPr>
    <a:lvl1pPr algn="l" defTabSz="457200" rtl="0" fontAlgn="base">
      <a:spcBef>
        <a:spcPct val="0"/>
      </a:spcBef>
      <a:spcAft>
        <a:spcPct val="0"/>
      </a:spcAft>
      <a:defRPr sz="2400" kern="1200">
        <a:solidFill>
          <a:schemeClr val="bg1"/>
        </a:solidFill>
        <a:latin typeface="Times New Roman" pitchFamily="18" charset="0"/>
        <a:ea typeface="+mn-ea"/>
        <a:cs typeface="Arial" charset="0"/>
      </a:defRPr>
    </a:lvl1pPr>
    <a:lvl2pPr marL="742950" indent="-285750" algn="l" defTabSz="457200" rtl="0" fontAlgn="base">
      <a:spcBef>
        <a:spcPct val="0"/>
      </a:spcBef>
      <a:spcAft>
        <a:spcPct val="0"/>
      </a:spcAft>
      <a:defRPr sz="2400" kern="1200">
        <a:solidFill>
          <a:schemeClr val="bg1"/>
        </a:solidFill>
        <a:latin typeface="Times New Roman" pitchFamily="18" charset="0"/>
        <a:ea typeface="+mn-ea"/>
        <a:cs typeface="Arial" charset="0"/>
      </a:defRPr>
    </a:lvl2pPr>
    <a:lvl3pPr marL="1143000" indent="-228600" algn="l" defTabSz="457200" rtl="0" fontAlgn="base">
      <a:spcBef>
        <a:spcPct val="0"/>
      </a:spcBef>
      <a:spcAft>
        <a:spcPct val="0"/>
      </a:spcAft>
      <a:defRPr sz="2400" kern="1200">
        <a:solidFill>
          <a:schemeClr val="bg1"/>
        </a:solidFill>
        <a:latin typeface="Times New Roman" pitchFamily="18" charset="0"/>
        <a:ea typeface="+mn-ea"/>
        <a:cs typeface="Arial" charset="0"/>
      </a:defRPr>
    </a:lvl3pPr>
    <a:lvl4pPr marL="1600200" indent="-228600" algn="l" defTabSz="457200" rtl="0" fontAlgn="base">
      <a:spcBef>
        <a:spcPct val="0"/>
      </a:spcBef>
      <a:spcAft>
        <a:spcPct val="0"/>
      </a:spcAft>
      <a:defRPr sz="2400" kern="1200">
        <a:solidFill>
          <a:schemeClr val="bg1"/>
        </a:solidFill>
        <a:latin typeface="Times New Roman" pitchFamily="18" charset="0"/>
        <a:ea typeface="+mn-ea"/>
        <a:cs typeface="Arial" charset="0"/>
      </a:defRPr>
    </a:lvl4pPr>
    <a:lvl5pPr marL="2057400" indent="-228600" algn="l" defTabSz="457200" rtl="0" fontAlgn="base">
      <a:spcBef>
        <a:spcPct val="0"/>
      </a:spcBef>
      <a:spcAft>
        <a:spcPct val="0"/>
      </a:spcAft>
      <a:defRPr sz="2400" kern="1200">
        <a:solidFill>
          <a:schemeClr val="bg1"/>
        </a:solidFill>
        <a:latin typeface="Times New Roman" pitchFamily="18" charset="0"/>
        <a:ea typeface="+mn-ea"/>
        <a:cs typeface="Arial" charset="0"/>
      </a:defRPr>
    </a:lvl5pPr>
    <a:lvl6pPr marL="2286000" algn="l" defTabSz="914400" rtl="0" eaLnBrk="1" latinLnBrk="0" hangingPunct="1">
      <a:defRPr sz="2400" kern="1200">
        <a:solidFill>
          <a:schemeClr val="bg1"/>
        </a:solidFill>
        <a:latin typeface="Times New Roman" pitchFamily="18" charset="0"/>
        <a:ea typeface="+mn-ea"/>
        <a:cs typeface="Arial" charset="0"/>
      </a:defRPr>
    </a:lvl6pPr>
    <a:lvl7pPr marL="2743200" algn="l" defTabSz="914400" rtl="0" eaLnBrk="1" latinLnBrk="0" hangingPunct="1">
      <a:defRPr sz="2400" kern="1200">
        <a:solidFill>
          <a:schemeClr val="bg1"/>
        </a:solidFill>
        <a:latin typeface="Times New Roman" pitchFamily="18" charset="0"/>
        <a:ea typeface="+mn-ea"/>
        <a:cs typeface="Arial" charset="0"/>
      </a:defRPr>
    </a:lvl7pPr>
    <a:lvl8pPr marL="3200400" algn="l" defTabSz="914400" rtl="0" eaLnBrk="1" latinLnBrk="0" hangingPunct="1">
      <a:defRPr sz="2400" kern="1200">
        <a:solidFill>
          <a:schemeClr val="bg1"/>
        </a:solidFill>
        <a:latin typeface="Times New Roman" pitchFamily="18" charset="0"/>
        <a:ea typeface="+mn-ea"/>
        <a:cs typeface="Arial" charset="0"/>
      </a:defRPr>
    </a:lvl8pPr>
    <a:lvl9pPr marL="3657600" algn="l" defTabSz="914400" rtl="0" eaLnBrk="1" latinLnBrk="0" hangingPunct="1">
      <a:defRPr sz="2400" kern="1200">
        <a:solidFill>
          <a:schemeClr val="bg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9166" cy="467201"/>
          </a:xfrm>
          <a:prstGeom prst="rect">
            <a:avLst/>
          </a:prstGeom>
        </p:spPr>
        <p:txBody>
          <a:bodyPr vert="horz" lIns="93726" tIns="46863" rIns="93726" bIns="46863" rtlCol="0"/>
          <a:lstStyle>
            <a:lvl1pPr algn="l">
              <a:defRPr sz="1200"/>
            </a:lvl1pPr>
          </a:lstStyle>
          <a:p>
            <a:endParaRPr lang="en-US"/>
          </a:p>
        </p:txBody>
      </p:sp>
      <p:sp>
        <p:nvSpPr>
          <p:cNvPr id="3" name="Date Placeholder 2"/>
          <p:cNvSpPr>
            <a:spLocks noGrp="1"/>
          </p:cNvSpPr>
          <p:nvPr>
            <p:ph type="dt" sz="quarter" idx="1"/>
          </p:nvPr>
        </p:nvSpPr>
        <p:spPr>
          <a:xfrm>
            <a:off x="3998814" y="0"/>
            <a:ext cx="3059166" cy="467201"/>
          </a:xfrm>
          <a:prstGeom prst="rect">
            <a:avLst/>
          </a:prstGeom>
        </p:spPr>
        <p:txBody>
          <a:bodyPr vert="horz" lIns="93726" tIns="46863" rIns="93726" bIns="46863" rtlCol="0"/>
          <a:lstStyle>
            <a:lvl1pPr algn="r">
              <a:defRPr sz="1200"/>
            </a:lvl1pPr>
          </a:lstStyle>
          <a:p>
            <a:fld id="{3AD17BFA-5D6C-4344-A83F-7948EEA0DFCF}" type="datetimeFigureOut">
              <a:rPr lang="en-US" smtClean="0"/>
              <a:pPr/>
              <a:t>10/13/2010</a:t>
            </a:fld>
            <a:endParaRPr lang="en-US"/>
          </a:p>
        </p:txBody>
      </p:sp>
      <p:sp>
        <p:nvSpPr>
          <p:cNvPr id="4" name="Footer Placeholder 3"/>
          <p:cNvSpPr>
            <a:spLocks noGrp="1"/>
          </p:cNvSpPr>
          <p:nvPr>
            <p:ph type="ftr" sz="quarter" idx="2"/>
          </p:nvPr>
        </p:nvSpPr>
        <p:spPr>
          <a:xfrm>
            <a:off x="0" y="8875202"/>
            <a:ext cx="3059166" cy="467201"/>
          </a:xfrm>
          <a:prstGeom prst="rect">
            <a:avLst/>
          </a:prstGeom>
        </p:spPr>
        <p:txBody>
          <a:bodyPr vert="horz" lIns="93726" tIns="46863" rIns="93726" bIns="46863" rtlCol="0" anchor="b"/>
          <a:lstStyle>
            <a:lvl1pPr algn="l">
              <a:defRPr sz="1200"/>
            </a:lvl1pPr>
          </a:lstStyle>
          <a:p>
            <a:endParaRPr lang="en-US"/>
          </a:p>
        </p:txBody>
      </p:sp>
      <p:sp>
        <p:nvSpPr>
          <p:cNvPr id="5" name="Slide Number Placeholder 4"/>
          <p:cNvSpPr>
            <a:spLocks noGrp="1"/>
          </p:cNvSpPr>
          <p:nvPr>
            <p:ph type="sldNum" sz="quarter" idx="3"/>
          </p:nvPr>
        </p:nvSpPr>
        <p:spPr>
          <a:xfrm>
            <a:off x="3998814" y="8875202"/>
            <a:ext cx="3059166" cy="467201"/>
          </a:xfrm>
          <a:prstGeom prst="rect">
            <a:avLst/>
          </a:prstGeom>
        </p:spPr>
        <p:txBody>
          <a:bodyPr vert="horz" lIns="93726" tIns="46863" rIns="93726" bIns="46863" rtlCol="0" anchor="b"/>
          <a:lstStyle>
            <a:lvl1pPr algn="r">
              <a:defRPr sz="1200"/>
            </a:lvl1pPr>
          </a:lstStyle>
          <a:p>
            <a:fld id="{E8001643-BB51-4987-85F9-08D90F0AF39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p:cNvSpPr>
          <p:nvPr>
            <p:ph type="sldImg"/>
          </p:nvPr>
        </p:nvSpPr>
        <p:spPr bwMode="auto">
          <a:xfrm>
            <a:off x="0" y="712788"/>
            <a:ext cx="0" cy="0"/>
          </a:xfrm>
          <a:prstGeom prst="rect">
            <a:avLst/>
          </a:prstGeom>
          <a:noFill/>
          <a:ln w="9525">
            <a:noFill/>
            <a:round/>
            <a:headEnd/>
            <a:tailEnd/>
          </a:ln>
        </p:spPr>
      </p:sp>
      <p:sp>
        <p:nvSpPr>
          <p:cNvPr id="3074" name="Rectangle 2"/>
          <p:cNvSpPr>
            <a:spLocks noGrp="1" noChangeArrowheads="1"/>
          </p:cNvSpPr>
          <p:nvPr>
            <p:ph type="body"/>
          </p:nvPr>
        </p:nvSpPr>
        <p:spPr bwMode="auto">
          <a:xfrm>
            <a:off x="705964" y="4438412"/>
            <a:ext cx="5646057" cy="420319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18DC293-B544-4155-8646-AC70B4391AE3}" type="datetimeFigureOut">
              <a:rPr lang="en-US" smtClean="0"/>
              <a:pPr/>
              <a:t>10/13/2010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8502210-C9BF-40A8-B8B7-05CB915F1C9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18DC293-B544-4155-8646-AC70B4391AE3}" type="datetimeFigureOut">
              <a:rPr lang="en-US" smtClean="0"/>
              <a:pPr/>
              <a:t>10/13/2010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8502210-C9BF-40A8-B8B7-05CB915F1C9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18DC293-B544-4155-8646-AC70B4391AE3}" type="datetimeFigureOut">
              <a:rPr lang="en-US" smtClean="0"/>
              <a:pPr/>
              <a:t>10/13/2010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8502210-C9BF-40A8-B8B7-05CB915F1C9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18DC293-B544-4155-8646-AC70B4391AE3}" type="datetimeFigureOut">
              <a:rPr lang="en-US" smtClean="0"/>
              <a:pPr/>
              <a:t>10/13/2010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02210-C9BF-40A8-B8B7-05CB915F1C9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18DC293-B544-4155-8646-AC70B4391AE3}" type="datetimeFigureOut">
              <a:rPr lang="en-US" smtClean="0"/>
              <a:pPr/>
              <a:t>10/13/2010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8502210-C9BF-40A8-B8B7-05CB915F1C9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8DC293-B544-4155-8646-AC70B4391AE3}" type="datetimeFigureOut">
              <a:rPr lang="en-US" smtClean="0"/>
              <a:pPr/>
              <a:t>10/13/2010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8502210-C9BF-40A8-B8B7-05CB915F1C9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18DC293-B544-4155-8646-AC70B4391AE3}" type="datetimeFigureOut">
              <a:rPr lang="en-US" smtClean="0"/>
              <a:pPr/>
              <a:t>10/13/2010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8502210-C9BF-40A8-B8B7-05CB915F1C9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8502210-C9BF-40A8-B8B7-05CB915F1C9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18DC293-B544-4155-8646-AC70B4391AE3}" type="datetimeFigureOut">
              <a:rPr lang="en-US" smtClean="0"/>
              <a:pPr/>
              <a:t>10/13/2010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8502210-C9BF-40A8-B8B7-05CB915F1C9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18DC293-B544-4155-8646-AC70B4391AE3}" type="datetimeFigureOut">
              <a:rPr lang="en-US" smtClean="0"/>
              <a:pPr/>
              <a:t>10/13/2010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8DC293-B544-4155-8646-AC70B4391AE3}" type="datetimeFigureOut">
              <a:rPr lang="en-US" smtClean="0"/>
              <a:pPr/>
              <a:t>10/13/2010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02210-C9BF-40A8-B8B7-05CB915F1C9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8502210-C9BF-40A8-B8B7-05CB915F1C9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8DC293-B544-4155-8646-AC70B4391AE3}" type="datetimeFigureOut">
              <a:rPr lang="en-US" smtClean="0"/>
              <a:pPr/>
              <a:t>10/13/2010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066800" y="2590800"/>
            <a:ext cx="6172200" cy="14478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defRPr/>
            </a:pPr>
            <a:endParaRPr lang="en-US">
              <a:cs typeface="+mn-cs"/>
            </a:endParaRPr>
          </a:p>
        </p:txBody>
      </p:sp>
      <p:sp>
        <p:nvSpPr>
          <p:cNvPr id="2050" name="Rectangle 2"/>
          <p:cNvSpPr>
            <a:spLocks noChangeArrowheads="1"/>
          </p:cNvSpPr>
          <p:nvPr/>
        </p:nvSpPr>
        <p:spPr bwMode="auto">
          <a:xfrm>
            <a:off x="1066800" y="4267200"/>
            <a:ext cx="5029200" cy="10668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defRPr/>
            </a:pPr>
            <a:endParaRPr lang="en-US">
              <a:cs typeface="+mn-cs"/>
            </a:endParaRPr>
          </a:p>
        </p:txBody>
      </p:sp>
      <p:sp>
        <p:nvSpPr>
          <p:cNvPr id="2053" name="Rectangle 5"/>
          <p:cNvSpPr>
            <a:spLocks noChangeArrowheads="1"/>
          </p:cNvSpPr>
          <p:nvPr/>
        </p:nvSpPr>
        <p:spPr bwMode="auto">
          <a:xfrm>
            <a:off x="1219200" y="2590800"/>
            <a:ext cx="6934200" cy="1447800"/>
          </a:xfrm>
          <a:prstGeom prst="rect">
            <a:avLst/>
          </a:prstGeom>
          <a:noFill/>
          <a:ln w="9525">
            <a:noFill/>
            <a:miter lim="800000"/>
            <a:headEnd/>
            <a:tailEnd/>
          </a:ln>
          <a:effectLst/>
        </p:spPr>
        <p:txBody>
          <a:bodyPr anchor="ctr"/>
          <a:lstStyle/>
          <a:p>
            <a:pPr>
              <a:buClr>
                <a:srgbClr val="000000"/>
              </a:buClr>
              <a:buSzPct val="100000"/>
              <a:buFont typeface="Times New Roman" pitchFamily="18" charset="0"/>
              <a:buNone/>
              <a:defRPr/>
            </a:pPr>
            <a:r>
              <a:rPr lang="en-US" sz="3400">
                <a:solidFill>
                  <a:srgbClr val="000000"/>
                </a:solidFill>
                <a:latin typeface="Arial Black" pitchFamily="34" charset="0"/>
                <a:cs typeface="+mn-cs"/>
              </a:rPr>
              <a:t>Click to edit Master title style</a:t>
            </a:r>
          </a:p>
        </p:txBody>
      </p:sp>
      <p:sp>
        <p:nvSpPr>
          <p:cNvPr id="2054" name="Rectangle 6"/>
          <p:cNvSpPr>
            <a:spLocks noChangeArrowheads="1"/>
          </p:cNvSpPr>
          <p:nvPr/>
        </p:nvSpPr>
        <p:spPr bwMode="auto">
          <a:xfrm>
            <a:off x="1295400" y="4076700"/>
            <a:ext cx="5943600" cy="1333500"/>
          </a:xfrm>
          <a:prstGeom prst="rect">
            <a:avLst/>
          </a:prstGeom>
          <a:noFill/>
          <a:ln w="9525">
            <a:noFill/>
            <a:miter lim="800000"/>
            <a:headEnd/>
            <a:tailEnd/>
          </a:ln>
          <a:effectLst/>
        </p:spPr>
        <p:txBody>
          <a:bodyPr>
            <a:spAutoFit/>
          </a:bodyPr>
          <a:lstStyle/>
          <a:p>
            <a:pPr>
              <a:spcBef>
                <a:spcPct val="20000"/>
              </a:spcBef>
              <a:defRPr/>
            </a:pPr>
            <a:r>
              <a:rPr lang="en-US">
                <a:solidFill>
                  <a:schemeClr val="tx1"/>
                </a:solidFill>
                <a:latin typeface="Arial" charset="0"/>
                <a:cs typeface="+mn-cs"/>
              </a:rPr>
              <a:t>Subhead goes here</a:t>
            </a:r>
          </a:p>
          <a:p>
            <a:pPr>
              <a:spcBef>
                <a:spcPct val="20000"/>
              </a:spcBef>
              <a:defRPr/>
            </a:pPr>
            <a:endParaRPr lang="en-US">
              <a:solidFill>
                <a:schemeClr val="tx1"/>
              </a:solidFill>
              <a:latin typeface="Arial" charset="0"/>
              <a:cs typeface="+mn-cs"/>
            </a:endParaRPr>
          </a:p>
          <a:p>
            <a:pPr>
              <a:spcBef>
                <a:spcPct val="20000"/>
              </a:spcBef>
              <a:defRPr/>
            </a:pPr>
            <a:endParaRPr lang="en-US">
              <a:solidFill>
                <a:schemeClr val="tx1"/>
              </a:solidFill>
              <a:cs typeface="+mn-cs"/>
            </a:endParaRPr>
          </a:p>
        </p:txBody>
      </p:sp>
      <p:pic>
        <p:nvPicPr>
          <p:cNvPr id="1030" name="Picture 7" descr="IOUG PP banner-revised"/>
          <p:cNvPicPr>
            <a:picLocks noChangeAspect="1" noChangeArrowheads="1"/>
          </p:cNvPicPr>
          <p:nvPr/>
        </p:nvPicPr>
        <p:blipFill>
          <a:blip r:embed="rId13" cstate="print"/>
          <a:srcRect/>
          <a:stretch>
            <a:fillRect/>
          </a:stretch>
        </p:blipFill>
        <p:spPr bwMode="auto">
          <a:xfrm>
            <a:off x="0" y="0"/>
            <a:ext cx="91440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34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3400">
          <a:solidFill>
            <a:srgbClr val="000000"/>
          </a:solidFill>
          <a:latin typeface="Arial Black" pitchFamily="34" charset="0"/>
        </a:defRPr>
      </a:lvl2pPr>
      <a:lvl3pPr algn="l" defTabSz="457200" rtl="0" eaLnBrk="0" fontAlgn="base" hangingPunct="0">
        <a:spcBef>
          <a:spcPct val="0"/>
        </a:spcBef>
        <a:spcAft>
          <a:spcPct val="0"/>
        </a:spcAft>
        <a:buClr>
          <a:srgbClr val="000000"/>
        </a:buClr>
        <a:buSzPct val="100000"/>
        <a:buFont typeface="Times New Roman" pitchFamily="18" charset="0"/>
        <a:defRPr sz="3400">
          <a:solidFill>
            <a:srgbClr val="000000"/>
          </a:solidFill>
          <a:latin typeface="Arial Black" pitchFamily="34" charset="0"/>
        </a:defRPr>
      </a:lvl3pPr>
      <a:lvl4pPr algn="l" defTabSz="457200" rtl="0" eaLnBrk="0" fontAlgn="base" hangingPunct="0">
        <a:spcBef>
          <a:spcPct val="0"/>
        </a:spcBef>
        <a:spcAft>
          <a:spcPct val="0"/>
        </a:spcAft>
        <a:buClr>
          <a:srgbClr val="000000"/>
        </a:buClr>
        <a:buSzPct val="100000"/>
        <a:buFont typeface="Times New Roman" pitchFamily="18" charset="0"/>
        <a:defRPr sz="3400">
          <a:solidFill>
            <a:srgbClr val="000000"/>
          </a:solidFill>
          <a:latin typeface="Arial Black" pitchFamily="34" charset="0"/>
        </a:defRPr>
      </a:lvl4pPr>
      <a:lvl5pPr algn="l" defTabSz="457200" rtl="0" eaLnBrk="0" fontAlgn="base" hangingPunct="0">
        <a:spcBef>
          <a:spcPct val="0"/>
        </a:spcBef>
        <a:spcAft>
          <a:spcPct val="0"/>
        </a:spcAft>
        <a:buClr>
          <a:srgbClr val="000000"/>
        </a:buClr>
        <a:buSzPct val="100000"/>
        <a:buFont typeface="Times New Roman" pitchFamily="18" charset="0"/>
        <a:defRPr sz="3400">
          <a:solidFill>
            <a:srgbClr val="000000"/>
          </a:solidFill>
          <a:latin typeface="Arial Black" pitchFamily="34" charset="0"/>
        </a:defRPr>
      </a:lvl5pPr>
      <a:lvl6pPr marL="2514600" indent="-228600" algn="l" defTabSz="457200" rtl="0" fontAlgn="base">
        <a:spcBef>
          <a:spcPct val="0"/>
        </a:spcBef>
        <a:spcAft>
          <a:spcPct val="0"/>
        </a:spcAft>
        <a:buClr>
          <a:srgbClr val="000000"/>
        </a:buClr>
        <a:buSzPct val="100000"/>
        <a:buFont typeface="Times New Roman" pitchFamily="18" charset="0"/>
        <a:defRPr sz="3400">
          <a:solidFill>
            <a:srgbClr val="000000"/>
          </a:solidFill>
          <a:latin typeface="Arial Black" pitchFamily="34" charset="0"/>
        </a:defRPr>
      </a:lvl6pPr>
      <a:lvl7pPr marL="2971800" indent="-228600" algn="l" defTabSz="457200" rtl="0" fontAlgn="base">
        <a:spcBef>
          <a:spcPct val="0"/>
        </a:spcBef>
        <a:spcAft>
          <a:spcPct val="0"/>
        </a:spcAft>
        <a:buClr>
          <a:srgbClr val="000000"/>
        </a:buClr>
        <a:buSzPct val="100000"/>
        <a:buFont typeface="Times New Roman" pitchFamily="18" charset="0"/>
        <a:defRPr sz="3400">
          <a:solidFill>
            <a:srgbClr val="000000"/>
          </a:solidFill>
          <a:latin typeface="Arial Black" pitchFamily="34" charset="0"/>
        </a:defRPr>
      </a:lvl7pPr>
      <a:lvl8pPr marL="3429000" indent="-228600" algn="l" defTabSz="457200" rtl="0" fontAlgn="base">
        <a:spcBef>
          <a:spcPct val="0"/>
        </a:spcBef>
        <a:spcAft>
          <a:spcPct val="0"/>
        </a:spcAft>
        <a:buClr>
          <a:srgbClr val="000000"/>
        </a:buClr>
        <a:buSzPct val="100000"/>
        <a:buFont typeface="Times New Roman" pitchFamily="18" charset="0"/>
        <a:defRPr sz="3400">
          <a:solidFill>
            <a:srgbClr val="000000"/>
          </a:solidFill>
          <a:latin typeface="Arial Black" pitchFamily="34" charset="0"/>
        </a:defRPr>
      </a:lvl8pPr>
      <a:lvl9pPr marL="3886200" indent="-228600" algn="l" defTabSz="457200" rtl="0" fontAlgn="base">
        <a:spcBef>
          <a:spcPct val="0"/>
        </a:spcBef>
        <a:spcAft>
          <a:spcPct val="0"/>
        </a:spcAft>
        <a:buClr>
          <a:srgbClr val="000000"/>
        </a:buClr>
        <a:buSzPct val="100000"/>
        <a:buFont typeface="Times New Roman" pitchFamily="18" charset="0"/>
        <a:defRPr sz="3400">
          <a:solidFill>
            <a:srgbClr val="000000"/>
          </a:solidFill>
          <a:latin typeface="Arial Black" pitchFamily="34"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defRPr>
      </a:lvl3pPr>
      <a:lvl4pPr marL="1600200" indent="-228600" algn="l" defTabSz="457200" rtl="0" eaLnBrk="0" fontAlgn="base" hangingPunct="0">
        <a:spcBef>
          <a:spcPts val="450"/>
        </a:spcBef>
        <a:spcAft>
          <a:spcPct val="0"/>
        </a:spcAft>
        <a:buClr>
          <a:srgbClr val="000000"/>
        </a:buClr>
        <a:buSzPct val="100000"/>
        <a:buFont typeface="Times New Roman" pitchFamily="18" charset="0"/>
        <a:buChar char="–"/>
        <a:defRPr sz="2000">
          <a:solidFill>
            <a:srgbClr val="000000"/>
          </a:solidFill>
          <a:latin typeface="+mn-lt"/>
        </a:defRPr>
      </a:lvl4pPr>
      <a:lvl5pPr marL="2057400" indent="-228600" algn="l" defTabSz="457200" rtl="0" eaLnBrk="0" fontAlgn="base" hangingPunct="0">
        <a:spcBef>
          <a:spcPts val="450"/>
        </a:spcBef>
        <a:spcAft>
          <a:spcPct val="0"/>
        </a:spcAft>
        <a:buClr>
          <a:srgbClr val="000000"/>
        </a:buClr>
        <a:buSzPct val="100000"/>
        <a:buFont typeface="Times New Roman" pitchFamily="18" charset="0"/>
        <a:buChar char="»"/>
        <a:defRPr sz="2000">
          <a:solidFill>
            <a:srgbClr val="000000"/>
          </a:solidFill>
          <a:latin typeface="+mn-lt"/>
        </a:defRPr>
      </a:lvl5pPr>
      <a:lvl6pPr marL="2514600" indent="-228600" algn="l" defTabSz="457200" rtl="0" fontAlgn="base">
        <a:spcBef>
          <a:spcPts val="450"/>
        </a:spcBef>
        <a:spcAft>
          <a:spcPct val="0"/>
        </a:spcAft>
        <a:buClr>
          <a:srgbClr val="000000"/>
        </a:buClr>
        <a:buSzPct val="100000"/>
        <a:buFont typeface="Times New Roman" pitchFamily="18" charset="0"/>
        <a:defRPr>
          <a:solidFill>
            <a:srgbClr val="000000"/>
          </a:solidFill>
          <a:latin typeface="+mn-lt"/>
        </a:defRPr>
      </a:lvl6pPr>
      <a:lvl7pPr marL="2971800" indent="-228600" algn="l" defTabSz="457200" rtl="0" fontAlgn="base">
        <a:spcBef>
          <a:spcPts val="450"/>
        </a:spcBef>
        <a:spcAft>
          <a:spcPct val="0"/>
        </a:spcAft>
        <a:buClr>
          <a:srgbClr val="000000"/>
        </a:buClr>
        <a:buSzPct val="100000"/>
        <a:buFont typeface="Times New Roman" pitchFamily="18" charset="0"/>
        <a:defRPr>
          <a:solidFill>
            <a:srgbClr val="000000"/>
          </a:solidFill>
          <a:latin typeface="+mn-lt"/>
        </a:defRPr>
      </a:lvl7pPr>
      <a:lvl8pPr marL="3429000" indent="-228600" algn="l" defTabSz="457200" rtl="0" fontAlgn="base">
        <a:spcBef>
          <a:spcPts val="450"/>
        </a:spcBef>
        <a:spcAft>
          <a:spcPct val="0"/>
        </a:spcAft>
        <a:buClr>
          <a:srgbClr val="000000"/>
        </a:buClr>
        <a:buSzPct val="100000"/>
        <a:buFont typeface="Times New Roman" pitchFamily="18" charset="0"/>
        <a:defRPr>
          <a:solidFill>
            <a:srgbClr val="000000"/>
          </a:solidFill>
          <a:latin typeface="+mn-lt"/>
        </a:defRPr>
      </a:lvl8pPr>
      <a:lvl9pPr marL="3886200" indent="-228600" algn="l" defTabSz="457200" rtl="0" fontAlgn="base">
        <a:spcBef>
          <a:spcPts val="450"/>
        </a:spcBef>
        <a:spcAft>
          <a:spcPct val="0"/>
        </a:spcAft>
        <a:buClr>
          <a:srgbClr val="000000"/>
        </a:buClr>
        <a:buSzPct val="100000"/>
        <a:buFont typeface="Times New Roman" pitchFamily="18" charset="0"/>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10/13/2010</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hyperlink" Target="http://sourceforge.net/projects/plsqlframestart" TargetMode="External"/><Relationship Id="rId2" Type="http://schemas.openxmlformats.org/officeDocument/2006/relationships/hyperlink" Target="http://www.dbartisans.com/" TargetMode="External"/><Relationship Id="rId1" Type="http://schemas.openxmlformats.org/officeDocument/2006/relationships/slideLayout" Target="../slideLayouts/slideLayout13.xml"/><Relationship Id="rId4" Type="http://schemas.openxmlformats.org/officeDocument/2006/relationships/hyperlink" Target="http://sourceforge.net/projects/plsqlstart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p:txBody>
          <a:bodyPr/>
          <a:lstStyle/>
          <a:p>
            <a:r>
              <a:rPr lang="en-US" b="1" i="1" dirty="0" smtClean="0">
                <a:solidFill>
                  <a:schemeClr val="accent2">
                    <a:lumMod val="75000"/>
                  </a:schemeClr>
                </a:solidFill>
              </a:rPr>
              <a:t>For Database Applications</a:t>
            </a:r>
          </a:p>
        </p:txBody>
      </p:sp>
      <p:sp>
        <p:nvSpPr>
          <p:cNvPr id="3074" name="Rectangle 2"/>
          <p:cNvSpPr>
            <a:spLocks noGrp="1" noChangeArrowheads="1"/>
          </p:cNvSpPr>
          <p:nvPr>
            <p:ph type="ctrTitle"/>
          </p:nvPr>
        </p:nvSpPr>
        <p:spPr/>
        <p:txBody>
          <a:bodyPr>
            <a:scene3d>
              <a:camera prst="orthographicFront"/>
              <a:lightRig rig="threePt" dir="t"/>
            </a:scene3d>
            <a:sp3d/>
          </a:bodyPr>
          <a:lstStyle/>
          <a:p>
            <a:r>
              <a:rPr lang="en-US" dirty="0" smtClean="0">
                <a:effectLst>
                  <a:outerShdw blurRad="60007" dist="310007" dir="7680000" sy="30000" kx="1300200" algn="ctr" rotWithShape="0">
                    <a:prstClr val="black">
                      <a:alpha val="32000"/>
                    </a:prstClr>
                  </a:outerShdw>
                </a:effectLst>
              </a:rPr>
              <a:t>Re-usable Models and Frameworks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can be Sweet</a:t>
            </a:r>
            <a:endParaRPr lang="en-US" dirty="0"/>
          </a:p>
        </p:txBody>
      </p:sp>
      <p:sp>
        <p:nvSpPr>
          <p:cNvPr id="3" name="Content Placeholder 2"/>
          <p:cNvSpPr>
            <a:spLocks noGrp="1"/>
          </p:cNvSpPr>
          <p:nvPr>
            <p:ph sz="quarter" idx="1"/>
          </p:nvPr>
        </p:nvSpPr>
        <p:spPr/>
        <p:txBody>
          <a:bodyPr/>
          <a:lstStyle/>
          <a:p>
            <a:r>
              <a:rPr lang="en-US" dirty="0" smtClean="0"/>
              <a:t>Production solutions with reusable data models and frameworks</a:t>
            </a:r>
          </a:p>
          <a:p>
            <a:pPr lvl="1"/>
            <a:r>
              <a:rPr lang="en-US" dirty="0" smtClean="0"/>
              <a:t>Security Rewrite</a:t>
            </a:r>
          </a:p>
          <a:p>
            <a:pPr lvl="1"/>
            <a:r>
              <a:rPr lang="en-US" dirty="0" smtClean="0"/>
              <a:t>Embarrassing Typo</a:t>
            </a:r>
          </a:p>
          <a:p>
            <a:pPr lvl="1"/>
            <a:r>
              <a:rPr lang="en-US" dirty="0" smtClean="0"/>
              <a:t>Production PL/SQL Bugs</a:t>
            </a:r>
          </a:p>
          <a:p>
            <a:pPr lvl="1"/>
            <a:r>
              <a:rPr lang="en-US" dirty="0" smtClean="0"/>
              <a:t>Catch the Culprit</a:t>
            </a:r>
          </a:p>
          <a:p>
            <a:pPr lvl="1"/>
            <a:r>
              <a:rPr lang="en-US" dirty="0" smtClean="0"/>
              <a:t>Singleton Process</a:t>
            </a:r>
          </a:p>
          <a:p>
            <a:pPr lvl="1"/>
            <a:r>
              <a:rPr lang="en-US" dirty="0" smtClean="0"/>
              <a:t>New Application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Rarity</a:t>
            </a:r>
          </a:p>
        </p:txBody>
      </p:sp>
      <p:sp>
        <p:nvSpPr>
          <p:cNvPr id="10243" name="Content Placeholder 2"/>
          <p:cNvSpPr>
            <a:spLocks noGrp="1"/>
          </p:cNvSpPr>
          <p:nvPr>
            <p:ph sz="quarter" idx="1"/>
          </p:nvPr>
        </p:nvSpPr>
        <p:spPr/>
        <p:txBody>
          <a:bodyPr>
            <a:normAutofit lnSpcReduction="10000"/>
          </a:bodyPr>
          <a:lstStyle/>
          <a:p>
            <a:r>
              <a:rPr lang="en-US" dirty="0" smtClean="0"/>
              <a:t>What do customers, managers and developers want out of the software they’re paying for or building?</a:t>
            </a:r>
          </a:p>
          <a:p>
            <a:pPr lvl="1"/>
            <a:r>
              <a:rPr lang="en-US" dirty="0" smtClean="0"/>
              <a:t>Speed of delivery</a:t>
            </a:r>
          </a:p>
          <a:p>
            <a:pPr lvl="1"/>
            <a:r>
              <a:rPr lang="en-US" dirty="0" smtClean="0"/>
              <a:t>Cost</a:t>
            </a:r>
          </a:p>
          <a:p>
            <a:pPr lvl="1"/>
            <a:r>
              <a:rPr lang="en-US" dirty="0" smtClean="0"/>
              <a:t>Quality</a:t>
            </a:r>
          </a:p>
          <a:p>
            <a:pPr lvl="1"/>
            <a:r>
              <a:rPr lang="en-US" dirty="0" smtClean="0"/>
              <a:t>Flexibility</a:t>
            </a:r>
          </a:p>
          <a:p>
            <a:pPr lvl="1"/>
            <a:r>
              <a:rPr lang="en-US" dirty="0" smtClean="0"/>
              <a:t>Robustness</a:t>
            </a:r>
          </a:p>
          <a:p>
            <a:pPr lvl="1"/>
            <a:r>
              <a:rPr lang="en-US" dirty="0" smtClean="0"/>
              <a:t>Scalability</a:t>
            </a:r>
          </a:p>
          <a:p>
            <a:pPr lvl="1"/>
            <a:r>
              <a:rPr lang="en-US" dirty="0" smtClean="0"/>
              <a:t>Performance</a:t>
            </a:r>
          </a:p>
          <a:p>
            <a:r>
              <a:rPr lang="en-US" dirty="0" smtClean="0"/>
              <a:t>Good application architecture (infrastructure, model and framework) is crucial to attain these attributes.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2000"/>
                                        <p:tgtEl>
                                          <p:spTgt spid="1024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fade">
                                      <p:cBhvr>
                                        <p:cTn id="15" dur="2000"/>
                                        <p:tgtEl>
                                          <p:spTgt spid="1024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fade">
                                      <p:cBhvr>
                                        <p:cTn id="18" dur="2000"/>
                                        <p:tgtEl>
                                          <p:spTgt spid="1024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fade">
                                      <p:cBhvr>
                                        <p:cTn id="21" dur="2000"/>
                                        <p:tgtEl>
                                          <p:spTgt spid="1024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43">
                                            <p:txEl>
                                              <p:pRg st="5" end="5"/>
                                            </p:txEl>
                                          </p:spTgt>
                                        </p:tgtEl>
                                        <p:attrNameLst>
                                          <p:attrName>style.visibility</p:attrName>
                                        </p:attrNameLst>
                                      </p:cBhvr>
                                      <p:to>
                                        <p:strVal val="visible"/>
                                      </p:to>
                                    </p:set>
                                    <p:animEffect transition="in" filter="fade">
                                      <p:cBhvr>
                                        <p:cTn id="24" dur="2000"/>
                                        <p:tgtEl>
                                          <p:spTgt spid="1024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fade">
                                      <p:cBhvr>
                                        <p:cTn id="27" dur="2000"/>
                                        <p:tgtEl>
                                          <p:spTgt spid="1024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243">
                                            <p:txEl>
                                              <p:pRg st="7" end="7"/>
                                            </p:txEl>
                                          </p:spTgt>
                                        </p:tgtEl>
                                        <p:attrNameLst>
                                          <p:attrName>style.visibility</p:attrName>
                                        </p:attrNameLst>
                                      </p:cBhvr>
                                      <p:to>
                                        <p:strVal val="visible"/>
                                      </p:to>
                                    </p:set>
                                    <p:animEffect transition="in" filter="fade">
                                      <p:cBhvr>
                                        <p:cTn id="30" dur="2000"/>
                                        <p:tgtEl>
                                          <p:spTgt spid="1024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243">
                                            <p:txEl>
                                              <p:pRg st="8" end="8"/>
                                            </p:txEl>
                                          </p:spTgt>
                                        </p:tgtEl>
                                        <p:attrNameLst>
                                          <p:attrName>style.visibility</p:attrName>
                                        </p:attrNameLst>
                                      </p:cBhvr>
                                      <p:to>
                                        <p:strVal val="visible"/>
                                      </p:to>
                                    </p:set>
                                    <p:animEffect transition="in" filter="fade">
                                      <p:cBhvr>
                                        <p:cTn id="35" dur="20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Rarity</a:t>
            </a:r>
          </a:p>
        </p:txBody>
      </p:sp>
      <p:sp>
        <p:nvSpPr>
          <p:cNvPr id="11267" name="Content Placeholder 2"/>
          <p:cNvSpPr>
            <a:spLocks noGrp="1"/>
          </p:cNvSpPr>
          <p:nvPr>
            <p:ph sz="quarter" idx="1"/>
          </p:nvPr>
        </p:nvSpPr>
        <p:spPr/>
        <p:txBody>
          <a:bodyPr/>
          <a:lstStyle/>
          <a:p>
            <a:r>
              <a:rPr lang="en-US" dirty="0" smtClean="0"/>
              <a:t>This is no different from the criticality of location, site preparation, blueprints, foundation, and framing to a successful home building project.</a:t>
            </a:r>
          </a:p>
          <a:p>
            <a:r>
              <a:rPr lang="en-US" dirty="0" smtClean="0"/>
              <a:t>What happens when a structure is built without sufficient thought and investment in the site, foundation or framing?</a:t>
            </a:r>
          </a:p>
          <a:p>
            <a:pPr>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20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Rarity</a:t>
            </a:r>
          </a:p>
        </p:txBody>
      </p:sp>
      <p:pic>
        <p:nvPicPr>
          <p:cNvPr id="4" name="Picture 4" descr="BuildingCollapse"/>
          <p:cNvPicPr>
            <a:picLocks noChangeAspect="1" noChangeArrowheads="1"/>
          </p:cNvPicPr>
          <p:nvPr/>
        </p:nvPicPr>
        <p:blipFill>
          <a:blip r:embed="rId2" cstate="print"/>
          <a:srcRect/>
          <a:stretch>
            <a:fillRect/>
          </a:stretch>
        </p:blipFill>
        <p:spPr bwMode="auto">
          <a:xfrm>
            <a:off x="304800" y="2057400"/>
            <a:ext cx="4953000" cy="3432175"/>
          </a:xfrm>
          <a:prstGeom prst="rect">
            <a:avLst/>
          </a:prstGeom>
          <a:noFill/>
          <a:ln w="9525">
            <a:noFill/>
            <a:miter lim="800000"/>
            <a:headEnd/>
            <a:tailEnd/>
          </a:ln>
        </p:spPr>
      </p:pic>
      <p:pic>
        <p:nvPicPr>
          <p:cNvPr id="5" name="Picture 5" descr="BuildingCollapse3"/>
          <p:cNvPicPr>
            <a:picLocks noChangeAspect="1" noChangeArrowheads="1"/>
          </p:cNvPicPr>
          <p:nvPr/>
        </p:nvPicPr>
        <p:blipFill>
          <a:blip r:embed="rId3" cstate="print"/>
          <a:srcRect/>
          <a:stretch>
            <a:fillRect/>
          </a:stretch>
        </p:blipFill>
        <p:spPr bwMode="auto">
          <a:xfrm>
            <a:off x="762000" y="2057400"/>
            <a:ext cx="5257800" cy="3430588"/>
          </a:xfrm>
          <a:prstGeom prst="rect">
            <a:avLst/>
          </a:prstGeom>
          <a:noFill/>
          <a:ln w="9525">
            <a:noFill/>
            <a:miter lim="800000"/>
            <a:headEnd/>
            <a:tailEnd/>
          </a:ln>
        </p:spPr>
      </p:pic>
      <p:pic>
        <p:nvPicPr>
          <p:cNvPr id="6" name="Picture 6" descr="BuildingCollapse2"/>
          <p:cNvPicPr>
            <a:picLocks noChangeAspect="1" noChangeArrowheads="1"/>
          </p:cNvPicPr>
          <p:nvPr/>
        </p:nvPicPr>
        <p:blipFill>
          <a:blip r:embed="rId4" cstate="print"/>
          <a:srcRect/>
          <a:stretch>
            <a:fillRect/>
          </a:stretch>
        </p:blipFill>
        <p:spPr bwMode="auto">
          <a:xfrm>
            <a:off x="1371600" y="2057400"/>
            <a:ext cx="5029200" cy="3402013"/>
          </a:xfrm>
          <a:prstGeom prst="rect">
            <a:avLst/>
          </a:prstGeom>
          <a:noFill/>
          <a:ln w="9525">
            <a:noFill/>
            <a:miter lim="800000"/>
            <a:headEnd/>
            <a:tailEnd/>
          </a:ln>
        </p:spPr>
      </p:pic>
      <p:pic>
        <p:nvPicPr>
          <p:cNvPr id="7" name="Picture 7" descr="BuildingCollapse4"/>
          <p:cNvPicPr>
            <a:picLocks noChangeAspect="1" noChangeArrowheads="1"/>
          </p:cNvPicPr>
          <p:nvPr/>
        </p:nvPicPr>
        <p:blipFill>
          <a:blip r:embed="rId5" cstate="print"/>
          <a:srcRect/>
          <a:stretch>
            <a:fillRect/>
          </a:stretch>
        </p:blipFill>
        <p:spPr bwMode="auto">
          <a:xfrm>
            <a:off x="1981200" y="2057400"/>
            <a:ext cx="5029200" cy="3398838"/>
          </a:xfrm>
          <a:prstGeom prst="rect">
            <a:avLst/>
          </a:prstGeom>
          <a:noFill/>
          <a:ln w="9525">
            <a:noFill/>
            <a:miter lim="800000"/>
            <a:headEnd/>
            <a:tailEnd/>
          </a:ln>
        </p:spPr>
      </p:pic>
      <p:pic>
        <p:nvPicPr>
          <p:cNvPr id="8" name="Picture 8" descr="BuildingCollapse5"/>
          <p:cNvPicPr>
            <a:picLocks noChangeAspect="1" noChangeArrowheads="1"/>
          </p:cNvPicPr>
          <p:nvPr/>
        </p:nvPicPr>
        <p:blipFill>
          <a:blip r:embed="rId6" cstate="print"/>
          <a:srcRect/>
          <a:stretch>
            <a:fillRect/>
          </a:stretch>
        </p:blipFill>
        <p:spPr bwMode="auto">
          <a:xfrm>
            <a:off x="2590800" y="2057400"/>
            <a:ext cx="6248400" cy="3444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50000" decel="5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50000" decel="5000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2000" fill="hold"/>
                                        <p:tgtEl>
                                          <p:spTgt spid="7"/>
                                        </p:tgtEl>
                                        <p:attrNameLst>
                                          <p:attrName>ppt_x</p:attrName>
                                        </p:attrNameLst>
                                      </p:cBhvr>
                                      <p:tavLst>
                                        <p:tav tm="0">
                                          <p:val>
                                            <p:strVal val="1+#ppt_w/2"/>
                                          </p:val>
                                        </p:tav>
                                        <p:tav tm="100000">
                                          <p:val>
                                            <p:strVal val="#ppt_x"/>
                                          </p:val>
                                        </p:tav>
                                      </p:tavLst>
                                    </p:anim>
                                    <p:anim calcmode="lin" valueType="num">
                                      <p:cBhvr additive="base">
                                        <p:cTn id="26"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accel="50000" decel="5000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2000" fill="hold"/>
                                        <p:tgtEl>
                                          <p:spTgt spid="8"/>
                                        </p:tgtEl>
                                        <p:attrNameLst>
                                          <p:attrName>ppt_x</p:attrName>
                                        </p:attrNameLst>
                                      </p:cBhvr>
                                      <p:tavLst>
                                        <p:tav tm="0">
                                          <p:val>
                                            <p:strVal val="1+#ppt_w/2"/>
                                          </p:val>
                                        </p:tav>
                                        <p:tav tm="100000">
                                          <p:val>
                                            <p:strVal val="#ppt_x"/>
                                          </p:val>
                                        </p:tav>
                                      </p:tavLst>
                                    </p:anim>
                                    <p:anim calcmode="lin" valueType="num">
                                      <p:cBhvr additive="base">
                                        <p:cTn id="32"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Rarity</a:t>
            </a:r>
          </a:p>
        </p:txBody>
      </p:sp>
      <p:sp>
        <p:nvSpPr>
          <p:cNvPr id="13315" name="Content Placeholder 2"/>
          <p:cNvSpPr>
            <a:spLocks noGrp="1"/>
          </p:cNvSpPr>
          <p:nvPr>
            <p:ph sz="quarter" idx="1"/>
          </p:nvPr>
        </p:nvSpPr>
        <p:spPr/>
        <p:txBody>
          <a:bodyPr/>
          <a:lstStyle/>
          <a:p>
            <a:r>
              <a:rPr lang="en-US" dirty="0" smtClean="0"/>
              <a:t>And yet, despite the values and risks, what are the first things to go when budgets and deadlines tighten?</a:t>
            </a:r>
          </a:p>
          <a:p>
            <a:pPr lvl="1"/>
            <a:r>
              <a:rPr lang="en-US" dirty="0" smtClean="0"/>
              <a:t>Testing</a:t>
            </a:r>
          </a:p>
          <a:p>
            <a:pPr lvl="1"/>
            <a:r>
              <a:rPr lang="en-US" dirty="0" smtClean="0"/>
              <a:t>Documentation</a:t>
            </a:r>
          </a:p>
          <a:p>
            <a:pPr lvl="1"/>
            <a:r>
              <a:rPr lang="en-US" dirty="0" smtClean="0"/>
              <a:t>Security</a:t>
            </a:r>
          </a:p>
          <a:p>
            <a:pPr lvl="1"/>
            <a:r>
              <a:rPr lang="en-US" dirty="0" smtClean="0"/>
              <a:t>Architecture, design and modeling</a:t>
            </a:r>
          </a:p>
          <a:p>
            <a:r>
              <a:rPr lang="en-US" dirty="0" smtClean="0"/>
              <a:t>Not what the user sees. Not an immediate problem. So these are seen as “fluff” and dispensable.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fade">
                                      <p:cBhvr>
                                        <p:cTn id="10" dur="2000"/>
                                        <p:tgtEl>
                                          <p:spTgt spid="133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fade">
                                      <p:cBhvr>
                                        <p:cTn id="13" dur="2000"/>
                                        <p:tgtEl>
                                          <p:spTgt spid="1331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315">
                                            <p:txEl>
                                              <p:pRg st="3" end="3"/>
                                            </p:txEl>
                                          </p:spTgt>
                                        </p:tgtEl>
                                        <p:attrNameLst>
                                          <p:attrName>style.visibility</p:attrName>
                                        </p:attrNameLst>
                                      </p:cBhvr>
                                      <p:to>
                                        <p:strVal val="visible"/>
                                      </p:to>
                                    </p:set>
                                    <p:animEffect transition="in" filter="fade">
                                      <p:cBhvr>
                                        <p:cTn id="16" dur="2000"/>
                                        <p:tgtEl>
                                          <p:spTgt spid="1331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animEffect transition="in" filter="fade">
                                      <p:cBhvr>
                                        <p:cTn id="19" dur="2000"/>
                                        <p:tgtEl>
                                          <p:spTgt spid="1331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315">
                                            <p:txEl>
                                              <p:pRg st="5" end="5"/>
                                            </p:txEl>
                                          </p:spTgt>
                                        </p:tgtEl>
                                        <p:attrNameLst>
                                          <p:attrName>style.visibility</p:attrName>
                                        </p:attrNameLst>
                                      </p:cBhvr>
                                      <p:to>
                                        <p:strVal val="visible"/>
                                      </p:to>
                                    </p:set>
                                    <p:animEffect transition="in" filter="fade">
                                      <p:cBhvr>
                                        <p:cTn id="24" dur="20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Rarity</a:t>
            </a:r>
          </a:p>
        </p:txBody>
      </p:sp>
      <p:sp>
        <p:nvSpPr>
          <p:cNvPr id="14339" name="Content Placeholder 2"/>
          <p:cNvSpPr>
            <a:spLocks noGrp="1"/>
          </p:cNvSpPr>
          <p:nvPr>
            <p:ph sz="quarter" idx="1"/>
          </p:nvPr>
        </p:nvSpPr>
        <p:spPr/>
        <p:txBody>
          <a:bodyPr/>
          <a:lstStyle/>
          <a:p>
            <a:r>
              <a:rPr lang="en-US" dirty="0" smtClean="0"/>
              <a:t>We are engineers, artisans and stewards.</a:t>
            </a:r>
          </a:p>
          <a:p>
            <a:pPr lvl="1"/>
            <a:r>
              <a:rPr lang="en-US" dirty="0" smtClean="0"/>
              <a:t>Cannot allow application architecture to be cut or ignored.</a:t>
            </a:r>
          </a:p>
          <a:p>
            <a:r>
              <a:rPr lang="en-US" dirty="0" smtClean="0"/>
              <a:t>Oracle and SQL Server are mature.</a:t>
            </a:r>
          </a:p>
          <a:p>
            <a:pPr lvl="1"/>
            <a:r>
              <a:rPr lang="en-US" dirty="0" smtClean="0"/>
              <a:t>If we aren’t developing with the same rigor and best practices of frontend development, it is our fault database architecture is shrugged off as irrelevant.</a:t>
            </a:r>
          </a:p>
          <a:p>
            <a:r>
              <a:rPr lang="en-US" dirty="0" smtClean="0"/>
              <a:t>What do frontend developers do?</a:t>
            </a:r>
          </a:p>
          <a:p>
            <a:pPr lvl="1"/>
            <a:r>
              <a:rPr lang="en-US" dirty="0" smtClean="0"/>
              <a:t>Pair programming, regression tests, instrumentation, DRY, KISS, TDD, assertions and…</a:t>
            </a:r>
          </a:p>
          <a:p>
            <a:pPr lvl="1"/>
            <a:r>
              <a:rPr lang="en-US" dirty="0" smtClean="0"/>
              <a:t>Re-use standard framework libraries.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fade">
                                      <p:cBhvr>
                                        <p:cTn id="10" dur="2000"/>
                                        <p:tgtEl>
                                          <p:spTgt spid="143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Effect transition="in" filter="fade">
                                      <p:cBhvr>
                                        <p:cTn id="15" dur="2000"/>
                                        <p:tgtEl>
                                          <p:spTgt spid="1433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339">
                                            <p:txEl>
                                              <p:pRg st="3" end="3"/>
                                            </p:txEl>
                                          </p:spTgt>
                                        </p:tgtEl>
                                        <p:attrNameLst>
                                          <p:attrName>style.visibility</p:attrName>
                                        </p:attrNameLst>
                                      </p:cBhvr>
                                      <p:to>
                                        <p:strVal val="visible"/>
                                      </p:to>
                                    </p:set>
                                    <p:animEffect transition="in" filter="fade">
                                      <p:cBhvr>
                                        <p:cTn id="18" dur="2000"/>
                                        <p:tgtEl>
                                          <p:spTgt spid="1433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animEffect transition="in" filter="fade">
                                      <p:cBhvr>
                                        <p:cTn id="23" dur="2000"/>
                                        <p:tgtEl>
                                          <p:spTgt spid="1433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339">
                                            <p:txEl>
                                              <p:pRg st="5" end="5"/>
                                            </p:txEl>
                                          </p:spTgt>
                                        </p:tgtEl>
                                        <p:attrNameLst>
                                          <p:attrName>style.visibility</p:attrName>
                                        </p:attrNameLst>
                                      </p:cBhvr>
                                      <p:to>
                                        <p:strVal val="visible"/>
                                      </p:to>
                                    </p:set>
                                    <p:animEffect transition="in" filter="fade">
                                      <p:cBhvr>
                                        <p:cTn id="26" dur="2000"/>
                                        <p:tgtEl>
                                          <p:spTgt spid="1433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339">
                                            <p:txEl>
                                              <p:pRg st="6" end="6"/>
                                            </p:txEl>
                                          </p:spTgt>
                                        </p:tgtEl>
                                        <p:attrNameLst>
                                          <p:attrName>style.visibility</p:attrName>
                                        </p:attrNameLst>
                                      </p:cBhvr>
                                      <p:to>
                                        <p:strVal val="visible"/>
                                      </p:to>
                                    </p:set>
                                    <p:animEffect transition="in" filter="fade">
                                      <p:cBhvr>
                                        <p:cTn id="29" dur="20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305800" cy="790575"/>
          </a:xfrm>
        </p:spPr>
        <p:txBody>
          <a:bodyPr/>
          <a:lstStyle/>
          <a:p>
            <a:r>
              <a:rPr lang="en-US" dirty="0" smtClean="0"/>
              <a:t>Essential DB Framework Services</a:t>
            </a:r>
          </a:p>
        </p:txBody>
      </p:sp>
      <p:sp>
        <p:nvSpPr>
          <p:cNvPr id="15363" name="Content Placeholder 2"/>
          <p:cNvSpPr>
            <a:spLocks noGrp="1"/>
          </p:cNvSpPr>
          <p:nvPr>
            <p:ph sz="quarter" idx="1"/>
          </p:nvPr>
        </p:nvSpPr>
        <p:spPr/>
        <p:txBody>
          <a:bodyPr/>
          <a:lstStyle/>
          <a:p>
            <a:pPr>
              <a:buFontTx/>
              <a:buNone/>
            </a:pPr>
            <a:r>
              <a:rPr lang="fr-CA" dirty="0" err="1" smtClean="0">
                <a:solidFill>
                  <a:schemeClr val="tx1"/>
                </a:solidFill>
              </a:rPr>
              <a:t>Needed</a:t>
            </a:r>
            <a:r>
              <a:rPr lang="fr-CA" dirty="0" smtClean="0">
                <a:solidFill>
                  <a:schemeClr val="tx1"/>
                </a:solidFill>
              </a:rPr>
              <a:t> by </a:t>
            </a:r>
            <a:r>
              <a:rPr lang="fr-CA" dirty="0" err="1" smtClean="0">
                <a:solidFill>
                  <a:schemeClr val="tx1"/>
                </a:solidFill>
              </a:rPr>
              <a:t>every</a:t>
            </a:r>
            <a:r>
              <a:rPr lang="fr-CA" dirty="0" smtClean="0">
                <a:solidFill>
                  <a:schemeClr val="tx1"/>
                </a:solidFill>
              </a:rPr>
              <a:t> </a:t>
            </a:r>
            <a:r>
              <a:rPr lang="fr-CA" dirty="0" err="1" smtClean="0">
                <a:solidFill>
                  <a:schemeClr val="tx1"/>
                </a:solidFill>
              </a:rPr>
              <a:t>database</a:t>
            </a:r>
            <a:r>
              <a:rPr lang="fr-CA" dirty="0" smtClean="0">
                <a:solidFill>
                  <a:schemeClr val="tx1"/>
                </a:solidFill>
              </a:rPr>
              <a:t> application:</a:t>
            </a:r>
          </a:p>
          <a:p>
            <a:r>
              <a:rPr lang="fr-CA" dirty="0" smtClean="0">
                <a:solidFill>
                  <a:schemeClr val="tx1"/>
                </a:solidFill>
              </a:rPr>
              <a:t>Security</a:t>
            </a:r>
          </a:p>
          <a:p>
            <a:r>
              <a:rPr lang="fr-CA" dirty="0" err="1" smtClean="0">
                <a:solidFill>
                  <a:schemeClr val="tx1"/>
                </a:solidFill>
              </a:rPr>
              <a:t>Parameters</a:t>
            </a:r>
            <a:r>
              <a:rPr lang="fr-CA" dirty="0" smtClean="0">
                <a:solidFill>
                  <a:schemeClr val="tx1"/>
                </a:solidFill>
              </a:rPr>
              <a:t>/Configuration</a:t>
            </a:r>
          </a:p>
          <a:p>
            <a:r>
              <a:rPr lang="fr-CA" dirty="0" err="1" smtClean="0">
                <a:solidFill>
                  <a:schemeClr val="tx1"/>
                </a:solidFill>
              </a:rPr>
              <a:t>Auditing</a:t>
            </a:r>
            <a:endParaRPr lang="fr-CA" dirty="0" smtClean="0">
              <a:solidFill>
                <a:schemeClr val="tx1"/>
              </a:solidFill>
            </a:endParaRPr>
          </a:p>
          <a:p>
            <a:r>
              <a:rPr lang="fr-CA" dirty="0" err="1" smtClean="0">
                <a:solidFill>
                  <a:schemeClr val="tx1"/>
                </a:solidFill>
              </a:rPr>
              <a:t>Logging</a:t>
            </a:r>
            <a:endParaRPr lang="fr-CA" dirty="0" smtClean="0">
              <a:solidFill>
                <a:schemeClr val="tx1"/>
              </a:solidFill>
            </a:endParaRPr>
          </a:p>
          <a:p>
            <a:r>
              <a:rPr lang="fr-CA" dirty="0" smtClean="0">
                <a:solidFill>
                  <a:schemeClr val="tx1"/>
                </a:solidFill>
              </a:rPr>
              <a:t>DBA </a:t>
            </a:r>
            <a:r>
              <a:rPr lang="fr-CA" dirty="0" err="1" smtClean="0">
                <a:solidFill>
                  <a:schemeClr val="tx1"/>
                </a:solidFill>
              </a:rPr>
              <a:t>Ops</a:t>
            </a:r>
            <a:endParaRPr lang="fr-CA"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20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20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fade">
                                      <p:cBhvr>
                                        <p:cTn id="32" dur="20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790575"/>
          </a:xfrm>
        </p:spPr>
        <p:txBody>
          <a:bodyPr/>
          <a:lstStyle/>
          <a:p>
            <a:r>
              <a:rPr lang="en-US" dirty="0" smtClean="0"/>
              <a:t>Common DB Framework Services</a:t>
            </a:r>
          </a:p>
        </p:txBody>
      </p:sp>
      <p:sp>
        <p:nvSpPr>
          <p:cNvPr id="16387" name="Content Placeholder 2"/>
          <p:cNvSpPr>
            <a:spLocks noGrp="1"/>
          </p:cNvSpPr>
          <p:nvPr>
            <p:ph sz="quarter" idx="1"/>
          </p:nvPr>
        </p:nvSpPr>
        <p:spPr/>
        <p:txBody>
          <a:bodyPr/>
          <a:lstStyle/>
          <a:p>
            <a:pPr>
              <a:buFontTx/>
              <a:buNone/>
            </a:pPr>
            <a:r>
              <a:rPr lang="fr-CA" dirty="0" err="1" smtClean="0">
                <a:solidFill>
                  <a:schemeClr val="tx1"/>
                </a:solidFill>
              </a:rPr>
              <a:t>Needed</a:t>
            </a:r>
            <a:r>
              <a:rPr lang="fr-CA" dirty="0" smtClean="0">
                <a:solidFill>
                  <a:schemeClr val="tx1"/>
                </a:solidFill>
              </a:rPr>
              <a:t> by </a:t>
            </a:r>
            <a:r>
              <a:rPr lang="fr-CA" dirty="0" err="1" smtClean="0">
                <a:solidFill>
                  <a:schemeClr val="tx1"/>
                </a:solidFill>
              </a:rPr>
              <a:t>those</a:t>
            </a:r>
            <a:r>
              <a:rPr lang="fr-CA" dirty="0" smtClean="0">
                <a:solidFill>
                  <a:schemeClr val="tx1"/>
                </a:solidFill>
              </a:rPr>
              <a:t> with </a:t>
            </a:r>
            <a:r>
              <a:rPr lang="fr-CA" dirty="0" err="1" smtClean="0">
                <a:solidFill>
                  <a:schemeClr val="tx1"/>
                </a:solidFill>
              </a:rPr>
              <a:t>backend</a:t>
            </a:r>
            <a:r>
              <a:rPr lang="fr-CA" dirty="0" smtClean="0">
                <a:solidFill>
                  <a:schemeClr val="tx1"/>
                </a:solidFill>
              </a:rPr>
              <a:t> </a:t>
            </a:r>
            <a:r>
              <a:rPr lang="fr-CA" dirty="0" err="1" smtClean="0">
                <a:solidFill>
                  <a:schemeClr val="tx1"/>
                </a:solidFill>
              </a:rPr>
              <a:t>processes</a:t>
            </a:r>
            <a:r>
              <a:rPr lang="fr-CA" dirty="0" smtClean="0">
                <a:solidFill>
                  <a:schemeClr val="tx1"/>
                </a:solidFill>
              </a:rPr>
              <a:t>:</a:t>
            </a:r>
          </a:p>
          <a:p>
            <a:r>
              <a:rPr lang="fr-CA" dirty="0" smtClean="0">
                <a:solidFill>
                  <a:schemeClr val="tx1"/>
                </a:solidFill>
              </a:rPr>
              <a:t>Application and </a:t>
            </a:r>
            <a:r>
              <a:rPr lang="fr-CA" dirty="0" err="1" smtClean="0">
                <a:solidFill>
                  <a:schemeClr val="tx1"/>
                </a:solidFill>
              </a:rPr>
              <a:t>Connection</a:t>
            </a:r>
            <a:r>
              <a:rPr lang="fr-CA" dirty="0" smtClean="0">
                <a:solidFill>
                  <a:schemeClr val="tx1"/>
                </a:solidFill>
              </a:rPr>
              <a:t> </a:t>
            </a:r>
            <a:r>
              <a:rPr lang="fr-CA" dirty="0" err="1" smtClean="0">
                <a:solidFill>
                  <a:schemeClr val="tx1"/>
                </a:solidFill>
              </a:rPr>
              <a:t>Metadata</a:t>
            </a:r>
            <a:endParaRPr lang="fr-CA" dirty="0" smtClean="0">
              <a:solidFill>
                <a:schemeClr val="tx1"/>
              </a:solidFill>
            </a:endParaRPr>
          </a:p>
          <a:p>
            <a:r>
              <a:rPr lang="fr-CA" dirty="0" err="1" smtClean="0">
                <a:solidFill>
                  <a:schemeClr val="tx1"/>
                </a:solidFill>
              </a:rPr>
              <a:t>Debugging</a:t>
            </a:r>
            <a:r>
              <a:rPr lang="fr-CA" dirty="0" smtClean="0">
                <a:solidFill>
                  <a:schemeClr val="tx1"/>
                </a:solidFill>
              </a:rPr>
              <a:t>, Timing and Instrumentation</a:t>
            </a:r>
          </a:p>
          <a:p>
            <a:r>
              <a:rPr lang="fr-CA" dirty="0" err="1" smtClean="0">
                <a:solidFill>
                  <a:schemeClr val="tx1"/>
                </a:solidFill>
              </a:rPr>
              <a:t>Error</a:t>
            </a:r>
            <a:r>
              <a:rPr lang="fr-CA" dirty="0" smtClean="0">
                <a:solidFill>
                  <a:schemeClr val="tx1"/>
                </a:solidFill>
              </a:rPr>
              <a:t> Handling and Assertions</a:t>
            </a:r>
          </a:p>
          <a:p>
            <a:r>
              <a:rPr lang="fr-CA" dirty="0" smtClean="0">
                <a:solidFill>
                  <a:schemeClr val="tx1"/>
                </a:solidFill>
              </a:rPr>
              <a:t>String manipulation</a:t>
            </a:r>
          </a:p>
          <a:p>
            <a:r>
              <a:rPr lang="fr-CA" dirty="0" err="1" smtClean="0">
                <a:solidFill>
                  <a:schemeClr val="tx1"/>
                </a:solidFill>
              </a:rPr>
              <a:t>Number</a:t>
            </a:r>
            <a:r>
              <a:rPr lang="fr-CA" dirty="0" smtClean="0">
                <a:solidFill>
                  <a:schemeClr val="tx1"/>
                </a:solidFill>
              </a:rPr>
              <a:t> manipulation</a:t>
            </a:r>
          </a:p>
          <a:p>
            <a:r>
              <a:rPr lang="fr-CA" dirty="0" smtClean="0">
                <a:solidFill>
                  <a:schemeClr val="tx1"/>
                </a:solidFill>
              </a:rPr>
              <a:t>Date </a:t>
            </a:r>
            <a:r>
              <a:rPr lang="fr-CA" dirty="0" err="1" smtClean="0">
                <a:solidFill>
                  <a:schemeClr val="tx1"/>
                </a:solidFill>
              </a:rPr>
              <a:t>handling</a:t>
            </a:r>
            <a:endParaRPr lang="fr-CA" dirty="0" smtClean="0">
              <a:solidFill>
                <a:schemeClr val="tx1"/>
              </a:solidFill>
            </a:endParaRPr>
          </a:p>
          <a:p>
            <a:r>
              <a:rPr lang="fr-CA" dirty="0" smtClean="0">
                <a:solidFill>
                  <a:schemeClr val="tx1"/>
                </a:solidFill>
              </a:rPr>
              <a:t>Messages and Email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20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20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fade">
                                      <p:cBhvr>
                                        <p:cTn id="27" dur="2000"/>
                                        <p:tgtEl>
                                          <p:spTgt spid="163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fade">
                                      <p:cBhvr>
                                        <p:cTn id="32" dur="2000"/>
                                        <p:tgtEl>
                                          <p:spTgt spid="163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Effect transition="in" filter="fade">
                                      <p:cBhvr>
                                        <p:cTn id="37" dur="2000"/>
                                        <p:tgtEl>
                                          <p:spTgt spid="163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387">
                                            <p:txEl>
                                              <p:pRg st="7" end="7"/>
                                            </p:txEl>
                                          </p:spTgt>
                                        </p:tgtEl>
                                        <p:attrNameLst>
                                          <p:attrName>style.visibility</p:attrName>
                                        </p:attrNameLst>
                                      </p:cBhvr>
                                      <p:to>
                                        <p:strVal val="visible"/>
                                      </p:to>
                                    </p:set>
                                    <p:animEffect transition="in" filter="fade">
                                      <p:cBhvr>
                                        <p:cTn id="42" dur="20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Common Framework Services</a:t>
            </a:r>
          </a:p>
        </p:txBody>
      </p:sp>
      <p:sp>
        <p:nvSpPr>
          <p:cNvPr id="17411" name="Content Placeholder 2"/>
          <p:cNvSpPr>
            <a:spLocks noGrp="1"/>
          </p:cNvSpPr>
          <p:nvPr>
            <p:ph sz="quarter" idx="1"/>
          </p:nvPr>
        </p:nvSpPr>
        <p:spPr/>
        <p:txBody>
          <a:bodyPr/>
          <a:lstStyle/>
          <a:p>
            <a:pPr eaLnBrk="1" hangingPunct="1"/>
            <a:r>
              <a:rPr lang="fr-CA" dirty="0" err="1" smtClean="0">
                <a:solidFill>
                  <a:schemeClr val="tx1"/>
                </a:solidFill>
              </a:rPr>
              <a:t>Locking</a:t>
            </a:r>
            <a:endParaRPr lang="fr-CA" dirty="0" smtClean="0">
              <a:solidFill>
                <a:schemeClr val="tx1"/>
              </a:solidFill>
            </a:endParaRPr>
          </a:p>
          <a:p>
            <a:pPr eaLnBrk="1" hangingPunct="1"/>
            <a:r>
              <a:rPr lang="fr-CA" dirty="0" smtClean="0">
                <a:solidFill>
                  <a:schemeClr val="tx1"/>
                </a:solidFill>
              </a:rPr>
              <a:t>IO</a:t>
            </a:r>
          </a:p>
          <a:p>
            <a:pPr eaLnBrk="1" hangingPunct="1"/>
            <a:r>
              <a:rPr lang="fr-CA" dirty="0" smtClean="0">
                <a:solidFill>
                  <a:schemeClr val="tx1"/>
                </a:solidFill>
              </a:rPr>
              <a:t>Constants, Types, </a:t>
            </a:r>
            <a:r>
              <a:rPr lang="fr-CA" dirty="0" err="1" smtClean="0">
                <a:solidFill>
                  <a:schemeClr val="tx1"/>
                </a:solidFill>
              </a:rPr>
              <a:t>Cached</a:t>
            </a:r>
            <a:r>
              <a:rPr lang="fr-CA" dirty="0" smtClean="0">
                <a:solidFill>
                  <a:schemeClr val="tx1"/>
                </a:solidFill>
              </a:rPr>
              <a:t> </a:t>
            </a:r>
            <a:r>
              <a:rPr lang="fr-CA" dirty="0" err="1" smtClean="0">
                <a:solidFill>
                  <a:schemeClr val="tx1"/>
                </a:solidFill>
              </a:rPr>
              <a:t>Reference</a:t>
            </a:r>
            <a:r>
              <a:rPr lang="fr-CA" dirty="0" smtClean="0">
                <a:solidFill>
                  <a:schemeClr val="tx1"/>
                </a:solidFill>
              </a:rPr>
              <a:t> Data</a:t>
            </a:r>
          </a:p>
          <a:p>
            <a:pPr eaLnBrk="1" hangingPunct="1"/>
            <a:r>
              <a:rPr lang="fr-CA" dirty="0" err="1" smtClean="0">
                <a:solidFill>
                  <a:schemeClr val="tx1"/>
                </a:solidFill>
              </a:rPr>
              <a:t>Shared</a:t>
            </a:r>
            <a:r>
              <a:rPr lang="fr-CA" dirty="0" smtClean="0">
                <a:solidFill>
                  <a:schemeClr val="tx1"/>
                </a:solidFill>
              </a:rPr>
              <a:t> SQL</a:t>
            </a:r>
          </a:p>
          <a:p>
            <a:pPr eaLnBrk="1" hangingPunct="1"/>
            <a:r>
              <a:rPr lang="fr-CA" dirty="0" smtClean="0">
                <a:solidFill>
                  <a:schemeClr val="tx1"/>
                </a:solidFill>
              </a:rPr>
              <a:t>Directory </a:t>
            </a:r>
            <a:r>
              <a:rPr lang="fr-CA" dirty="0" err="1" smtClean="0">
                <a:solidFill>
                  <a:schemeClr val="tx1"/>
                </a:solidFill>
              </a:rPr>
              <a:t>Integration</a:t>
            </a:r>
            <a:endParaRPr lang="fr-CA" dirty="0" smtClean="0">
              <a:solidFill>
                <a:schemeClr val="tx1"/>
              </a:solidFill>
            </a:endParaRPr>
          </a:p>
          <a:p>
            <a:pPr eaLnBrk="1" hangingPunct="1"/>
            <a:r>
              <a:rPr lang="fr-CA" dirty="0" smtClean="0">
                <a:solidFill>
                  <a:schemeClr val="tx1"/>
                </a:solidFill>
              </a:rPr>
              <a:t>ETL</a:t>
            </a:r>
          </a:p>
          <a:p>
            <a:pPr eaLnBrk="1" hangingPunct="1"/>
            <a:r>
              <a:rPr lang="fr-CA" dirty="0" smtClean="0">
                <a:solidFill>
                  <a:schemeClr val="tx1"/>
                </a:solidFill>
              </a:rPr>
              <a:t>Unit </a:t>
            </a:r>
            <a:r>
              <a:rPr lang="fr-CA" dirty="0" err="1" smtClean="0">
                <a:solidFill>
                  <a:schemeClr val="tx1"/>
                </a:solidFill>
              </a:rPr>
              <a:t>Testing</a:t>
            </a:r>
            <a:endParaRPr lang="fr-CA" dirty="0" smtClean="0">
              <a:solidFill>
                <a:schemeClr val="tx1"/>
              </a:solidFill>
            </a:endParaRPr>
          </a:p>
          <a:p>
            <a:pPr eaLnBrk="1" hangingPunct="1"/>
            <a:r>
              <a:rPr lang="fr-CA" dirty="0" err="1" smtClean="0">
                <a:solidFill>
                  <a:schemeClr val="tx1"/>
                </a:solidFill>
              </a:rPr>
              <a:t>Database</a:t>
            </a:r>
            <a:r>
              <a:rPr lang="fr-CA" dirty="0" smtClean="0">
                <a:solidFill>
                  <a:schemeClr val="tx1"/>
                </a:solidFill>
              </a:rPr>
              <a:t> code </a:t>
            </a:r>
            <a:r>
              <a:rPr lang="fr-CA" dirty="0" err="1" smtClean="0">
                <a:solidFill>
                  <a:schemeClr val="tx1"/>
                </a:solidFill>
              </a:rPr>
              <a:t>templates</a:t>
            </a:r>
            <a:endParaRPr lang="fr-CA" dirty="0" smtClean="0">
              <a:solidFill>
                <a:schemeClr val="tx1"/>
              </a:solidFill>
            </a:endParaRPr>
          </a:p>
          <a:p>
            <a:pPr>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20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20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20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20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fade">
                                      <p:cBhvr>
                                        <p:cTn id="32" dur="2000"/>
                                        <p:tgtEl>
                                          <p:spTgt spid="17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fade">
                                      <p:cBhvr>
                                        <p:cTn id="37" dur="2000"/>
                                        <p:tgtEl>
                                          <p:spTgt spid="174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411">
                                            <p:txEl>
                                              <p:pRg st="7" end="7"/>
                                            </p:txEl>
                                          </p:spTgt>
                                        </p:tgtEl>
                                        <p:attrNameLst>
                                          <p:attrName>style.visibility</p:attrName>
                                        </p:attrNameLst>
                                      </p:cBhvr>
                                      <p:to>
                                        <p:strVal val="visible"/>
                                      </p:to>
                                    </p:set>
                                    <p:animEffect transition="in" filter="fade">
                                      <p:cBhvr>
                                        <p:cTn id="42" dur="20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Build or Buy?</a:t>
            </a:r>
          </a:p>
        </p:txBody>
      </p:sp>
      <p:sp>
        <p:nvSpPr>
          <p:cNvPr id="18435" name="Content Placeholder 2"/>
          <p:cNvSpPr>
            <a:spLocks noGrp="1"/>
          </p:cNvSpPr>
          <p:nvPr>
            <p:ph sz="quarter" idx="1"/>
          </p:nvPr>
        </p:nvSpPr>
        <p:spPr/>
        <p:txBody>
          <a:bodyPr/>
          <a:lstStyle/>
          <a:p>
            <a:r>
              <a:rPr lang="en-US" dirty="0" smtClean="0"/>
              <a:t>Qualities of a good framework:</a:t>
            </a:r>
          </a:p>
          <a:p>
            <a:pPr lvl="1"/>
            <a:r>
              <a:rPr lang="en-US" dirty="0" smtClean="0"/>
              <a:t>Solid exception handling scheme</a:t>
            </a:r>
          </a:p>
          <a:p>
            <a:pPr lvl="1"/>
            <a:r>
              <a:rPr lang="en-US" dirty="0" smtClean="0"/>
              <a:t>Good documentation, sample app, comments</a:t>
            </a:r>
          </a:p>
          <a:p>
            <a:pPr lvl="1"/>
            <a:r>
              <a:rPr lang="en-US" dirty="0" smtClean="0"/>
              <a:t>Clean, well maintained and tested</a:t>
            </a:r>
          </a:p>
          <a:p>
            <a:pPr lvl="1"/>
            <a:r>
              <a:rPr lang="en-US" dirty="0" smtClean="0"/>
              <a:t>Short, but intuitive library and component names</a:t>
            </a:r>
          </a:p>
          <a:p>
            <a:pPr lvl="1"/>
            <a:r>
              <a:rPr lang="en-US" dirty="0" smtClean="0"/>
              <a:t>Layer independence and non-circular</a:t>
            </a:r>
          </a:p>
          <a:p>
            <a:pPr lvl="1"/>
            <a:r>
              <a:rPr lang="en-US" u="sng" dirty="0" smtClean="0"/>
              <a:t>Simple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2000"/>
                                        <p:tgtEl>
                                          <p:spTgt spid="1843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Effect transition="in" filter="fade">
                                      <p:cBhvr>
                                        <p:cTn id="15" dur="2000"/>
                                        <p:tgtEl>
                                          <p:spTgt spid="1843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435">
                                            <p:txEl>
                                              <p:pRg st="3" end="3"/>
                                            </p:txEl>
                                          </p:spTgt>
                                        </p:tgtEl>
                                        <p:attrNameLst>
                                          <p:attrName>style.visibility</p:attrName>
                                        </p:attrNameLst>
                                      </p:cBhvr>
                                      <p:to>
                                        <p:strVal val="visible"/>
                                      </p:to>
                                    </p:set>
                                    <p:animEffect transition="in" filter="fade">
                                      <p:cBhvr>
                                        <p:cTn id="18" dur="2000"/>
                                        <p:tgtEl>
                                          <p:spTgt spid="1843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435">
                                            <p:txEl>
                                              <p:pRg st="4" end="4"/>
                                            </p:txEl>
                                          </p:spTgt>
                                        </p:tgtEl>
                                        <p:attrNameLst>
                                          <p:attrName>style.visibility</p:attrName>
                                        </p:attrNameLst>
                                      </p:cBhvr>
                                      <p:to>
                                        <p:strVal val="visible"/>
                                      </p:to>
                                    </p:set>
                                    <p:animEffect transition="in" filter="fade">
                                      <p:cBhvr>
                                        <p:cTn id="21" dur="2000"/>
                                        <p:tgtEl>
                                          <p:spTgt spid="1843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435">
                                            <p:txEl>
                                              <p:pRg st="5" end="5"/>
                                            </p:txEl>
                                          </p:spTgt>
                                        </p:tgtEl>
                                        <p:attrNameLst>
                                          <p:attrName>style.visibility</p:attrName>
                                        </p:attrNameLst>
                                      </p:cBhvr>
                                      <p:to>
                                        <p:strVal val="visible"/>
                                      </p:to>
                                    </p:set>
                                    <p:animEffect transition="in" filter="fade">
                                      <p:cBhvr>
                                        <p:cTn id="24" dur="2000"/>
                                        <p:tgtEl>
                                          <p:spTgt spid="1843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animEffect transition="in" filter="fade">
                                      <p:cBhvr>
                                        <p:cTn id="27" dur="20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Agenda</a:t>
            </a:r>
          </a:p>
        </p:txBody>
      </p:sp>
      <p:sp>
        <p:nvSpPr>
          <p:cNvPr id="7171" name="Content Placeholder 2"/>
          <p:cNvSpPr>
            <a:spLocks noGrp="1"/>
          </p:cNvSpPr>
          <p:nvPr>
            <p:ph sz="quarter" idx="1"/>
          </p:nvPr>
        </p:nvSpPr>
        <p:spPr/>
        <p:txBody>
          <a:bodyPr>
            <a:normAutofit lnSpcReduction="10000"/>
          </a:bodyPr>
          <a:lstStyle/>
          <a:p>
            <a:r>
              <a:rPr lang="en-US" dirty="0" smtClean="0"/>
              <a:t>Terminology</a:t>
            </a:r>
          </a:p>
          <a:p>
            <a:r>
              <a:rPr lang="en-US" dirty="0" smtClean="0"/>
              <a:t>Development “from scratch”</a:t>
            </a:r>
          </a:p>
          <a:p>
            <a:r>
              <a:rPr lang="en-US" dirty="0" smtClean="0"/>
              <a:t>Development with reusable models &amp; database components</a:t>
            </a:r>
          </a:p>
          <a:p>
            <a:pPr lvl="1"/>
            <a:r>
              <a:rPr lang="en-US" dirty="0" smtClean="0"/>
              <a:t>Rarity “in the wild”</a:t>
            </a:r>
          </a:p>
          <a:p>
            <a:pPr lvl="1"/>
            <a:r>
              <a:rPr lang="en-US" dirty="0" smtClean="0"/>
              <a:t>Essential patterns and services</a:t>
            </a:r>
          </a:p>
          <a:p>
            <a:pPr lvl="1"/>
            <a:r>
              <a:rPr lang="en-US" dirty="0" smtClean="0"/>
              <a:t>DIY best practices</a:t>
            </a:r>
          </a:p>
          <a:p>
            <a:r>
              <a:rPr lang="en-US" dirty="0" smtClean="0"/>
              <a:t>Existing models and frameworks</a:t>
            </a:r>
          </a:p>
          <a:p>
            <a:pPr lvl="1"/>
            <a:r>
              <a:rPr lang="en-US" dirty="0" smtClean="0"/>
              <a:t>Retail</a:t>
            </a:r>
          </a:p>
          <a:p>
            <a:pPr lvl="1"/>
            <a:r>
              <a:rPr lang="en-US" dirty="0" smtClean="0"/>
              <a:t>Free</a:t>
            </a:r>
          </a:p>
          <a:p>
            <a:r>
              <a:rPr lang="en-US" dirty="0" smtClean="0"/>
              <a:t>Tour of the “Starter” Framework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20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2000"/>
                                        <p:tgtEl>
                                          <p:spTgt spid="7171">
                                            <p:txEl>
                                              <p:pRg st="2" end="2"/>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3000"/>
                                        <p:tgtEl>
                                          <p:spTgt spid="7171">
                                            <p:txEl>
                                              <p:pRg st="3" end="3"/>
                                            </p:txEl>
                                          </p:spTgt>
                                        </p:tgtEl>
                                      </p:cBhvr>
                                    </p:animEffect>
                                  </p:childTnLst>
                                </p:cTn>
                              </p:par>
                            </p:childTnLst>
                          </p:cTn>
                        </p:par>
                        <p:par>
                          <p:cTn id="22" fill="hold">
                            <p:stCondLst>
                              <p:cond delay="5000"/>
                            </p:stCondLst>
                            <p:childTnLst>
                              <p:par>
                                <p:cTn id="23" presetID="10" presetClass="entr" presetSubtype="0" fill="hold" grpId="0" nodeType="after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Effect transition="in" filter="fade">
                                      <p:cBhvr>
                                        <p:cTn id="25" dur="5000"/>
                                        <p:tgtEl>
                                          <p:spTgt spid="7171">
                                            <p:txEl>
                                              <p:pRg st="4" end="4"/>
                                            </p:txEl>
                                          </p:spTgt>
                                        </p:tgtEl>
                                      </p:cBhvr>
                                    </p:animEffect>
                                  </p:childTnLst>
                                </p:cTn>
                              </p:par>
                            </p:childTnLst>
                          </p:cTn>
                        </p:par>
                        <p:par>
                          <p:cTn id="26" fill="hold">
                            <p:stCondLst>
                              <p:cond delay="10000"/>
                            </p:stCondLst>
                            <p:childTnLst>
                              <p:par>
                                <p:cTn id="27" presetID="10" presetClass="entr" presetSubtype="0" fill="hold" grpId="0" nodeType="afterEffect">
                                  <p:stCondLst>
                                    <p:cond delay="0"/>
                                  </p:stCondLst>
                                  <p:childTnLst>
                                    <p:set>
                                      <p:cBhvr>
                                        <p:cTn id="28" dur="1" fill="hold">
                                          <p:stCondLst>
                                            <p:cond delay="0"/>
                                          </p:stCondLst>
                                        </p:cTn>
                                        <p:tgtEl>
                                          <p:spTgt spid="7171">
                                            <p:txEl>
                                              <p:pRg st="5" end="5"/>
                                            </p:txEl>
                                          </p:spTgt>
                                        </p:tgtEl>
                                        <p:attrNameLst>
                                          <p:attrName>style.visibility</p:attrName>
                                        </p:attrNameLst>
                                      </p:cBhvr>
                                      <p:to>
                                        <p:strVal val="visible"/>
                                      </p:to>
                                    </p:set>
                                    <p:animEffect transition="in" filter="fade">
                                      <p:cBhvr>
                                        <p:cTn id="29" dur="5000"/>
                                        <p:tgtEl>
                                          <p:spTgt spid="7171">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171">
                                            <p:txEl>
                                              <p:pRg st="6" end="6"/>
                                            </p:txEl>
                                          </p:spTgt>
                                        </p:tgtEl>
                                        <p:attrNameLst>
                                          <p:attrName>style.visibility</p:attrName>
                                        </p:attrNameLst>
                                      </p:cBhvr>
                                      <p:to>
                                        <p:strVal val="visible"/>
                                      </p:to>
                                    </p:set>
                                    <p:animEffect transition="in" filter="fade">
                                      <p:cBhvr>
                                        <p:cTn id="34" dur="5000"/>
                                        <p:tgtEl>
                                          <p:spTgt spid="7171">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171">
                                            <p:txEl>
                                              <p:pRg st="7" end="7"/>
                                            </p:txEl>
                                          </p:spTgt>
                                        </p:tgtEl>
                                        <p:attrNameLst>
                                          <p:attrName>style.visibility</p:attrName>
                                        </p:attrNameLst>
                                      </p:cBhvr>
                                      <p:to>
                                        <p:strVal val="visible"/>
                                      </p:to>
                                    </p:set>
                                    <p:animEffect transition="in" filter="fade">
                                      <p:cBhvr>
                                        <p:cTn id="37" dur="2000"/>
                                        <p:tgtEl>
                                          <p:spTgt spid="7171">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171">
                                            <p:txEl>
                                              <p:pRg st="8" end="8"/>
                                            </p:txEl>
                                          </p:spTgt>
                                        </p:tgtEl>
                                        <p:attrNameLst>
                                          <p:attrName>style.visibility</p:attrName>
                                        </p:attrNameLst>
                                      </p:cBhvr>
                                      <p:to>
                                        <p:strVal val="visible"/>
                                      </p:to>
                                    </p:set>
                                    <p:animEffect transition="in" filter="fade">
                                      <p:cBhvr>
                                        <p:cTn id="40" dur="2000"/>
                                        <p:tgtEl>
                                          <p:spTgt spid="7171">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171">
                                            <p:txEl>
                                              <p:pRg st="9" end="9"/>
                                            </p:txEl>
                                          </p:spTgt>
                                        </p:tgtEl>
                                        <p:attrNameLst>
                                          <p:attrName>style.visibility</p:attrName>
                                        </p:attrNameLst>
                                      </p:cBhvr>
                                      <p:to>
                                        <p:strVal val="visible"/>
                                      </p:to>
                                    </p:set>
                                    <p:animEffect transition="in" filter="fade">
                                      <p:cBhvr>
                                        <p:cTn id="45" dur="2000"/>
                                        <p:tgtEl>
                                          <p:spTgt spid="7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The Value of Simple</a:t>
            </a:r>
          </a:p>
        </p:txBody>
      </p:sp>
      <p:sp>
        <p:nvSpPr>
          <p:cNvPr id="19459" name="Content Placeholder 2"/>
          <p:cNvSpPr>
            <a:spLocks noGrp="1"/>
          </p:cNvSpPr>
          <p:nvPr>
            <p:ph sz="quarter" idx="1"/>
          </p:nvPr>
        </p:nvSpPr>
        <p:spPr/>
        <p:txBody>
          <a:bodyPr/>
          <a:lstStyle/>
          <a:p>
            <a:pPr eaLnBrk="1" hangingPunct="1">
              <a:buFontTx/>
              <a:buNone/>
            </a:pPr>
            <a:r>
              <a:rPr lang="en-US" i="1" dirty="0" smtClean="0"/>
              <a:t>Programs must be written for people to read, and only incidentally for machines to execute</a:t>
            </a:r>
            <a:r>
              <a:rPr lang="en-US" dirty="0" smtClean="0"/>
              <a:t>. - Donald Knuth</a:t>
            </a:r>
          </a:p>
          <a:p>
            <a:pPr eaLnBrk="1" hangingPunct="1">
              <a:buFontTx/>
              <a:buNone/>
            </a:pPr>
            <a:r>
              <a:rPr lang="en-US" i="1" dirty="0" smtClean="0"/>
              <a:t>Simplicity is prerequisite for reliability.</a:t>
            </a:r>
            <a:r>
              <a:rPr lang="en-US" dirty="0" smtClean="0"/>
              <a:t> - </a:t>
            </a:r>
            <a:r>
              <a:rPr lang="en-US" dirty="0" err="1" smtClean="0"/>
              <a:t>Edsger</a:t>
            </a:r>
            <a:r>
              <a:rPr lang="en-US" dirty="0" smtClean="0"/>
              <a:t> W. </a:t>
            </a:r>
            <a:r>
              <a:rPr lang="en-US" dirty="0" err="1" smtClean="0"/>
              <a:t>Dijkstra</a:t>
            </a:r>
            <a:endParaRPr lang="en-US" dirty="0" smtClean="0"/>
          </a:p>
          <a:p>
            <a:pPr eaLnBrk="1" hangingPunct="1">
              <a:buFontTx/>
              <a:buNone/>
            </a:pPr>
            <a:r>
              <a:rPr lang="en-US" i="1" dirty="0" smtClean="0"/>
              <a:t>Simplicity carried to the extreme becomes elegance.</a:t>
            </a:r>
            <a:r>
              <a:rPr lang="en-US" dirty="0" smtClean="0"/>
              <a:t> - Jon Franklin</a:t>
            </a:r>
          </a:p>
          <a:p>
            <a:pPr eaLnBrk="1" hangingPunct="1">
              <a:buFontTx/>
              <a:buNone/>
            </a:pPr>
            <a:r>
              <a:rPr lang="en-US" i="1" dirty="0" smtClean="0"/>
              <a:t>Simplicity is the ultimate sophistication.</a:t>
            </a:r>
            <a:r>
              <a:rPr lang="en-US" dirty="0" smtClean="0"/>
              <a:t> - Leonardo </a:t>
            </a:r>
            <a:r>
              <a:rPr lang="en-US" dirty="0" err="1" smtClean="0"/>
              <a:t>da</a:t>
            </a:r>
            <a:r>
              <a:rPr lang="en-US" dirty="0" smtClean="0"/>
              <a:t> Vinci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20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fade">
                                      <p:cBhvr>
                                        <p:cTn id="22" dur="2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Existing Market Survey</a:t>
            </a:r>
          </a:p>
        </p:txBody>
      </p:sp>
      <p:sp>
        <p:nvSpPr>
          <p:cNvPr id="20483" name="Content Placeholder 2"/>
          <p:cNvSpPr>
            <a:spLocks noGrp="1"/>
          </p:cNvSpPr>
          <p:nvPr>
            <p:ph sz="quarter" idx="1"/>
          </p:nvPr>
        </p:nvSpPr>
        <p:spPr/>
        <p:txBody>
          <a:bodyPr/>
          <a:lstStyle/>
          <a:p>
            <a:r>
              <a:rPr lang="en-US" dirty="0" smtClean="0"/>
              <a:t>Retail Frameworks</a:t>
            </a:r>
          </a:p>
          <a:p>
            <a:pPr lvl="1"/>
            <a:r>
              <a:rPr lang="en-US" dirty="0" smtClean="0"/>
              <a:t>GED Toolkit</a:t>
            </a:r>
          </a:p>
          <a:p>
            <a:pPr lvl="1"/>
            <a:r>
              <a:rPr lang="en-US" dirty="0" smtClean="0"/>
              <a:t>Orbit</a:t>
            </a:r>
          </a:p>
          <a:p>
            <a:pPr lvl="1"/>
            <a:r>
              <a:rPr lang="en-US" dirty="0" smtClean="0"/>
              <a:t>Turbo Enterprise</a:t>
            </a:r>
          </a:p>
          <a:p>
            <a:r>
              <a:rPr lang="en-US" dirty="0" smtClean="0"/>
              <a:t>Free Frameworks</a:t>
            </a:r>
          </a:p>
          <a:p>
            <a:pPr lvl="1"/>
            <a:r>
              <a:rPr lang="en-US" dirty="0" smtClean="0"/>
              <a:t>QCGU (was QNXO)</a:t>
            </a:r>
          </a:p>
          <a:p>
            <a:pPr lvl="1"/>
            <a:r>
              <a:rPr lang="en-US" dirty="0" err="1" smtClean="0"/>
              <a:t>PLVision</a:t>
            </a:r>
            <a:endParaRPr lang="en-US" dirty="0" smtClean="0"/>
          </a:p>
          <a:p>
            <a:r>
              <a:rPr lang="en-US" dirty="0" smtClean="0"/>
              <a:t>Open Source Frameworks</a:t>
            </a:r>
          </a:p>
          <a:p>
            <a:pPr lvl="1"/>
            <a:r>
              <a:rPr lang="en-US" dirty="0" smtClean="0"/>
              <a:t>PL/SQL Starter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fade">
                                      <p:cBhvr>
                                        <p:cTn id="10" dur="2000"/>
                                        <p:tgtEl>
                                          <p:spTgt spid="2048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fade">
                                      <p:cBhvr>
                                        <p:cTn id="13" dur="2000"/>
                                        <p:tgtEl>
                                          <p:spTgt spid="2048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483">
                                            <p:txEl>
                                              <p:pRg st="3" end="3"/>
                                            </p:txEl>
                                          </p:spTgt>
                                        </p:tgtEl>
                                        <p:attrNameLst>
                                          <p:attrName>style.visibility</p:attrName>
                                        </p:attrNameLst>
                                      </p:cBhvr>
                                      <p:to>
                                        <p:strVal val="visible"/>
                                      </p:to>
                                    </p:set>
                                    <p:animEffect transition="in" filter="fade">
                                      <p:cBhvr>
                                        <p:cTn id="16" dur="2000"/>
                                        <p:tgtEl>
                                          <p:spTgt spid="2048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animEffect transition="in" filter="fade">
                                      <p:cBhvr>
                                        <p:cTn id="21" dur="2000"/>
                                        <p:tgtEl>
                                          <p:spTgt spid="2048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483">
                                            <p:txEl>
                                              <p:pRg st="5" end="5"/>
                                            </p:txEl>
                                          </p:spTgt>
                                        </p:tgtEl>
                                        <p:attrNameLst>
                                          <p:attrName>style.visibility</p:attrName>
                                        </p:attrNameLst>
                                      </p:cBhvr>
                                      <p:to>
                                        <p:strVal val="visible"/>
                                      </p:to>
                                    </p:set>
                                    <p:animEffect transition="in" filter="fade">
                                      <p:cBhvr>
                                        <p:cTn id="24" dur="2000"/>
                                        <p:tgtEl>
                                          <p:spTgt spid="2048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animEffect transition="in" filter="fade">
                                      <p:cBhvr>
                                        <p:cTn id="27" dur="2000"/>
                                        <p:tgtEl>
                                          <p:spTgt spid="2048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483">
                                            <p:txEl>
                                              <p:pRg st="7" end="7"/>
                                            </p:txEl>
                                          </p:spTgt>
                                        </p:tgtEl>
                                        <p:attrNameLst>
                                          <p:attrName>style.visibility</p:attrName>
                                        </p:attrNameLst>
                                      </p:cBhvr>
                                      <p:to>
                                        <p:strVal val="visible"/>
                                      </p:to>
                                    </p:set>
                                    <p:animEffect transition="in" filter="fade">
                                      <p:cBhvr>
                                        <p:cTn id="32" dur="2000"/>
                                        <p:tgtEl>
                                          <p:spTgt spid="2048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483">
                                            <p:txEl>
                                              <p:pRg st="8" end="8"/>
                                            </p:txEl>
                                          </p:spTgt>
                                        </p:tgtEl>
                                        <p:attrNameLst>
                                          <p:attrName>style.visibility</p:attrName>
                                        </p:attrNameLst>
                                      </p:cBhvr>
                                      <p:to>
                                        <p:strVal val="visible"/>
                                      </p:to>
                                    </p:set>
                                    <p:animEffect transition="in" filter="fade">
                                      <p:cBhvr>
                                        <p:cTn id="35" dur="2000"/>
                                        <p:tgtEl>
                                          <p:spTgt spid="204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GED Toolkit</a:t>
            </a:r>
            <a:endParaRPr lang="en-US" dirty="0"/>
          </a:p>
        </p:txBody>
      </p:sp>
      <p:sp>
        <p:nvSpPr>
          <p:cNvPr id="3" name="Content Placeholder 2"/>
          <p:cNvSpPr>
            <a:spLocks noGrp="1"/>
          </p:cNvSpPr>
          <p:nvPr>
            <p:ph sz="quarter" idx="1"/>
          </p:nvPr>
        </p:nvSpPr>
        <p:spPr>
          <a:xfrm>
            <a:off x="685800" y="1828800"/>
            <a:ext cx="7848600" cy="914400"/>
          </a:xfrm>
        </p:spPr>
        <p:txBody>
          <a:bodyPr/>
          <a:lstStyle/>
          <a:p>
            <a:r>
              <a:rPr lang="en-US" dirty="0" smtClean="0"/>
              <a:t>Re-usable libraries. Focus on insight into backend processing: inputs, outputs, state.</a:t>
            </a:r>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1905000" y="2819400"/>
            <a:ext cx="4776787" cy="36913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Orbit</a:t>
            </a:r>
            <a:endParaRPr lang="en-US" dirty="0"/>
          </a:p>
        </p:txBody>
      </p:sp>
      <p:sp>
        <p:nvSpPr>
          <p:cNvPr id="3" name="Content Placeholder 2"/>
          <p:cNvSpPr>
            <a:spLocks noGrp="1"/>
          </p:cNvSpPr>
          <p:nvPr>
            <p:ph sz="quarter" idx="1"/>
          </p:nvPr>
        </p:nvSpPr>
        <p:spPr>
          <a:xfrm>
            <a:off x="301752" y="1527048"/>
            <a:ext cx="8503920" cy="835152"/>
          </a:xfrm>
        </p:spPr>
        <p:txBody>
          <a:bodyPr>
            <a:normAutofit lnSpcReduction="10000"/>
          </a:bodyPr>
          <a:lstStyle/>
          <a:p>
            <a:r>
              <a:rPr lang="en-US" dirty="0" smtClean="0"/>
              <a:t>Web-based, application development IDE and framework.</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895600" y="1981200"/>
            <a:ext cx="5334000" cy="45388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TURBO Enterprise</a:t>
            </a:r>
            <a:endParaRPr lang="en-US" dirty="0"/>
          </a:p>
        </p:txBody>
      </p:sp>
      <p:sp>
        <p:nvSpPr>
          <p:cNvPr id="3" name="Content Placeholder 2"/>
          <p:cNvSpPr>
            <a:spLocks noGrp="1"/>
          </p:cNvSpPr>
          <p:nvPr>
            <p:ph sz="quarter" idx="1"/>
          </p:nvPr>
        </p:nvSpPr>
        <p:spPr>
          <a:xfrm>
            <a:off x="301752" y="1527048"/>
            <a:ext cx="2746248" cy="4572000"/>
          </a:xfrm>
        </p:spPr>
        <p:txBody>
          <a:bodyPr/>
          <a:lstStyle/>
          <a:p>
            <a:r>
              <a:rPr lang="en-US" dirty="0" smtClean="0"/>
              <a:t>DB Application Factory and Framework</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038600" y="1600200"/>
            <a:ext cx="3762375" cy="476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QCGU</a:t>
            </a:r>
            <a:endParaRPr lang="en-US" dirty="0"/>
          </a:p>
        </p:txBody>
      </p:sp>
      <p:pic>
        <p:nvPicPr>
          <p:cNvPr id="54274" name="Picture 2"/>
          <p:cNvPicPr>
            <a:picLocks noChangeAspect="1" noChangeArrowheads="1"/>
          </p:cNvPicPr>
          <p:nvPr/>
        </p:nvPicPr>
        <p:blipFill>
          <a:blip r:embed="rId2" cstate="print"/>
          <a:srcRect/>
          <a:stretch>
            <a:fillRect/>
          </a:stretch>
        </p:blipFill>
        <p:spPr bwMode="auto">
          <a:xfrm>
            <a:off x="685800" y="1752600"/>
            <a:ext cx="7791450" cy="47111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PL/Vision</a:t>
            </a:r>
            <a:endParaRPr lang="en-US" dirty="0"/>
          </a:p>
        </p:txBody>
      </p:sp>
      <p:pic>
        <p:nvPicPr>
          <p:cNvPr id="53250" name="Picture 2"/>
          <p:cNvPicPr>
            <a:picLocks noChangeAspect="1" noChangeArrowheads="1"/>
          </p:cNvPicPr>
          <p:nvPr/>
        </p:nvPicPr>
        <p:blipFill>
          <a:blip r:embed="rId2" cstate="print"/>
          <a:srcRect/>
          <a:stretch>
            <a:fillRect/>
          </a:stretch>
        </p:blipFill>
        <p:spPr bwMode="auto">
          <a:xfrm>
            <a:off x="533400" y="1600200"/>
            <a:ext cx="8200820" cy="5129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Existing Market Survey</a:t>
            </a:r>
          </a:p>
        </p:txBody>
      </p:sp>
      <p:sp>
        <p:nvSpPr>
          <p:cNvPr id="21507" name="Content Placeholder 2"/>
          <p:cNvSpPr>
            <a:spLocks noGrp="1"/>
          </p:cNvSpPr>
          <p:nvPr>
            <p:ph sz="quarter" idx="1"/>
          </p:nvPr>
        </p:nvSpPr>
        <p:spPr/>
        <p:txBody>
          <a:bodyPr/>
          <a:lstStyle/>
          <a:p>
            <a:r>
              <a:rPr lang="en-US" dirty="0" smtClean="0"/>
              <a:t>Retail Libraries</a:t>
            </a:r>
          </a:p>
          <a:p>
            <a:pPr lvl="1"/>
            <a:r>
              <a:rPr lang="en-US" dirty="0" smtClean="0"/>
              <a:t>Quest Code Tester</a:t>
            </a:r>
          </a:p>
          <a:p>
            <a:pPr lvl="1"/>
            <a:r>
              <a:rPr lang="en-US" dirty="0" smtClean="0"/>
              <a:t>PL/PDF</a:t>
            </a:r>
          </a:p>
          <a:p>
            <a:r>
              <a:rPr lang="en-US" dirty="0" smtClean="0"/>
              <a:t>Open Source or Free Libraries</a:t>
            </a:r>
          </a:p>
          <a:p>
            <a:pPr lvl="1"/>
            <a:r>
              <a:rPr lang="en-US" dirty="0" smtClean="0"/>
              <a:t>Quest Error Manager</a:t>
            </a:r>
          </a:p>
          <a:p>
            <a:pPr lvl="1"/>
            <a:r>
              <a:rPr lang="en-US" dirty="0" err="1" smtClean="0"/>
              <a:t>utPLSQL</a:t>
            </a:r>
            <a:r>
              <a:rPr lang="en-US" dirty="0" smtClean="0"/>
              <a:t>, PLUTO, SQL Developer Testing</a:t>
            </a:r>
          </a:p>
          <a:p>
            <a:pPr lvl="1"/>
            <a:r>
              <a:rPr lang="en-US" dirty="0" smtClean="0"/>
              <a:t>Log4PLSQL, </a:t>
            </a:r>
            <a:r>
              <a:rPr lang="en-US" dirty="0" err="1" smtClean="0"/>
              <a:t>OraLog</a:t>
            </a:r>
            <a:r>
              <a:rPr lang="en-US" dirty="0" smtClean="0"/>
              <a:t>, Orate</a:t>
            </a:r>
          </a:p>
          <a:p>
            <a:pPr lvl="1"/>
            <a:r>
              <a:rPr lang="en-US" dirty="0" smtClean="0"/>
              <a:t>PL/FLOW</a:t>
            </a:r>
          </a:p>
          <a:p>
            <a:pPr lvl="1"/>
            <a:r>
              <a:rPr lang="en-US" dirty="0" err="1" smtClean="0"/>
              <a:t>PLDoc</a:t>
            </a:r>
            <a:endParaRPr lang="en-US" dirty="0" smtClean="0"/>
          </a:p>
          <a:p>
            <a:pPr lvl="1"/>
            <a:r>
              <a:rPr lang="en-US" dirty="0" smtClean="0"/>
              <a:t>(more listed in the whitepaper)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2000"/>
                                        <p:tgtEl>
                                          <p:spTgt spid="2150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507">
                                            <p:txEl>
                                              <p:pRg st="3" end="3"/>
                                            </p:txEl>
                                          </p:spTgt>
                                        </p:tgtEl>
                                        <p:attrNameLst>
                                          <p:attrName>style.visibility</p:attrName>
                                        </p:attrNameLst>
                                      </p:cBhvr>
                                      <p:to>
                                        <p:strVal val="visible"/>
                                      </p:to>
                                    </p:set>
                                    <p:animEffect transition="in" filter="fade">
                                      <p:cBhvr>
                                        <p:cTn id="18" dur="2000"/>
                                        <p:tgtEl>
                                          <p:spTgt spid="2150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Effect transition="in" filter="fade">
                                      <p:cBhvr>
                                        <p:cTn id="21" dur="2000"/>
                                        <p:tgtEl>
                                          <p:spTgt spid="2150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507">
                                            <p:txEl>
                                              <p:pRg st="5" end="5"/>
                                            </p:txEl>
                                          </p:spTgt>
                                        </p:tgtEl>
                                        <p:attrNameLst>
                                          <p:attrName>style.visibility</p:attrName>
                                        </p:attrNameLst>
                                      </p:cBhvr>
                                      <p:to>
                                        <p:strVal val="visible"/>
                                      </p:to>
                                    </p:set>
                                    <p:animEffect transition="in" filter="fade">
                                      <p:cBhvr>
                                        <p:cTn id="24" dur="2000"/>
                                        <p:tgtEl>
                                          <p:spTgt spid="2150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animEffect transition="in" filter="fade">
                                      <p:cBhvr>
                                        <p:cTn id="27" dur="2000"/>
                                        <p:tgtEl>
                                          <p:spTgt spid="21507">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507">
                                            <p:txEl>
                                              <p:pRg st="7" end="7"/>
                                            </p:txEl>
                                          </p:spTgt>
                                        </p:tgtEl>
                                        <p:attrNameLst>
                                          <p:attrName>style.visibility</p:attrName>
                                        </p:attrNameLst>
                                      </p:cBhvr>
                                      <p:to>
                                        <p:strVal val="visible"/>
                                      </p:to>
                                    </p:set>
                                    <p:animEffect transition="in" filter="fade">
                                      <p:cBhvr>
                                        <p:cTn id="30" dur="2000"/>
                                        <p:tgtEl>
                                          <p:spTgt spid="21507">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507">
                                            <p:txEl>
                                              <p:pRg st="8" end="8"/>
                                            </p:txEl>
                                          </p:spTgt>
                                        </p:tgtEl>
                                        <p:attrNameLst>
                                          <p:attrName>style.visibility</p:attrName>
                                        </p:attrNameLst>
                                      </p:cBhvr>
                                      <p:to>
                                        <p:strVal val="visible"/>
                                      </p:to>
                                    </p:set>
                                    <p:animEffect transition="in" filter="fade">
                                      <p:cBhvr>
                                        <p:cTn id="33" dur="2000"/>
                                        <p:tgtEl>
                                          <p:spTgt spid="21507">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507">
                                            <p:txEl>
                                              <p:pRg st="9" end="9"/>
                                            </p:txEl>
                                          </p:spTgt>
                                        </p:tgtEl>
                                        <p:attrNameLst>
                                          <p:attrName>style.visibility</p:attrName>
                                        </p:attrNameLst>
                                      </p:cBhvr>
                                      <p:to>
                                        <p:strVal val="visible"/>
                                      </p:to>
                                    </p:set>
                                    <p:animEffect transition="in" filter="fade">
                                      <p:cBhvr>
                                        <p:cTn id="36" dur="2000"/>
                                        <p:tgtEl>
                                          <p:spTgt spid="215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The “Starter” Framework</a:t>
            </a:r>
          </a:p>
        </p:txBody>
      </p:sp>
      <p:sp>
        <p:nvSpPr>
          <p:cNvPr id="22531" name="Content Placeholder 2"/>
          <p:cNvSpPr>
            <a:spLocks noGrp="1"/>
          </p:cNvSpPr>
          <p:nvPr>
            <p:ph sz="quarter" idx="1"/>
          </p:nvPr>
        </p:nvSpPr>
        <p:spPr/>
        <p:txBody>
          <a:bodyPr/>
          <a:lstStyle/>
          <a:p>
            <a:r>
              <a:rPr lang="fr-CA" dirty="0" err="1" smtClean="0">
                <a:solidFill>
                  <a:schemeClr val="tx1"/>
                </a:solidFill>
              </a:rPr>
              <a:t>Author’s</a:t>
            </a:r>
            <a:r>
              <a:rPr lang="fr-CA" dirty="0" smtClean="0">
                <a:solidFill>
                  <a:schemeClr val="tx1"/>
                </a:solidFill>
              </a:rPr>
              <a:t> free </a:t>
            </a:r>
            <a:r>
              <a:rPr lang="fr-CA" dirty="0" err="1" smtClean="0">
                <a:solidFill>
                  <a:schemeClr val="tx1"/>
                </a:solidFill>
              </a:rPr>
              <a:t>framework</a:t>
            </a:r>
            <a:r>
              <a:rPr lang="fr-CA" dirty="0" smtClean="0">
                <a:solidFill>
                  <a:schemeClr val="tx1"/>
                </a:solidFill>
              </a:rPr>
              <a:t> on </a:t>
            </a:r>
            <a:r>
              <a:rPr lang="fr-CA" dirty="0" err="1" smtClean="0">
                <a:solidFill>
                  <a:schemeClr val="tx1"/>
                </a:solidFill>
              </a:rPr>
              <a:t>SourceForge</a:t>
            </a:r>
            <a:r>
              <a:rPr lang="fr-CA" dirty="0" smtClean="0">
                <a:solidFill>
                  <a:schemeClr val="tx1"/>
                </a:solidFill>
              </a:rPr>
              <a:t>.</a:t>
            </a:r>
          </a:p>
          <a:p>
            <a:r>
              <a:rPr lang="fr-CA" dirty="0" err="1" smtClean="0">
                <a:solidFill>
                  <a:schemeClr val="tx1"/>
                </a:solidFill>
              </a:rPr>
              <a:t>Existed</a:t>
            </a:r>
            <a:r>
              <a:rPr lang="fr-CA" dirty="0" smtClean="0">
                <a:solidFill>
                  <a:schemeClr val="tx1"/>
                </a:solidFill>
              </a:rPr>
              <a:t> in one </a:t>
            </a:r>
            <a:r>
              <a:rPr lang="fr-CA" dirty="0" err="1" smtClean="0">
                <a:solidFill>
                  <a:schemeClr val="tx1"/>
                </a:solidFill>
              </a:rPr>
              <a:t>form</a:t>
            </a:r>
            <a:r>
              <a:rPr lang="fr-CA" dirty="0" smtClean="0">
                <a:solidFill>
                  <a:schemeClr val="tx1"/>
                </a:solidFill>
              </a:rPr>
              <a:t> or </a:t>
            </a:r>
            <a:r>
              <a:rPr lang="fr-CA" dirty="0" err="1" smtClean="0">
                <a:solidFill>
                  <a:schemeClr val="tx1"/>
                </a:solidFill>
              </a:rPr>
              <a:t>another</a:t>
            </a:r>
            <a:r>
              <a:rPr lang="fr-CA" dirty="0" smtClean="0">
                <a:solidFill>
                  <a:schemeClr val="tx1"/>
                </a:solidFill>
              </a:rPr>
              <a:t> </a:t>
            </a:r>
            <a:r>
              <a:rPr lang="fr-CA" dirty="0" err="1" smtClean="0">
                <a:solidFill>
                  <a:schemeClr val="tx1"/>
                </a:solidFill>
              </a:rPr>
              <a:t>since</a:t>
            </a:r>
            <a:r>
              <a:rPr lang="fr-CA" dirty="0" smtClean="0">
                <a:solidFill>
                  <a:schemeClr val="tx1"/>
                </a:solidFill>
              </a:rPr>
              <a:t> 1997.</a:t>
            </a:r>
          </a:p>
          <a:p>
            <a:r>
              <a:rPr lang="fr-CA" dirty="0" smtClean="0">
                <a:solidFill>
                  <a:schemeClr val="tx1"/>
                </a:solidFill>
              </a:rPr>
              <a:t>Version </a:t>
            </a:r>
            <a:r>
              <a:rPr lang="fr-CA" dirty="0" err="1" smtClean="0">
                <a:solidFill>
                  <a:schemeClr val="tx1"/>
                </a:solidFill>
              </a:rPr>
              <a:t>clock</a:t>
            </a:r>
            <a:r>
              <a:rPr lang="fr-CA" dirty="0" smtClean="0">
                <a:solidFill>
                  <a:schemeClr val="tx1"/>
                </a:solidFill>
              </a:rPr>
              <a:t> reset to v1.0 </a:t>
            </a:r>
            <a:r>
              <a:rPr lang="fr-CA" dirty="0" err="1" smtClean="0">
                <a:solidFill>
                  <a:schemeClr val="tx1"/>
                </a:solidFill>
              </a:rPr>
              <a:t>when</a:t>
            </a:r>
            <a:r>
              <a:rPr lang="fr-CA" dirty="0" smtClean="0">
                <a:solidFill>
                  <a:schemeClr val="tx1"/>
                </a:solidFill>
              </a:rPr>
              <a:t> </a:t>
            </a:r>
            <a:r>
              <a:rPr lang="fr-CA" dirty="0" err="1" smtClean="0">
                <a:solidFill>
                  <a:schemeClr val="tx1"/>
                </a:solidFill>
              </a:rPr>
              <a:t>released</a:t>
            </a:r>
            <a:r>
              <a:rPr lang="fr-CA" dirty="0" smtClean="0">
                <a:solidFill>
                  <a:schemeClr val="tx1"/>
                </a:solidFill>
              </a:rPr>
              <a:t> as open source. </a:t>
            </a:r>
            <a:r>
              <a:rPr lang="fr-CA" dirty="0" err="1" smtClean="0">
                <a:solidFill>
                  <a:schemeClr val="tx1"/>
                </a:solidFill>
              </a:rPr>
              <a:t>At</a:t>
            </a:r>
            <a:r>
              <a:rPr lang="fr-CA" dirty="0" smtClean="0">
                <a:solidFill>
                  <a:schemeClr val="tx1"/>
                </a:solidFill>
              </a:rPr>
              <a:t> 2.0 </a:t>
            </a:r>
            <a:r>
              <a:rPr lang="fr-CA" dirty="0" err="1" smtClean="0">
                <a:solidFill>
                  <a:schemeClr val="tx1"/>
                </a:solidFill>
              </a:rPr>
              <a:t>now</a:t>
            </a:r>
            <a:r>
              <a:rPr lang="fr-CA" dirty="0" smtClean="0">
                <a:solidFill>
                  <a:schemeClr val="tx1"/>
                </a:solidFill>
              </a:rPr>
              <a:t> (but 12 </a:t>
            </a:r>
            <a:r>
              <a:rPr lang="fr-CA" dirty="0" err="1" smtClean="0">
                <a:solidFill>
                  <a:schemeClr val="tx1"/>
                </a:solidFill>
              </a:rPr>
              <a:t>yrs</a:t>
            </a:r>
            <a:r>
              <a:rPr lang="fr-CA" dirty="0" smtClean="0">
                <a:solidFill>
                  <a:schemeClr val="tx1"/>
                </a:solidFill>
              </a:rPr>
              <a:t> </a:t>
            </a:r>
            <a:r>
              <a:rPr lang="fr-CA" dirty="0" err="1" smtClean="0">
                <a:solidFill>
                  <a:schemeClr val="tx1"/>
                </a:solidFill>
              </a:rPr>
              <a:t>old</a:t>
            </a:r>
            <a:r>
              <a:rPr lang="fr-CA" dirty="0" smtClean="0">
                <a:solidFill>
                  <a:schemeClr val="tx1"/>
                </a:solidFill>
              </a:rPr>
              <a:t>).</a:t>
            </a:r>
          </a:p>
          <a:p>
            <a:r>
              <a:rPr lang="fr-CA" dirty="0" err="1" smtClean="0">
                <a:solidFill>
                  <a:schemeClr val="tx1"/>
                </a:solidFill>
              </a:rPr>
              <a:t>Used</a:t>
            </a:r>
            <a:r>
              <a:rPr lang="fr-CA" dirty="0" smtClean="0">
                <a:solidFill>
                  <a:schemeClr val="tx1"/>
                </a:solidFill>
              </a:rPr>
              <a:t> in </a:t>
            </a:r>
            <a:r>
              <a:rPr lang="fr-CA" dirty="0" err="1" smtClean="0">
                <a:solidFill>
                  <a:schemeClr val="tx1"/>
                </a:solidFill>
              </a:rPr>
              <a:t>telecom</a:t>
            </a:r>
            <a:r>
              <a:rPr lang="fr-CA" dirty="0" smtClean="0">
                <a:solidFill>
                  <a:schemeClr val="tx1"/>
                </a:solidFill>
              </a:rPr>
              <a:t>, not-for-profit and </a:t>
            </a:r>
            <a:r>
              <a:rPr lang="fr-CA" dirty="0" err="1" smtClean="0">
                <a:solidFill>
                  <a:schemeClr val="tx1"/>
                </a:solidFill>
              </a:rPr>
              <a:t>energy</a:t>
            </a:r>
            <a:r>
              <a:rPr lang="fr-CA" dirty="0" smtClean="0">
                <a:solidFill>
                  <a:schemeClr val="tx1"/>
                </a:solidFill>
              </a:rPr>
              <a:t> </a:t>
            </a:r>
            <a:r>
              <a:rPr lang="fr-CA" dirty="0" err="1" smtClean="0">
                <a:solidFill>
                  <a:schemeClr val="tx1"/>
                </a:solidFill>
              </a:rPr>
              <a:t>industry</a:t>
            </a:r>
            <a:r>
              <a:rPr lang="fr-CA" dirty="0" smtClean="0">
                <a:solidFill>
                  <a:schemeClr val="tx1"/>
                </a:solidFill>
              </a:rPr>
              <a:t>.</a:t>
            </a:r>
          </a:p>
          <a:p>
            <a:r>
              <a:rPr lang="fr-CA" dirty="0" err="1" smtClean="0">
                <a:solidFill>
                  <a:schemeClr val="tx1"/>
                </a:solidFill>
              </a:rPr>
              <a:t>Only</a:t>
            </a:r>
            <a:r>
              <a:rPr lang="fr-CA" dirty="0" smtClean="0">
                <a:solidFill>
                  <a:schemeClr val="tx1"/>
                </a:solidFill>
              </a:rPr>
              <a:t> 2 bugs in the last 2 </a:t>
            </a:r>
            <a:r>
              <a:rPr lang="fr-CA" dirty="0" err="1" smtClean="0">
                <a:solidFill>
                  <a:schemeClr val="tx1"/>
                </a:solidFill>
              </a:rPr>
              <a:t>years</a:t>
            </a:r>
            <a:r>
              <a:rPr lang="fr-CA" dirty="0" smtClean="0">
                <a:solidFill>
                  <a:schemeClr val="tx1"/>
                </a:solidFill>
              </a:rPr>
              <a:t>. Simple and </a:t>
            </a:r>
            <a:r>
              <a:rPr lang="fr-CA" dirty="0" err="1" smtClean="0">
                <a:solidFill>
                  <a:schemeClr val="tx1"/>
                </a:solidFill>
              </a:rPr>
              <a:t>solid</a:t>
            </a:r>
            <a:r>
              <a:rPr lang="fr-CA" dirty="0" smtClean="0">
                <a:solidFill>
                  <a:schemeClr val="tx1"/>
                </a:solidFill>
              </a:rPr>
              <a:t>.</a:t>
            </a:r>
          </a:p>
          <a:p>
            <a:r>
              <a:rPr lang="fr-CA" dirty="0" smtClean="0">
                <a:solidFill>
                  <a:schemeClr val="tx1"/>
                </a:solidFill>
              </a:rPr>
              <a:t>Install </a:t>
            </a:r>
            <a:r>
              <a:rPr lang="fr-CA" dirty="0" err="1" smtClean="0">
                <a:solidFill>
                  <a:schemeClr val="tx1"/>
                </a:solidFill>
              </a:rPr>
              <a:t>takes</a:t>
            </a:r>
            <a:r>
              <a:rPr lang="fr-CA" dirty="0" smtClean="0">
                <a:solidFill>
                  <a:schemeClr val="tx1"/>
                </a:solidFill>
              </a:rPr>
              <a:t> 2 minutes.</a:t>
            </a:r>
          </a:p>
          <a:p>
            <a:r>
              <a:rPr lang="fr-CA" dirty="0" smtClean="0">
                <a:solidFill>
                  <a:schemeClr val="tx1"/>
                </a:solidFill>
              </a:rPr>
              <a:t>Can </a:t>
            </a:r>
            <a:r>
              <a:rPr lang="fr-CA" dirty="0" err="1" smtClean="0">
                <a:solidFill>
                  <a:schemeClr val="tx1"/>
                </a:solidFill>
              </a:rPr>
              <a:t>pick</a:t>
            </a:r>
            <a:r>
              <a:rPr lang="fr-CA" dirty="0" smtClean="0">
                <a:solidFill>
                  <a:schemeClr val="tx1"/>
                </a:solidFill>
              </a:rPr>
              <a:t> and </a:t>
            </a:r>
            <a:r>
              <a:rPr lang="fr-CA" dirty="0" err="1" smtClean="0">
                <a:solidFill>
                  <a:schemeClr val="tx1"/>
                </a:solidFill>
              </a:rPr>
              <a:t>choose</a:t>
            </a:r>
            <a:r>
              <a:rPr lang="fr-CA" dirty="0" smtClean="0">
                <a:solidFill>
                  <a:schemeClr val="tx1"/>
                </a:solidFill>
              </a:rPr>
              <a:t> </a:t>
            </a:r>
            <a:r>
              <a:rPr lang="fr-CA" dirty="0" err="1" smtClean="0">
                <a:solidFill>
                  <a:schemeClr val="tx1"/>
                </a:solidFill>
              </a:rPr>
              <a:t>some</a:t>
            </a:r>
            <a:r>
              <a:rPr lang="fr-CA" dirty="0" smtClean="0">
                <a:solidFill>
                  <a:schemeClr val="tx1"/>
                </a:solidFill>
              </a:rPr>
              <a:t> components.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219200" y="800100"/>
            <a:ext cx="6757988" cy="6057900"/>
          </a:xfrm>
          <a:prstGeom prst="rect">
            <a:avLst/>
          </a:prstGeom>
          <a:noFill/>
          <a:ln w="9525">
            <a:noFill/>
            <a:miter lim="800000"/>
            <a:headEnd/>
            <a:tailEnd/>
          </a:ln>
        </p:spPr>
      </p:pic>
      <p:sp>
        <p:nvSpPr>
          <p:cNvPr id="23555" name="Title 1"/>
          <p:cNvSpPr>
            <a:spLocks noGrp="1"/>
          </p:cNvSpPr>
          <p:nvPr>
            <p:ph type="title"/>
          </p:nvPr>
        </p:nvSpPr>
        <p:spPr>
          <a:xfrm>
            <a:off x="152400" y="152400"/>
            <a:ext cx="8763000" cy="533400"/>
          </a:xfrm>
        </p:spPr>
        <p:txBody>
          <a:bodyPr>
            <a:normAutofit fontScale="90000"/>
          </a:bodyPr>
          <a:lstStyle/>
          <a:p>
            <a:pPr algn="l"/>
            <a:r>
              <a:rPr lang="en-US" dirty="0" smtClean="0"/>
              <a:t>Starter Schema Model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Define: Terminology</a:t>
            </a:r>
          </a:p>
        </p:txBody>
      </p:sp>
      <p:sp>
        <p:nvSpPr>
          <p:cNvPr id="8195" name="Content Placeholder 2"/>
          <p:cNvSpPr>
            <a:spLocks noGrp="1"/>
          </p:cNvSpPr>
          <p:nvPr>
            <p:ph sz="quarter" idx="1"/>
          </p:nvPr>
        </p:nvSpPr>
        <p:spPr/>
        <p:txBody>
          <a:bodyPr>
            <a:normAutofit/>
          </a:bodyPr>
          <a:lstStyle/>
          <a:p>
            <a:r>
              <a:rPr lang="en-US" dirty="0" smtClean="0"/>
              <a:t>Framework: An application framework is a collection of software modules or components that implement common functionality used by developers to write software in a rapid, consistent manner.</a:t>
            </a:r>
          </a:p>
          <a:p>
            <a:r>
              <a:rPr lang="en-US" dirty="0" smtClean="0"/>
              <a:t>Library: A collection of related components.</a:t>
            </a:r>
          </a:p>
          <a:p>
            <a:r>
              <a:rPr lang="en-US" dirty="0" smtClean="0"/>
              <a:t>Component: A simple, robust object or routine that implements a feature of the library.</a:t>
            </a:r>
          </a:p>
          <a:p>
            <a:r>
              <a:rPr lang="en-US" dirty="0" smtClean="0"/>
              <a:t>Model: A diagrammatic and textual representation of a system’s information, rules and relationships.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20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20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fade">
                                      <p:cBhvr>
                                        <p:cTn id="22" dur="2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Live Tour and Case Study</a:t>
            </a:r>
          </a:p>
        </p:txBody>
      </p:sp>
      <p:sp>
        <p:nvSpPr>
          <p:cNvPr id="24579" name="Content Placeholder 2"/>
          <p:cNvSpPr>
            <a:spLocks noGrp="1"/>
          </p:cNvSpPr>
          <p:nvPr>
            <p:ph sz="quarter" idx="1"/>
          </p:nvPr>
        </p:nvSpPr>
        <p:spPr/>
        <p:txBody>
          <a:bodyPr/>
          <a:lstStyle/>
          <a:p>
            <a:r>
              <a:rPr lang="en-US" dirty="0" smtClean="0"/>
              <a:t>Install</a:t>
            </a:r>
          </a:p>
          <a:p>
            <a:r>
              <a:rPr lang="en-US" dirty="0" smtClean="0"/>
              <a:t>Configure</a:t>
            </a:r>
          </a:p>
          <a:p>
            <a:r>
              <a:rPr lang="en-US" dirty="0" smtClean="0"/>
              <a:t>Included sample application built on Starter:</a:t>
            </a:r>
          </a:p>
          <a:p>
            <a:pPr lvl="1"/>
            <a:r>
              <a:rPr lang="en-US" dirty="0" smtClean="0"/>
              <a:t>Problem/Solution Repository</a:t>
            </a:r>
          </a:p>
          <a:p>
            <a:r>
              <a:rPr lang="en-US" dirty="0" smtClean="0"/>
              <a:t>Side-by-Side Development Simulation</a:t>
            </a:r>
          </a:p>
          <a:p>
            <a:pPr lvl="1"/>
            <a:r>
              <a:rPr lang="en-US" dirty="0" smtClean="0"/>
              <a:t>Problem/Solution Report with File and Email Capability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Requirements</a:t>
            </a:r>
            <a:endParaRPr lang="en-US" dirty="0"/>
          </a:p>
        </p:txBody>
      </p:sp>
      <p:sp>
        <p:nvSpPr>
          <p:cNvPr id="3" name="Content Placeholder 2"/>
          <p:cNvSpPr>
            <a:spLocks noGrp="1"/>
          </p:cNvSpPr>
          <p:nvPr>
            <p:ph sz="quarter" idx="1"/>
          </p:nvPr>
        </p:nvSpPr>
        <p:spPr/>
        <p:txBody>
          <a:bodyPr/>
          <a:lstStyle/>
          <a:p>
            <a:r>
              <a:rPr lang="en-US" sz="2400" dirty="0" smtClean="0"/>
              <a:t>Director wants new backend report that reads the problem/solution repository, writes the results to a file, and emails the results.</a:t>
            </a:r>
          </a:p>
          <a:p>
            <a:r>
              <a:rPr lang="en-US" sz="2400" dirty="0" smtClean="0"/>
              <a:t>File name &amp; email subject contain today’s date.</a:t>
            </a:r>
          </a:p>
          <a:p>
            <a:r>
              <a:rPr lang="en-US" sz="2400" dirty="0" smtClean="0"/>
              <a:t>Both should have a header with today’s date.</a:t>
            </a:r>
          </a:p>
          <a:p>
            <a:r>
              <a:rPr lang="en-US" sz="2400" dirty="0" smtClean="0"/>
              <a:t>Report should show the problem metadata, then the solution below that.</a:t>
            </a:r>
          </a:p>
          <a:p>
            <a:r>
              <a:rPr lang="en-US" sz="2400" dirty="0" smtClean="0"/>
              <a:t>Report should be robust, use exception handling for IO and SMTP problems, use standardized error messages, and include debugging and performance capture ability.</a:t>
            </a:r>
          </a:p>
          <a:p>
            <a:r>
              <a:rPr lang="en-US" sz="2400" dirty="0" smtClean="0"/>
              <a:t>Email To static in Prod, dynamic in lower DBs.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Actors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“Sam”</a:t>
            </a:r>
          </a:p>
          <a:p>
            <a:pPr lvl="1"/>
            <a:r>
              <a:rPr lang="en-US" dirty="0" smtClean="0"/>
              <a:t>Decides to test out a framework for its promised development speed, robustness, and higher-quality deliverables.</a:t>
            </a:r>
          </a:p>
          <a:p>
            <a:r>
              <a:rPr lang="en-US" dirty="0" smtClean="0"/>
              <a:t>“Arty”</a:t>
            </a:r>
          </a:p>
          <a:p>
            <a:pPr lvl="1"/>
            <a:r>
              <a:rPr lang="en-US" dirty="0" smtClean="0"/>
              <a:t>Arty scoffs at the research and prototyping he perceives as wasted time. Arty prides himself on “getting the job done”. He will write the report using his typical one-off, design-on-the-fly approach.</a:t>
            </a:r>
          </a:p>
          <a:p>
            <a:r>
              <a:rPr lang="en-US" dirty="0" smtClean="0"/>
              <a:t>Having studied this paper and the Starter framework, Sam challenges him, and asks the manager to compare results.</a:t>
            </a:r>
          </a:p>
          <a:p>
            <a:pPr>
              <a:buNone/>
            </a:pPr>
            <a:r>
              <a:rPr lang="en-US" dirty="0" smtClean="0"/>
              <a:t>(See reports1.sql (</a:t>
            </a:r>
            <a:r>
              <a:rPr lang="en-US" dirty="0" err="1" smtClean="0"/>
              <a:t>Arty’s</a:t>
            </a:r>
            <a:r>
              <a:rPr lang="en-US" dirty="0" smtClean="0"/>
              <a:t>) and reports2.sql (Sam’s) in Starter’s </a:t>
            </a:r>
            <a:r>
              <a:rPr lang="en-US" dirty="0" err="1" smtClean="0"/>
              <a:t>SampleApps</a:t>
            </a:r>
            <a:r>
              <a:rPr lang="en-US" dirty="0" smtClean="0"/>
              <a:t>\</a:t>
            </a:r>
            <a:r>
              <a:rPr lang="en-US" dirty="0" err="1" smtClean="0"/>
              <a:t>ProblemSolution</a:t>
            </a:r>
            <a:r>
              <a:rPr lang="en-US" dirty="0" smtClean="0"/>
              <a:t> folder if you wish to compile the code which now follows...)</a:t>
            </a:r>
          </a:p>
          <a:p>
            <a:pPr>
              <a:buNone/>
            </a:pP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t>
            </a:r>
            <a:r>
              <a:rPr lang="en-US" dirty="0" err="1" smtClean="0"/>
              <a:t>Arty’s</a:t>
            </a:r>
            <a:r>
              <a:rPr lang="en-US" dirty="0" smtClean="0"/>
              <a:t> Solution</a:t>
            </a:r>
            <a:endParaRPr lang="en-US" dirty="0"/>
          </a:p>
        </p:txBody>
      </p:sp>
      <p:graphicFrame>
        <p:nvGraphicFramePr>
          <p:cNvPr id="6" name="Table 5"/>
          <p:cNvGraphicFramePr>
            <a:graphicFrameLocks noGrp="1"/>
          </p:cNvGraphicFramePr>
          <p:nvPr/>
        </p:nvGraphicFramePr>
        <p:xfrm>
          <a:off x="152400" y="1397000"/>
          <a:ext cx="8839200" cy="5003800"/>
        </p:xfrm>
        <a:graphic>
          <a:graphicData uri="http://schemas.openxmlformats.org/drawingml/2006/table">
            <a:tbl>
              <a:tblPr firstRow="1" bandRow="1">
                <a:tableStyleId>{5C22544A-7EE6-4342-B048-85BDC9FD1C3A}</a:tableStyleId>
              </a:tblPr>
              <a:tblGrid>
                <a:gridCol w="5715000"/>
                <a:gridCol w="3124200"/>
              </a:tblGrid>
              <a:tr h="5003800">
                <a:tc>
                  <a:txBody>
                    <a:bodyPr/>
                    <a:lstStyle/>
                    <a:p>
                      <a:r>
                        <a:rPr kumimoji="0" lang="en-US" sz="1200" b="1" kern="1200" dirty="0" smtClean="0">
                          <a:solidFill>
                            <a:schemeClr val="tx1"/>
                          </a:solidFill>
                          <a:latin typeface="Courier New" pitchFamily="49" charset="0"/>
                          <a:ea typeface="+mn-ea"/>
                          <a:cs typeface="Courier New" pitchFamily="49" charset="0"/>
                        </a:rPr>
                        <a:t>CREATE TABLE </a:t>
                      </a:r>
                      <a:r>
                        <a:rPr kumimoji="0" lang="en-US" sz="1200" b="1" kern="1200" dirty="0" err="1" smtClean="0">
                          <a:solidFill>
                            <a:schemeClr val="tx1"/>
                          </a:solidFill>
                          <a:latin typeface="Courier New" pitchFamily="49" charset="0"/>
                          <a:ea typeface="+mn-ea"/>
                          <a:cs typeface="Courier New" pitchFamily="49" charset="0"/>
                        </a:rPr>
                        <a:t>sol_log</a:t>
                      </a:r>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log_ts</a:t>
                      </a:r>
                      <a:r>
                        <a:rPr kumimoji="0" lang="en-US" sz="1200" b="1" kern="1200" dirty="0" smtClean="0">
                          <a:solidFill>
                            <a:schemeClr val="tx1"/>
                          </a:solidFill>
                          <a:latin typeface="Courier New" pitchFamily="49" charset="0"/>
                          <a:ea typeface="+mn-ea"/>
                          <a:cs typeface="Courier New" pitchFamily="49" charset="0"/>
                        </a:rPr>
                        <a:t> TIMESTAMP NOT NULL</a:t>
                      </a:r>
                    </a:p>
                    <a:p>
                      <a:r>
                        <a:rPr kumimoji="0" lang="en-US" sz="1200" b="1" kern="1200" dirty="0" smtClean="0">
                          <a:solidFill>
                            <a:schemeClr val="tx1"/>
                          </a:solidFill>
                          <a:latin typeface="Courier New" pitchFamily="49" charset="0"/>
                          <a:ea typeface="+mn-ea"/>
                          <a:cs typeface="Courier New" pitchFamily="49" charset="0"/>
                        </a:rPr>
                        <a:t>,</a:t>
                      </a:r>
                      <a:r>
                        <a:rPr kumimoji="0" lang="en-US" sz="1200" b="1" kern="1200" dirty="0" err="1" smtClean="0">
                          <a:solidFill>
                            <a:schemeClr val="tx1"/>
                          </a:solidFill>
                          <a:latin typeface="Courier New" pitchFamily="49" charset="0"/>
                          <a:ea typeface="+mn-ea"/>
                          <a:cs typeface="Courier New" pitchFamily="49" charset="0"/>
                        </a:rPr>
                        <a:t>log_msg</a:t>
                      </a:r>
                      <a:r>
                        <a:rPr kumimoji="0" lang="en-US" sz="1200" b="1" kern="1200" dirty="0" smtClean="0">
                          <a:solidFill>
                            <a:schemeClr val="tx1"/>
                          </a:solidFill>
                          <a:latin typeface="Courier New" pitchFamily="49" charset="0"/>
                          <a:ea typeface="+mn-ea"/>
                          <a:cs typeface="Courier New" pitchFamily="49" charset="0"/>
                        </a:rPr>
                        <a:t> VARCHAR2(4000) NOT NULL</a:t>
                      </a:r>
                    </a:p>
                    <a:p>
                      <a:r>
                        <a:rPr kumimoji="0" lang="en-US" sz="1200" b="1" kern="1200" dirty="0" smtClean="0">
                          <a:solidFill>
                            <a:schemeClr val="tx1"/>
                          </a:solidFill>
                          <a:latin typeface="Courier New" pitchFamily="49" charset="0"/>
                          <a:ea typeface="+mn-ea"/>
                          <a:cs typeface="Courier New" pitchFamily="49" charset="0"/>
                        </a:rPr>
                        <a:t>,</a:t>
                      </a:r>
                      <a:r>
                        <a:rPr kumimoji="0" lang="en-US" sz="1200" b="1" kern="1200" dirty="0" err="1" smtClean="0">
                          <a:solidFill>
                            <a:schemeClr val="tx1"/>
                          </a:solidFill>
                          <a:latin typeface="Courier New" pitchFamily="49" charset="0"/>
                          <a:ea typeface="+mn-ea"/>
                          <a:cs typeface="Courier New" pitchFamily="49" charset="0"/>
                        </a:rPr>
                        <a:t>log_src</a:t>
                      </a:r>
                      <a:r>
                        <a:rPr kumimoji="0" lang="en-US" sz="1200" b="1" kern="1200" dirty="0" smtClean="0">
                          <a:solidFill>
                            <a:schemeClr val="tx1"/>
                          </a:solidFill>
                          <a:latin typeface="Courier New" pitchFamily="49" charset="0"/>
                          <a:ea typeface="+mn-ea"/>
                          <a:cs typeface="Courier New" pitchFamily="49" charset="0"/>
                        </a:rPr>
                        <a:t> VARCHAR2(128) NOT NULL</a:t>
                      </a:r>
                    </a:p>
                    <a:p>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 </a:t>
                      </a:r>
                    </a:p>
                    <a:p>
                      <a:r>
                        <a:rPr kumimoji="0" lang="en-US" sz="1200" b="1" kern="1200" dirty="0" smtClean="0">
                          <a:solidFill>
                            <a:schemeClr val="tx1"/>
                          </a:solidFill>
                          <a:latin typeface="Courier New" pitchFamily="49" charset="0"/>
                          <a:ea typeface="+mn-ea"/>
                          <a:cs typeface="Courier New" pitchFamily="49" charset="0"/>
                        </a:rPr>
                        <a:t>CREATE OR REPLACE PROCEDURE </a:t>
                      </a:r>
                      <a:r>
                        <a:rPr kumimoji="0" lang="en-US" sz="1200" b="1" kern="1200" dirty="0" err="1" smtClean="0">
                          <a:solidFill>
                            <a:schemeClr val="tx1"/>
                          </a:solidFill>
                          <a:latin typeface="Courier New" pitchFamily="49" charset="0"/>
                          <a:ea typeface="+mn-ea"/>
                          <a:cs typeface="Courier New" pitchFamily="49" charset="0"/>
                        </a:rPr>
                        <a:t>log_msg</a:t>
                      </a:r>
                      <a:endParaRPr kumimoji="0" lang="en-US" sz="1200" b="1" kern="1200" dirty="0" smtClean="0">
                        <a:solidFill>
                          <a:schemeClr val="tx1"/>
                        </a:solidFill>
                        <a:latin typeface="Courier New" pitchFamily="49" charset="0"/>
                        <a:ea typeface="+mn-ea"/>
                        <a:cs typeface="Courier New" pitchFamily="49" charset="0"/>
                      </a:endParaRPr>
                    </a:p>
                    <a:p>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i_msg</a:t>
                      </a:r>
                      <a:r>
                        <a:rPr kumimoji="0" lang="en-US" sz="1200" b="1" kern="1200" dirty="0" smtClean="0">
                          <a:solidFill>
                            <a:schemeClr val="tx1"/>
                          </a:solidFill>
                          <a:latin typeface="Courier New" pitchFamily="49" charset="0"/>
                          <a:ea typeface="+mn-ea"/>
                          <a:cs typeface="Courier New" pitchFamily="49" charset="0"/>
                        </a:rPr>
                        <a:t>     IN VARCHAR2,</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i_msg_src</a:t>
                      </a:r>
                      <a:r>
                        <a:rPr kumimoji="0" lang="en-US" sz="1200" b="1" kern="1200" dirty="0" smtClean="0">
                          <a:solidFill>
                            <a:schemeClr val="tx1"/>
                          </a:solidFill>
                          <a:latin typeface="Courier New" pitchFamily="49" charset="0"/>
                          <a:ea typeface="+mn-ea"/>
                          <a:cs typeface="Courier New" pitchFamily="49" charset="0"/>
                        </a:rPr>
                        <a:t> IN VARCHAR2 DEFAULT NULL</a:t>
                      </a:r>
                    </a:p>
                    <a:p>
                      <a:r>
                        <a:rPr kumimoji="0" lang="en-US" sz="1200" b="1" kern="1200" dirty="0" smtClean="0">
                          <a:solidFill>
                            <a:schemeClr val="tx1"/>
                          </a:solidFill>
                          <a:latin typeface="Courier New" pitchFamily="49" charset="0"/>
                          <a:ea typeface="+mn-ea"/>
                          <a:cs typeface="Courier New" pitchFamily="49" charset="0"/>
                        </a:rPr>
                        <a:t>) AS</a:t>
                      </a:r>
                    </a:p>
                    <a:p>
                      <a:r>
                        <a:rPr kumimoji="0" lang="en-US" sz="1200" b="1" kern="1200" dirty="0" smtClean="0">
                          <a:solidFill>
                            <a:schemeClr val="tx1"/>
                          </a:solidFill>
                          <a:latin typeface="Courier New" pitchFamily="49" charset="0"/>
                          <a:ea typeface="+mn-ea"/>
                          <a:cs typeface="Courier New" pitchFamily="49" charset="0"/>
                        </a:rPr>
                        <a:t>   PRAGMA AUTONOMOUS_TRANSACTION;</a:t>
                      </a:r>
                    </a:p>
                    <a:p>
                      <a:r>
                        <a:rPr kumimoji="0" lang="en-US" sz="1200" b="1" kern="1200" dirty="0" smtClean="0">
                          <a:solidFill>
                            <a:schemeClr val="tx1"/>
                          </a:solidFill>
                          <a:latin typeface="Courier New" pitchFamily="49" charset="0"/>
                          <a:ea typeface="+mn-ea"/>
                          <a:cs typeface="Courier New" pitchFamily="49" charset="0"/>
                        </a:rPr>
                        <a:t>BEGIN</a:t>
                      </a:r>
                    </a:p>
                    <a:p>
                      <a:r>
                        <a:rPr kumimoji="0" lang="en-US" sz="1200" b="1" kern="1200" dirty="0" smtClean="0">
                          <a:solidFill>
                            <a:schemeClr val="tx1"/>
                          </a:solidFill>
                          <a:latin typeface="Courier New" pitchFamily="49" charset="0"/>
                          <a:ea typeface="+mn-ea"/>
                          <a:cs typeface="Courier New" pitchFamily="49" charset="0"/>
                        </a:rPr>
                        <a:t>   INSERT INTO </a:t>
                      </a:r>
                      <a:r>
                        <a:rPr kumimoji="0" lang="en-US" sz="1200" b="1" kern="1200" dirty="0" err="1" smtClean="0">
                          <a:solidFill>
                            <a:schemeClr val="tx1"/>
                          </a:solidFill>
                          <a:latin typeface="Courier New" pitchFamily="49" charset="0"/>
                          <a:ea typeface="+mn-ea"/>
                          <a:cs typeface="Courier New" pitchFamily="49" charset="0"/>
                        </a:rPr>
                        <a:t>sol_log</a:t>
                      </a:r>
                      <a:endParaRPr kumimoji="0" lang="en-US" sz="1200" b="1" kern="1200" dirty="0" smtClean="0">
                        <a:solidFill>
                          <a:schemeClr val="tx1"/>
                        </a:solidFill>
                        <a:latin typeface="Courier New" pitchFamily="49" charset="0"/>
                        <a:ea typeface="+mn-ea"/>
                        <a:cs typeface="Courier New" pitchFamily="49" charset="0"/>
                      </a:endParaRP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log_ts</a:t>
                      </a:r>
                      <a:endParaRPr kumimoji="0" lang="en-US" sz="1200" b="1" kern="1200" dirty="0" smtClean="0">
                        <a:solidFill>
                          <a:schemeClr val="tx1"/>
                        </a:solidFill>
                        <a:latin typeface="Courier New" pitchFamily="49" charset="0"/>
                        <a:ea typeface="+mn-ea"/>
                        <a:cs typeface="Courier New" pitchFamily="49" charset="0"/>
                      </a:endParaRP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log_msg</a:t>
                      </a:r>
                      <a:endParaRPr kumimoji="0" lang="en-US" sz="1200" b="1" kern="1200" dirty="0" smtClean="0">
                        <a:solidFill>
                          <a:schemeClr val="tx1"/>
                        </a:solidFill>
                        <a:latin typeface="Courier New" pitchFamily="49" charset="0"/>
                        <a:ea typeface="+mn-ea"/>
                        <a:cs typeface="Courier New" pitchFamily="49" charset="0"/>
                      </a:endParaRP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log_src</a:t>
                      </a:r>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   VALUES</a:t>
                      </a:r>
                    </a:p>
                    <a:p>
                      <a:r>
                        <a:rPr kumimoji="0" lang="en-US" sz="1200" b="1" kern="1200" dirty="0" smtClean="0">
                          <a:solidFill>
                            <a:schemeClr val="tx1"/>
                          </a:solidFill>
                          <a:latin typeface="Courier New" pitchFamily="49" charset="0"/>
                          <a:ea typeface="+mn-ea"/>
                          <a:cs typeface="Courier New" pitchFamily="49" charset="0"/>
                        </a:rPr>
                        <a:t>      (SYSTIMESTAMP</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i_msg</a:t>
                      </a:r>
                      <a:endParaRPr kumimoji="0" lang="en-US" sz="1200" b="1" kern="1200" dirty="0" smtClean="0">
                        <a:solidFill>
                          <a:schemeClr val="tx1"/>
                        </a:solidFill>
                        <a:latin typeface="Courier New" pitchFamily="49" charset="0"/>
                        <a:ea typeface="+mn-ea"/>
                        <a:cs typeface="Courier New" pitchFamily="49" charset="0"/>
                      </a:endParaRPr>
                    </a:p>
                    <a:p>
                      <a:r>
                        <a:rPr kumimoji="0" lang="en-US" sz="1200" b="1" kern="1200" dirty="0" smtClean="0">
                          <a:solidFill>
                            <a:schemeClr val="tx1"/>
                          </a:solidFill>
                          <a:latin typeface="Courier New" pitchFamily="49" charset="0"/>
                          <a:ea typeface="+mn-ea"/>
                          <a:cs typeface="Courier New" pitchFamily="49" charset="0"/>
                        </a:rPr>
                        <a:t>      ,NVL(</a:t>
                      </a:r>
                      <a:r>
                        <a:rPr kumimoji="0" lang="en-US" sz="1200" b="1" kern="1200" dirty="0" err="1" smtClean="0">
                          <a:solidFill>
                            <a:schemeClr val="tx1"/>
                          </a:solidFill>
                          <a:latin typeface="Courier New" pitchFamily="49" charset="0"/>
                          <a:ea typeface="+mn-ea"/>
                          <a:cs typeface="Courier New" pitchFamily="49" charset="0"/>
                        </a:rPr>
                        <a:t>i_msg_src</a:t>
                      </a:r>
                      <a:r>
                        <a:rPr kumimoji="0" lang="en-US" sz="1200" b="1" kern="1200" dirty="0" smtClean="0">
                          <a:solidFill>
                            <a:schemeClr val="tx1"/>
                          </a:solidFill>
                          <a:latin typeface="Courier New" pitchFamily="49" charset="0"/>
                          <a:ea typeface="+mn-ea"/>
                          <a:cs typeface="Courier New" pitchFamily="49" charset="0"/>
                        </a:rPr>
                        <a:t>, 'Unknown'));</a:t>
                      </a:r>
                    </a:p>
                    <a:p>
                      <a:r>
                        <a:rPr kumimoji="0" lang="en-US" sz="1200" b="1" kern="1200" dirty="0" smtClean="0">
                          <a:solidFill>
                            <a:schemeClr val="tx1"/>
                          </a:solidFill>
                          <a:latin typeface="Courier New" pitchFamily="49" charset="0"/>
                          <a:ea typeface="+mn-ea"/>
                          <a:cs typeface="Courier New" pitchFamily="49" charset="0"/>
                        </a:rPr>
                        <a:t>   COMMIT;</a:t>
                      </a:r>
                    </a:p>
                    <a:p>
                      <a:r>
                        <a:rPr kumimoji="0" lang="en-US" sz="1200" b="1" kern="1200" dirty="0" smtClean="0">
                          <a:solidFill>
                            <a:schemeClr val="tx1"/>
                          </a:solidFill>
                          <a:latin typeface="Courier New" pitchFamily="49" charset="0"/>
                          <a:ea typeface="+mn-ea"/>
                          <a:cs typeface="Courier New" pitchFamily="49" charset="0"/>
                        </a:rPr>
                        <a:t>END </a:t>
                      </a:r>
                      <a:r>
                        <a:rPr kumimoji="0" lang="en-US" sz="1200" b="1" kern="1200" dirty="0" err="1" smtClean="0">
                          <a:solidFill>
                            <a:schemeClr val="tx1"/>
                          </a:solidFill>
                          <a:latin typeface="Courier New" pitchFamily="49" charset="0"/>
                          <a:ea typeface="+mn-ea"/>
                          <a:cs typeface="Courier New" pitchFamily="49" charset="0"/>
                        </a:rPr>
                        <a:t>log_msg</a:t>
                      </a:r>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a:t>
                      </a:r>
                      <a:endParaRPr lang="en-US" sz="1200" dirty="0">
                        <a:solidFill>
                          <a:schemeClr val="tx1"/>
                        </a:solidFill>
                        <a:latin typeface="Courier New" pitchFamily="49" charset="0"/>
                        <a:cs typeface="Courier New" pitchFamily="49"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Extra moving parts introduced here. The new logging table and logging proc are hasty one-off solutions that don’t take the enterprise’s best interests into account.</a:t>
                      </a:r>
                    </a:p>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New logging table missing index on timestamp and source.</a:t>
                      </a:r>
                    </a:p>
                    <a:p>
                      <a:r>
                        <a:rPr kumimoji="0" lang="en-US" sz="1200" b="0" kern="1200" dirty="0" smtClean="0">
                          <a:solidFill>
                            <a:schemeClr val="accent3">
                              <a:lumMod val="50000"/>
                            </a:schemeClr>
                          </a:solidFill>
                          <a:latin typeface="Arial" pitchFamily="34" charset="0"/>
                          <a:ea typeface="+mn-ea"/>
                          <a:cs typeface="Arial" pitchFamily="34" charset="0"/>
                        </a:rPr>
                        <a:t> </a:t>
                      </a:r>
                    </a:p>
                    <a:p>
                      <a:r>
                        <a:rPr kumimoji="0" lang="en-US" sz="1200" b="0" kern="1200" dirty="0" smtClean="0">
                          <a:solidFill>
                            <a:schemeClr val="accent3">
                              <a:lumMod val="50000"/>
                            </a:schemeClr>
                          </a:solidFill>
                          <a:latin typeface="Arial" pitchFamily="34" charset="0"/>
                          <a:ea typeface="+mn-ea"/>
                          <a:cs typeface="Arial" pitchFamily="34" charset="0"/>
                        </a:rPr>
                        <a:t> </a:t>
                      </a:r>
                    </a:p>
                    <a:p>
                      <a:r>
                        <a:rPr kumimoji="0" lang="en-US" sz="1200" b="0" kern="1200" dirty="0" smtClean="0">
                          <a:solidFill>
                            <a:schemeClr val="accent3">
                              <a:lumMod val="50000"/>
                            </a:schemeClr>
                          </a:solidFill>
                          <a:latin typeface="Arial" pitchFamily="34" charset="0"/>
                          <a:ea typeface="+mn-ea"/>
                          <a:cs typeface="Arial" pitchFamily="34" charset="0"/>
                        </a:rPr>
                        <a:t> </a:t>
                      </a:r>
                    </a:p>
                    <a:p>
                      <a:r>
                        <a:rPr kumimoji="0" lang="en-US" sz="1200" b="0" kern="1200" dirty="0" smtClean="0">
                          <a:solidFill>
                            <a:schemeClr val="accent3">
                              <a:lumMod val="50000"/>
                            </a:schemeClr>
                          </a:solidFill>
                          <a:latin typeface="Arial" pitchFamily="34" charset="0"/>
                          <a:ea typeface="+mn-ea"/>
                          <a:cs typeface="Arial" pitchFamily="34" charset="0"/>
                        </a:rPr>
                        <a:t> </a:t>
                      </a:r>
                    </a:p>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Default NULL. Would be better to know where every message came from.</a:t>
                      </a:r>
                    </a:p>
                    <a:p>
                      <a:r>
                        <a:rPr kumimoji="0" lang="en-US" sz="1200" b="0" kern="1200" dirty="0" smtClean="0">
                          <a:solidFill>
                            <a:schemeClr val="accent3">
                              <a:lumMod val="50000"/>
                            </a:schemeClr>
                          </a:solidFill>
                          <a:latin typeface="Arial" pitchFamily="34" charset="0"/>
                          <a:ea typeface="+mn-ea"/>
                          <a:cs typeface="Arial" pitchFamily="34" charset="0"/>
                        </a:rPr>
                        <a:t> </a:t>
                      </a:r>
                    </a:p>
                    <a:p>
                      <a:r>
                        <a:rPr kumimoji="0" lang="en-US" sz="1200" b="0" kern="1200" dirty="0" smtClean="0">
                          <a:solidFill>
                            <a:schemeClr val="accent3">
                              <a:lumMod val="50000"/>
                            </a:schemeClr>
                          </a:solidFill>
                          <a:latin typeface="Arial" pitchFamily="34" charset="0"/>
                          <a:ea typeface="+mn-ea"/>
                          <a:cs typeface="Arial" pitchFamily="34" charset="0"/>
                        </a:rPr>
                        <a:t> </a:t>
                      </a:r>
                    </a:p>
                    <a:p>
                      <a:r>
                        <a:rPr kumimoji="0" lang="en-US" sz="1200" b="0" kern="1200" dirty="0" smtClean="0">
                          <a:solidFill>
                            <a:schemeClr val="accent3">
                              <a:lumMod val="50000"/>
                            </a:schemeClr>
                          </a:solidFill>
                          <a:latin typeface="Arial" pitchFamily="34" charset="0"/>
                          <a:ea typeface="+mn-ea"/>
                          <a:cs typeface="Arial" pitchFamily="34" charset="0"/>
                        </a:rPr>
                        <a:t> </a:t>
                      </a:r>
                    </a:p>
                    <a:p>
                      <a:r>
                        <a:rPr kumimoji="0" lang="en-US" sz="1200" b="0" kern="1200" dirty="0" smtClean="0">
                          <a:solidFill>
                            <a:schemeClr val="accent3">
                              <a:lumMod val="50000"/>
                            </a:schemeClr>
                          </a:solidFill>
                          <a:latin typeface="Arial" pitchFamily="34" charset="0"/>
                          <a:ea typeface="+mn-ea"/>
                          <a:cs typeface="Arial" pitchFamily="34" charset="0"/>
                        </a:rPr>
                        <a:t> </a:t>
                      </a:r>
                    </a:p>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Ah, the ubiquitous “Unknown” default. That doesn’t help much.</a:t>
                      </a:r>
                    </a:p>
                    <a:p>
                      <a:endParaRPr lang="en-US" sz="1200" b="0" dirty="0">
                        <a:solidFill>
                          <a:schemeClr val="accent3">
                            <a:lumMod val="50000"/>
                          </a:schemeClr>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t>
            </a:r>
            <a:r>
              <a:rPr lang="en-US" dirty="0" err="1" smtClean="0"/>
              <a:t>Arty’s</a:t>
            </a:r>
            <a:r>
              <a:rPr lang="en-US" dirty="0" smtClean="0"/>
              <a:t> Solution</a:t>
            </a:r>
            <a:endParaRPr lang="en-US" dirty="0"/>
          </a:p>
        </p:txBody>
      </p:sp>
      <p:graphicFrame>
        <p:nvGraphicFramePr>
          <p:cNvPr id="4" name="Table 3"/>
          <p:cNvGraphicFramePr>
            <a:graphicFrameLocks noGrp="1"/>
          </p:cNvGraphicFramePr>
          <p:nvPr/>
        </p:nvGraphicFramePr>
        <p:xfrm>
          <a:off x="152400" y="1397000"/>
          <a:ext cx="8839200" cy="5003800"/>
        </p:xfrm>
        <a:graphic>
          <a:graphicData uri="http://schemas.openxmlformats.org/drawingml/2006/table">
            <a:tbl>
              <a:tblPr firstRow="1" bandRow="1">
                <a:tableStyleId>{5C22544A-7EE6-4342-B048-85BDC9FD1C3A}</a:tableStyleId>
              </a:tblPr>
              <a:tblGrid>
                <a:gridCol w="5715000"/>
                <a:gridCol w="3124200"/>
              </a:tblGrid>
              <a:tr h="5003800">
                <a:tc>
                  <a:txBody>
                    <a:bodyPr/>
                    <a:lstStyle/>
                    <a:p>
                      <a:r>
                        <a:rPr kumimoji="0" lang="en-US" sz="1100" b="1" kern="1200" dirty="0" smtClean="0">
                          <a:solidFill>
                            <a:schemeClr val="tx1"/>
                          </a:solidFill>
                          <a:latin typeface="Courier New" pitchFamily="49" charset="0"/>
                          <a:ea typeface="+mn-ea"/>
                          <a:cs typeface="Courier New" pitchFamily="49" charset="0"/>
                        </a:rPr>
                        <a:t>CREATE OR REPLACE PROCEDURE </a:t>
                      </a:r>
                      <a:r>
                        <a:rPr kumimoji="0" lang="en-US" sz="1100" b="1" kern="1200" dirty="0" err="1" smtClean="0">
                          <a:solidFill>
                            <a:schemeClr val="tx1"/>
                          </a:solidFill>
                          <a:latin typeface="Courier New" pitchFamily="49" charset="0"/>
                          <a:ea typeface="+mn-ea"/>
                          <a:cs typeface="Courier New" pitchFamily="49" charset="0"/>
                        </a:rPr>
                        <a:t>print_send_ps_db</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i_email_addr</a:t>
                      </a:r>
                      <a:r>
                        <a:rPr kumimoji="0" lang="en-US" sz="1100" b="1" kern="1200" dirty="0" smtClean="0">
                          <a:solidFill>
                            <a:schemeClr val="tx1"/>
                          </a:solidFill>
                          <a:latin typeface="Courier New" pitchFamily="49" charset="0"/>
                          <a:ea typeface="+mn-ea"/>
                          <a:cs typeface="Courier New" pitchFamily="49" charset="0"/>
                        </a:rPr>
                        <a:t> IN VARCHAR2 DEFAULT NULL</a:t>
                      </a:r>
                    </a:p>
                    <a:p>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AS</a:t>
                      </a:r>
                    </a:p>
                    <a:p>
                      <a:r>
                        <a:rPr kumimoji="0" lang="en-US" sz="1100" b="1" kern="1200" dirty="0" smtClean="0">
                          <a:solidFill>
                            <a:schemeClr val="tx1"/>
                          </a:solidFill>
                          <a:latin typeface="Courier New" pitchFamily="49" charset="0"/>
                          <a:ea typeface="+mn-ea"/>
                          <a:cs typeface="Courier New" pitchFamily="49" charset="0"/>
                        </a:rPr>
                        <a:t>   CURSOR </a:t>
                      </a:r>
                      <a:r>
                        <a:rPr kumimoji="0" lang="en-US" sz="1100" b="1" kern="1200" dirty="0" err="1" smtClean="0">
                          <a:solidFill>
                            <a:schemeClr val="tx1"/>
                          </a:solidFill>
                          <a:latin typeface="Courier New" pitchFamily="49" charset="0"/>
                          <a:ea typeface="+mn-ea"/>
                          <a:cs typeface="Courier New" pitchFamily="49" charset="0"/>
                        </a:rPr>
                        <a:t>cur_read_ps_db</a:t>
                      </a:r>
                      <a:r>
                        <a:rPr kumimoji="0" lang="en-US" sz="1100" b="1" kern="1200" dirty="0" smtClean="0">
                          <a:solidFill>
                            <a:schemeClr val="tx1"/>
                          </a:solidFill>
                          <a:latin typeface="Courier New" pitchFamily="49" charset="0"/>
                          <a:ea typeface="+mn-ea"/>
                          <a:cs typeface="Courier New" pitchFamily="49" charset="0"/>
                        </a:rPr>
                        <a:t> IS</a:t>
                      </a:r>
                    </a:p>
                    <a:p>
                      <a:r>
                        <a:rPr kumimoji="0" lang="en-US" sz="1100" b="1" kern="1200" dirty="0" smtClean="0">
                          <a:solidFill>
                            <a:schemeClr val="tx1"/>
                          </a:solidFill>
                          <a:latin typeface="Courier New" pitchFamily="49" charset="0"/>
                          <a:ea typeface="+mn-ea"/>
                          <a:cs typeface="Courier New" pitchFamily="49" charset="0"/>
                        </a:rPr>
                        <a:t>      SELECT </a:t>
                      </a:r>
                      <a:r>
                        <a:rPr kumimoji="0" lang="en-US" sz="1100" b="1" kern="1200" dirty="0" err="1" smtClean="0">
                          <a:solidFill>
                            <a:schemeClr val="tx1"/>
                          </a:solidFill>
                          <a:latin typeface="Courier New" pitchFamily="49" charset="0"/>
                          <a:ea typeface="+mn-ea"/>
                          <a:cs typeface="Courier New" pitchFamily="49" charset="0"/>
                        </a:rPr>
                        <a:t>prob_src_nm</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prob_key</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prob_key_txt</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prob_notes</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sol_notes</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seq</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FROM (SELECT </a:t>
                      </a:r>
                      <a:r>
                        <a:rPr kumimoji="0" lang="en-US" sz="1100" b="1" kern="1200" dirty="0" err="1" smtClean="0">
                          <a:solidFill>
                            <a:schemeClr val="tx1"/>
                          </a:solidFill>
                          <a:latin typeface="Courier New" pitchFamily="49" charset="0"/>
                          <a:ea typeface="+mn-ea"/>
                          <a:cs typeface="Courier New" pitchFamily="49" charset="0"/>
                        </a:rPr>
                        <a:t>ps.prob_src_id</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ps.prob_src_nm</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p.prob_key</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p.prob_key_txt</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p.prob_notes</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,ROW_NUMBER() OVER(</a:t>
                      </a:r>
                    </a:p>
                    <a:p>
                      <a:r>
                        <a:rPr kumimoji="0" lang="en-US" sz="1100" b="1" kern="1200" dirty="0" smtClean="0">
                          <a:solidFill>
                            <a:schemeClr val="tx1"/>
                          </a:solidFill>
                          <a:latin typeface="Courier New" pitchFamily="49" charset="0"/>
                          <a:ea typeface="+mn-ea"/>
                          <a:cs typeface="Courier New" pitchFamily="49" charset="0"/>
                        </a:rPr>
                        <a:t>                       PARTITION BY </a:t>
                      </a:r>
                      <a:r>
                        <a:rPr kumimoji="0" lang="en-US" sz="1100" b="1" kern="1200" dirty="0" err="1" smtClean="0">
                          <a:solidFill>
                            <a:schemeClr val="tx1"/>
                          </a:solidFill>
                          <a:latin typeface="Courier New" pitchFamily="49" charset="0"/>
                          <a:ea typeface="+mn-ea"/>
                          <a:cs typeface="Courier New" pitchFamily="49" charset="0"/>
                        </a:rPr>
                        <a:t>s.prob_id</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ORDER BY </a:t>
                      </a:r>
                      <a:r>
                        <a:rPr kumimoji="0" lang="en-US" sz="1100" b="1" kern="1200" dirty="0" err="1" smtClean="0">
                          <a:solidFill>
                            <a:schemeClr val="tx1"/>
                          </a:solidFill>
                          <a:latin typeface="Courier New" pitchFamily="49" charset="0"/>
                          <a:ea typeface="+mn-ea"/>
                          <a:cs typeface="Courier New" pitchFamily="49" charset="0"/>
                        </a:rPr>
                        <a:t>s.sol_id</a:t>
                      </a:r>
                      <a:r>
                        <a:rPr kumimoji="0" lang="en-US" sz="1100" b="1" kern="1200" dirty="0" smtClean="0">
                          <a:solidFill>
                            <a:schemeClr val="tx1"/>
                          </a:solidFill>
                          <a:latin typeface="Courier New" pitchFamily="49" charset="0"/>
                          <a:ea typeface="+mn-ea"/>
                          <a:cs typeface="Courier New" pitchFamily="49" charset="0"/>
                        </a:rPr>
                        <a:t>) AS </a:t>
                      </a:r>
                      <a:r>
                        <a:rPr kumimoji="0" lang="en-US" sz="1100" b="1" kern="1200" dirty="0" err="1" smtClean="0">
                          <a:solidFill>
                            <a:schemeClr val="tx1"/>
                          </a:solidFill>
                          <a:latin typeface="Courier New" pitchFamily="49" charset="0"/>
                          <a:ea typeface="+mn-ea"/>
                          <a:cs typeface="Courier New" pitchFamily="49" charset="0"/>
                        </a:rPr>
                        <a:t>seq</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s.sol_notes</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FROM </a:t>
                      </a:r>
                      <a:r>
                        <a:rPr kumimoji="0" lang="en-US" sz="1100" b="1" kern="1200" dirty="0" err="1" smtClean="0">
                          <a:solidFill>
                            <a:schemeClr val="tx1"/>
                          </a:solidFill>
                          <a:latin typeface="Courier New" pitchFamily="49" charset="0"/>
                          <a:ea typeface="+mn-ea"/>
                          <a:cs typeface="Courier New" pitchFamily="49" charset="0"/>
                        </a:rPr>
                        <a:t>ps_prob</a:t>
                      </a:r>
                      <a:r>
                        <a:rPr kumimoji="0" lang="en-US" sz="1100" b="1" kern="1200" dirty="0" smtClean="0">
                          <a:solidFill>
                            <a:schemeClr val="tx1"/>
                          </a:solidFill>
                          <a:latin typeface="Courier New" pitchFamily="49" charset="0"/>
                          <a:ea typeface="+mn-ea"/>
                          <a:cs typeface="Courier New" pitchFamily="49" charset="0"/>
                        </a:rPr>
                        <a:t> p</a:t>
                      </a:r>
                    </a:p>
                    <a:p>
                      <a:r>
                        <a:rPr kumimoji="0" lang="en-US" sz="1100" b="1" kern="1200" dirty="0" smtClean="0">
                          <a:solidFill>
                            <a:schemeClr val="tx1"/>
                          </a:solidFill>
                          <a:latin typeface="Courier New" pitchFamily="49" charset="0"/>
                          <a:ea typeface="+mn-ea"/>
                          <a:cs typeface="Courier New" pitchFamily="49" charset="0"/>
                        </a:rPr>
                        <a:t>                JOIN </a:t>
                      </a:r>
                      <a:r>
                        <a:rPr kumimoji="0" lang="en-US" sz="1100" b="1" kern="1200" dirty="0" err="1" smtClean="0">
                          <a:solidFill>
                            <a:schemeClr val="tx1"/>
                          </a:solidFill>
                          <a:latin typeface="Courier New" pitchFamily="49" charset="0"/>
                          <a:ea typeface="+mn-ea"/>
                          <a:cs typeface="Courier New" pitchFamily="49" charset="0"/>
                        </a:rPr>
                        <a:t>ps_prob_src</a:t>
                      </a:r>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ps</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ON </a:t>
                      </a:r>
                      <a:r>
                        <a:rPr kumimoji="0" lang="en-US" sz="1100" b="1" kern="1200" dirty="0" err="1" smtClean="0">
                          <a:solidFill>
                            <a:schemeClr val="tx1"/>
                          </a:solidFill>
                          <a:latin typeface="Courier New" pitchFamily="49" charset="0"/>
                          <a:ea typeface="+mn-ea"/>
                          <a:cs typeface="Courier New" pitchFamily="49" charset="0"/>
                        </a:rPr>
                        <a:t>ps.prob_src_id</a:t>
                      </a:r>
                      <a:r>
                        <a:rPr kumimoji="0" lang="en-US" sz="1100" b="1" kern="1200" dirty="0" smtClean="0">
                          <a:solidFill>
                            <a:schemeClr val="tx1"/>
                          </a:solidFill>
                          <a:latin typeface="Courier New" pitchFamily="49" charset="0"/>
                          <a:ea typeface="+mn-ea"/>
                          <a:cs typeface="Courier New" pitchFamily="49" charset="0"/>
                        </a:rPr>
                        <a:t> = </a:t>
                      </a:r>
                      <a:r>
                        <a:rPr kumimoji="0" lang="en-US" sz="1100" b="1" kern="1200" dirty="0" err="1" smtClean="0">
                          <a:solidFill>
                            <a:schemeClr val="tx1"/>
                          </a:solidFill>
                          <a:latin typeface="Courier New" pitchFamily="49" charset="0"/>
                          <a:ea typeface="+mn-ea"/>
                          <a:cs typeface="Courier New" pitchFamily="49" charset="0"/>
                        </a:rPr>
                        <a:t>p.prob_src_id</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JOIN </a:t>
                      </a:r>
                      <a:r>
                        <a:rPr kumimoji="0" lang="en-US" sz="1100" b="1" kern="1200" dirty="0" err="1" smtClean="0">
                          <a:solidFill>
                            <a:schemeClr val="tx1"/>
                          </a:solidFill>
                          <a:latin typeface="Courier New" pitchFamily="49" charset="0"/>
                          <a:ea typeface="+mn-ea"/>
                          <a:cs typeface="Courier New" pitchFamily="49" charset="0"/>
                        </a:rPr>
                        <a:t>ps_sol</a:t>
                      </a:r>
                      <a:r>
                        <a:rPr kumimoji="0" lang="en-US" sz="1100" b="1" kern="1200" dirty="0" smtClean="0">
                          <a:solidFill>
                            <a:schemeClr val="tx1"/>
                          </a:solidFill>
                          <a:latin typeface="Courier New" pitchFamily="49" charset="0"/>
                          <a:ea typeface="+mn-ea"/>
                          <a:cs typeface="Courier New" pitchFamily="49" charset="0"/>
                        </a:rPr>
                        <a:t> s</a:t>
                      </a:r>
                    </a:p>
                    <a:p>
                      <a:r>
                        <a:rPr kumimoji="0" lang="en-US" sz="1100" b="1" kern="1200" dirty="0" smtClean="0">
                          <a:solidFill>
                            <a:schemeClr val="tx1"/>
                          </a:solidFill>
                          <a:latin typeface="Courier New" pitchFamily="49" charset="0"/>
                          <a:ea typeface="+mn-ea"/>
                          <a:cs typeface="Courier New" pitchFamily="49" charset="0"/>
                        </a:rPr>
                        <a:t>                  ON </a:t>
                      </a:r>
                      <a:r>
                        <a:rPr kumimoji="0" lang="en-US" sz="1100" b="1" kern="1200" dirty="0" err="1" smtClean="0">
                          <a:solidFill>
                            <a:schemeClr val="tx1"/>
                          </a:solidFill>
                          <a:latin typeface="Courier New" pitchFamily="49" charset="0"/>
                          <a:ea typeface="+mn-ea"/>
                          <a:cs typeface="Courier New" pitchFamily="49" charset="0"/>
                        </a:rPr>
                        <a:t>s.prob_id</a:t>
                      </a:r>
                      <a:r>
                        <a:rPr kumimoji="0" lang="en-US" sz="1100" b="1" kern="1200" dirty="0" smtClean="0">
                          <a:solidFill>
                            <a:schemeClr val="tx1"/>
                          </a:solidFill>
                          <a:latin typeface="Courier New" pitchFamily="49" charset="0"/>
                          <a:ea typeface="+mn-ea"/>
                          <a:cs typeface="Courier New" pitchFamily="49" charset="0"/>
                        </a:rPr>
                        <a:t> = </a:t>
                      </a:r>
                      <a:r>
                        <a:rPr kumimoji="0" lang="en-US" sz="1100" b="1" kern="1200" dirty="0" err="1" smtClean="0">
                          <a:solidFill>
                            <a:schemeClr val="tx1"/>
                          </a:solidFill>
                          <a:latin typeface="Courier New" pitchFamily="49" charset="0"/>
                          <a:ea typeface="+mn-ea"/>
                          <a:cs typeface="Courier New" pitchFamily="49" charset="0"/>
                        </a:rPr>
                        <a:t>p.prob_id</a:t>
                      </a:r>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ORDER BY </a:t>
                      </a:r>
                      <a:r>
                        <a:rPr kumimoji="0" lang="en-US" sz="1100" b="1" kern="1200" dirty="0" err="1" smtClean="0">
                          <a:solidFill>
                            <a:schemeClr val="tx1"/>
                          </a:solidFill>
                          <a:latin typeface="Courier New" pitchFamily="49" charset="0"/>
                          <a:ea typeface="+mn-ea"/>
                          <a:cs typeface="Courier New" pitchFamily="49" charset="0"/>
                        </a:rPr>
                        <a:t>prob_src_id</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prob_key</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seq</a:t>
                      </a:r>
                      <a:r>
                        <a:rPr kumimoji="0" lang="en-US" sz="1100" b="1" kern="1200" dirty="0" smtClean="0">
                          <a:solidFill>
                            <a:schemeClr val="tx1"/>
                          </a:solidFill>
                          <a:latin typeface="Courier New" pitchFamily="49" charset="0"/>
                          <a:ea typeface="+mn-ea"/>
                          <a:cs typeface="Courier New" pitchFamily="49" charset="0"/>
                        </a:rPr>
                        <a:t>;</a:t>
                      </a:r>
                      <a:endParaRPr lang="en-US" sz="1100" dirty="0">
                        <a:solidFill>
                          <a:schemeClr val="tx1"/>
                        </a:solidFill>
                        <a:latin typeface="Courier New" pitchFamily="49" charset="0"/>
                        <a:cs typeface="Courier New" pitchFamily="49"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Arty used to writing quick and dirty procedures, instead of trying to organize, group or modularize anything.</a:t>
                      </a:r>
                    </a:p>
                    <a:p>
                      <a:r>
                        <a:rPr kumimoji="0" lang="en-US" sz="1200" b="0" kern="1200" dirty="0" smtClean="0">
                          <a:solidFill>
                            <a:schemeClr val="accent3">
                              <a:lumMod val="50000"/>
                            </a:schemeClr>
                          </a:solidFill>
                          <a:latin typeface="Arial" pitchFamily="34" charset="0"/>
                          <a:ea typeface="+mn-ea"/>
                          <a:cs typeface="Arial" pitchFamily="34" charset="0"/>
                        </a:rPr>
                        <a:t> </a:t>
                      </a:r>
                    </a:p>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Isolated a potentially shareable query here. Could have placed behind package proc or in package spec as cursor for re-use.</a:t>
                      </a:r>
                    </a:p>
                    <a:p>
                      <a:endParaRPr lang="en-US" sz="1200" b="0" dirty="0">
                        <a:solidFill>
                          <a:schemeClr val="accent3">
                            <a:lumMod val="50000"/>
                          </a:schemeClr>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t>
            </a:r>
            <a:r>
              <a:rPr lang="en-US" dirty="0" err="1" smtClean="0"/>
              <a:t>Arty’s</a:t>
            </a:r>
            <a:r>
              <a:rPr lang="en-US" dirty="0" smtClean="0"/>
              <a:t> Solution</a:t>
            </a:r>
            <a:endParaRPr lang="en-US" dirty="0"/>
          </a:p>
        </p:txBody>
      </p:sp>
      <p:graphicFrame>
        <p:nvGraphicFramePr>
          <p:cNvPr id="4" name="Table 3"/>
          <p:cNvGraphicFramePr>
            <a:graphicFrameLocks noGrp="1"/>
          </p:cNvGraphicFramePr>
          <p:nvPr/>
        </p:nvGraphicFramePr>
        <p:xfrm>
          <a:off x="152400" y="1397000"/>
          <a:ext cx="8839200" cy="5029200"/>
        </p:xfrm>
        <a:graphic>
          <a:graphicData uri="http://schemas.openxmlformats.org/drawingml/2006/table">
            <a:tbl>
              <a:tblPr firstRow="1" bandRow="1">
                <a:tableStyleId>{5C22544A-7EE6-4342-B048-85BDC9FD1C3A}</a:tableStyleId>
              </a:tblPr>
              <a:tblGrid>
                <a:gridCol w="5715000"/>
                <a:gridCol w="3124200"/>
              </a:tblGrid>
              <a:tr h="5003800">
                <a:tc>
                  <a:txBody>
                    <a:bodyPr/>
                    <a:lstStyle/>
                    <a:p>
                      <a:r>
                        <a:rPr kumimoji="0" lang="en-US" sz="1200" b="1" kern="1200" dirty="0" err="1" smtClean="0">
                          <a:solidFill>
                            <a:schemeClr val="tx1"/>
                          </a:solidFill>
                          <a:latin typeface="Courier New" pitchFamily="49" charset="0"/>
                          <a:ea typeface="+mn-ea"/>
                          <a:cs typeface="Courier New" pitchFamily="49" charset="0"/>
                        </a:rPr>
                        <a:t>file_rec</a:t>
                      </a:r>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utl_file.file_type</a:t>
                      </a:r>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   marker     VARCHAR2(40); -- for debugging only</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idx</a:t>
                      </a:r>
                      <a:r>
                        <a:rPr kumimoji="0" lang="en-US" sz="1200" b="1" kern="1200" dirty="0" smtClean="0">
                          <a:solidFill>
                            <a:schemeClr val="tx1"/>
                          </a:solidFill>
                          <a:latin typeface="Courier New" pitchFamily="49" charset="0"/>
                          <a:ea typeface="+mn-ea"/>
                          <a:cs typeface="Courier New" pitchFamily="49" charset="0"/>
                        </a:rPr>
                        <a:t>        INTEGER := 0;</a:t>
                      </a:r>
                    </a:p>
                    <a:p>
                      <a:r>
                        <a:rPr kumimoji="0" lang="en-US" sz="1200" b="1" kern="1200" dirty="0" smtClean="0">
                          <a:solidFill>
                            <a:schemeClr val="tx1"/>
                          </a:solidFill>
                          <a:latin typeface="Courier New" pitchFamily="49" charset="0"/>
                          <a:ea typeface="+mn-ea"/>
                          <a:cs typeface="Courier New" pitchFamily="49" charset="0"/>
                        </a:rPr>
                        <a:t>   filename   VARCHAR2(128) := '</a:t>
                      </a:r>
                      <a:r>
                        <a:rPr kumimoji="0" lang="en-US" sz="1200" b="1" kern="1200" dirty="0" err="1" smtClean="0">
                          <a:solidFill>
                            <a:schemeClr val="tx1"/>
                          </a:solidFill>
                          <a:latin typeface="Courier New" pitchFamily="49" charset="0"/>
                          <a:ea typeface="+mn-ea"/>
                          <a:cs typeface="Courier New" pitchFamily="49" charset="0"/>
                        </a:rPr>
                        <a:t>ps_db_list</a:t>
                      </a:r>
                      <a:r>
                        <a:rPr kumimoji="0" lang="en-US" sz="1200" b="1" kern="1200" dirty="0" smtClean="0">
                          <a:solidFill>
                            <a:schemeClr val="tx1"/>
                          </a:solidFill>
                          <a:latin typeface="Courier New" pitchFamily="49" charset="0"/>
                          <a:ea typeface="+mn-ea"/>
                          <a:cs typeface="Courier New" pitchFamily="49" charset="0"/>
                        </a:rPr>
                        <a:t>_'||</a:t>
                      </a:r>
                    </a:p>
                    <a:p>
                      <a:r>
                        <a:rPr kumimoji="0" lang="en-US" sz="1200" b="1" kern="1200" dirty="0" smtClean="0">
                          <a:solidFill>
                            <a:schemeClr val="tx1"/>
                          </a:solidFill>
                          <a:latin typeface="Courier New" pitchFamily="49" charset="0"/>
                          <a:ea typeface="+mn-ea"/>
                          <a:cs typeface="Courier New" pitchFamily="49" charset="0"/>
                        </a:rPr>
                        <a:t>                TO_CHAR(SYSDATE,'YYYYMMDD')||'.txt';</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file_err_msg</a:t>
                      </a:r>
                      <a:r>
                        <a:rPr kumimoji="0" lang="en-US" sz="1200" b="1" kern="1200" dirty="0" smtClean="0">
                          <a:solidFill>
                            <a:schemeClr val="tx1"/>
                          </a:solidFill>
                          <a:latin typeface="Courier New" pitchFamily="49" charset="0"/>
                          <a:ea typeface="+mn-ea"/>
                          <a:cs typeface="Courier New" pitchFamily="49" charset="0"/>
                        </a:rPr>
                        <a:t> VARCHAR2(256) := 'Unexpected error with UTL_FILE ops after marker @marker@ in </a:t>
                      </a:r>
                      <a:r>
                        <a:rPr kumimoji="0" lang="en-US" sz="1200" b="1" kern="1200" dirty="0" err="1" smtClean="0">
                          <a:solidFill>
                            <a:schemeClr val="tx1"/>
                          </a:solidFill>
                          <a:latin typeface="Courier New" pitchFamily="49" charset="0"/>
                          <a:ea typeface="+mn-ea"/>
                          <a:cs typeface="Courier New" pitchFamily="49" charset="0"/>
                        </a:rPr>
                        <a:t>print_send_ps_db</a:t>
                      </a:r>
                      <a:r>
                        <a:rPr kumimoji="0" lang="en-US" sz="1200" b="1" kern="1200" dirty="0" smtClean="0">
                          <a:solidFill>
                            <a:schemeClr val="tx1"/>
                          </a:solidFill>
                          <a:latin typeface="Courier New" pitchFamily="49" charset="0"/>
                          <a:ea typeface="+mn-ea"/>
                          <a:cs typeface="Courier New" pitchFamily="49" charset="0"/>
                        </a:rPr>
                        <a:t>.';</a:t>
                      </a:r>
                    </a:p>
                    <a:p>
                      <a:endParaRPr kumimoji="0" lang="en-US" sz="1200" b="1" kern="1200" dirty="0" smtClean="0">
                        <a:solidFill>
                          <a:schemeClr val="tx1"/>
                        </a:solidFill>
                        <a:latin typeface="Courier New" pitchFamily="49" charset="0"/>
                        <a:ea typeface="+mn-ea"/>
                        <a:cs typeface="Courier New" pitchFamily="49" charset="0"/>
                      </a:endParaRPr>
                    </a:p>
                    <a:p>
                      <a:r>
                        <a:rPr kumimoji="0" lang="en-US" sz="1200" b="1" kern="1200" dirty="0" smtClean="0">
                          <a:solidFill>
                            <a:schemeClr val="tx1"/>
                          </a:solidFill>
                          <a:latin typeface="Courier New" pitchFamily="49" charset="0"/>
                          <a:ea typeface="+mn-ea"/>
                          <a:cs typeface="Courier New" pitchFamily="49" charset="0"/>
                        </a:rPr>
                        <a:t>   -- email variables</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email_body</a:t>
                      </a:r>
                      <a:r>
                        <a:rPr kumimoji="0" lang="en-US" sz="1200" b="1" kern="1200" dirty="0" smtClean="0">
                          <a:solidFill>
                            <a:schemeClr val="tx1"/>
                          </a:solidFill>
                          <a:latin typeface="Courier New" pitchFamily="49" charset="0"/>
                          <a:ea typeface="+mn-ea"/>
                          <a:cs typeface="Courier New" pitchFamily="49" charset="0"/>
                        </a:rPr>
                        <a:t> CLOB := EMPTY_CLOB();</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db_name</a:t>
                      </a:r>
                      <a:r>
                        <a:rPr kumimoji="0" lang="en-US" sz="1200" b="1" kern="1200" dirty="0" smtClean="0">
                          <a:solidFill>
                            <a:schemeClr val="tx1"/>
                          </a:solidFill>
                          <a:latin typeface="Courier New" pitchFamily="49" charset="0"/>
                          <a:ea typeface="+mn-ea"/>
                          <a:cs typeface="Courier New" pitchFamily="49" charset="0"/>
                        </a:rPr>
                        <a:t>    VARCHAR2(10);</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to_addr</a:t>
                      </a:r>
                      <a:r>
                        <a:rPr kumimoji="0" lang="en-US" sz="1200" b="1" kern="1200" dirty="0" smtClean="0">
                          <a:solidFill>
                            <a:schemeClr val="tx1"/>
                          </a:solidFill>
                          <a:latin typeface="Courier New" pitchFamily="49" charset="0"/>
                          <a:ea typeface="+mn-ea"/>
                          <a:cs typeface="Courier New" pitchFamily="49" charset="0"/>
                        </a:rPr>
                        <a:t>    VARCHAR2(80);</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subj_hdr</a:t>
                      </a:r>
                      <a:r>
                        <a:rPr kumimoji="0" lang="en-US" sz="1200" b="1" kern="1200" dirty="0" smtClean="0">
                          <a:solidFill>
                            <a:schemeClr val="tx1"/>
                          </a:solidFill>
                          <a:latin typeface="Courier New" pitchFamily="49" charset="0"/>
                          <a:ea typeface="+mn-ea"/>
                          <a:cs typeface="Courier New" pitchFamily="49" charset="0"/>
                        </a:rPr>
                        <a:t>   VARCHAR2(100);</a:t>
                      </a:r>
                    </a:p>
                    <a:p>
                      <a:r>
                        <a:rPr kumimoji="0" lang="en-US" sz="1200" b="1" kern="1200" dirty="0" smtClean="0">
                          <a:solidFill>
                            <a:schemeClr val="tx1"/>
                          </a:solidFill>
                          <a:latin typeface="Courier New" pitchFamily="49" charset="0"/>
                          <a:ea typeface="+mn-ea"/>
                          <a:cs typeface="Courier New" pitchFamily="49" charset="0"/>
                        </a:rPr>
                        <a:t>   -- performance test variables</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begin_time</a:t>
                      </a:r>
                      <a:r>
                        <a:rPr kumimoji="0" lang="en-US" sz="1200" b="1" kern="1200" dirty="0" smtClean="0">
                          <a:solidFill>
                            <a:schemeClr val="tx1"/>
                          </a:solidFill>
                          <a:latin typeface="Courier New" pitchFamily="49" charset="0"/>
                          <a:ea typeface="+mn-ea"/>
                          <a:cs typeface="Courier New" pitchFamily="49" charset="0"/>
                        </a:rPr>
                        <a:t> NUMBER;</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end_time</a:t>
                      </a:r>
                      <a:r>
                        <a:rPr kumimoji="0" lang="en-US" sz="1200" b="1" kern="1200" dirty="0" smtClean="0">
                          <a:solidFill>
                            <a:schemeClr val="tx1"/>
                          </a:solidFill>
                          <a:latin typeface="Courier New" pitchFamily="49" charset="0"/>
                          <a:ea typeface="+mn-ea"/>
                          <a:cs typeface="Courier New" pitchFamily="49" charset="0"/>
                        </a:rPr>
                        <a:t>   NUMBER;</a:t>
                      </a:r>
                    </a:p>
                    <a:p>
                      <a:r>
                        <a:rPr kumimoji="0" lang="en-US" sz="1200" b="1" kern="1200" dirty="0" smtClean="0">
                          <a:solidFill>
                            <a:schemeClr val="tx1"/>
                          </a:solidFill>
                          <a:latin typeface="Courier New" pitchFamily="49" charset="0"/>
                          <a:ea typeface="+mn-ea"/>
                          <a:cs typeface="Courier New" pitchFamily="49" charset="0"/>
                        </a:rPr>
                        <a:t>   </a:t>
                      </a:r>
                    </a:p>
                    <a:p>
                      <a:r>
                        <a:rPr kumimoji="0" lang="en-US" sz="1200" b="1" kern="1200" dirty="0" smtClean="0">
                          <a:solidFill>
                            <a:schemeClr val="tx1"/>
                          </a:solidFill>
                          <a:latin typeface="Courier New" pitchFamily="49" charset="0"/>
                          <a:ea typeface="+mn-ea"/>
                          <a:cs typeface="Courier New" pitchFamily="49" charset="0"/>
                        </a:rPr>
                        <a:t>   PROCEDURE </a:t>
                      </a:r>
                      <a:r>
                        <a:rPr kumimoji="0" lang="en-US" sz="1200" b="1" kern="1200" dirty="0" err="1" smtClean="0">
                          <a:solidFill>
                            <a:schemeClr val="tx1"/>
                          </a:solidFill>
                          <a:latin typeface="Courier New" pitchFamily="49" charset="0"/>
                          <a:ea typeface="+mn-ea"/>
                          <a:cs typeface="Courier New" pitchFamily="49" charset="0"/>
                        </a:rPr>
                        <a:t>handle_line</a:t>
                      </a:r>
                      <a:r>
                        <a:rPr kumimoji="0" lang="en-US" sz="1200" b="1" kern="1200" dirty="0" smtClean="0">
                          <a:solidFill>
                            <a:schemeClr val="tx1"/>
                          </a:solidFill>
                          <a:latin typeface="Courier New" pitchFamily="49" charset="0"/>
                          <a:ea typeface="+mn-ea"/>
                          <a:cs typeface="Courier New" pitchFamily="49" charset="0"/>
                        </a:rPr>
                        <a:t>(</a:t>
                      </a:r>
                      <a:r>
                        <a:rPr kumimoji="0" lang="en-US" sz="1200" b="1" kern="1200" dirty="0" err="1" smtClean="0">
                          <a:solidFill>
                            <a:schemeClr val="tx1"/>
                          </a:solidFill>
                          <a:latin typeface="Courier New" pitchFamily="49" charset="0"/>
                          <a:ea typeface="+mn-ea"/>
                          <a:cs typeface="Courier New" pitchFamily="49" charset="0"/>
                        </a:rPr>
                        <a:t>i_line</a:t>
                      </a:r>
                      <a:r>
                        <a:rPr kumimoji="0" lang="en-US" sz="1200" b="1" kern="1200" dirty="0" smtClean="0">
                          <a:solidFill>
                            <a:schemeClr val="tx1"/>
                          </a:solidFill>
                          <a:latin typeface="Courier New" pitchFamily="49" charset="0"/>
                          <a:ea typeface="+mn-ea"/>
                          <a:cs typeface="Courier New" pitchFamily="49" charset="0"/>
                        </a:rPr>
                        <a:t> IN VARCHAR2) IS</a:t>
                      </a:r>
                    </a:p>
                    <a:p>
                      <a:r>
                        <a:rPr kumimoji="0" lang="en-US" sz="1200" b="1" kern="1200" dirty="0" smtClean="0">
                          <a:solidFill>
                            <a:schemeClr val="tx1"/>
                          </a:solidFill>
                          <a:latin typeface="Courier New" pitchFamily="49" charset="0"/>
                          <a:ea typeface="+mn-ea"/>
                          <a:cs typeface="Courier New" pitchFamily="49" charset="0"/>
                        </a:rPr>
                        <a:t>   BEGIN</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utl_file.put_line</a:t>
                      </a:r>
                      <a:r>
                        <a:rPr kumimoji="0" lang="en-US" sz="1200" b="1" kern="1200" dirty="0" smtClean="0">
                          <a:solidFill>
                            <a:schemeClr val="tx1"/>
                          </a:solidFill>
                          <a:latin typeface="Courier New" pitchFamily="49" charset="0"/>
                          <a:ea typeface="+mn-ea"/>
                          <a:cs typeface="Courier New" pitchFamily="49" charset="0"/>
                        </a:rPr>
                        <a:t>(</a:t>
                      </a:r>
                      <a:r>
                        <a:rPr kumimoji="0" lang="en-US" sz="1200" b="1" kern="1200" dirty="0" err="1" smtClean="0">
                          <a:solidFill>
                            <a:schemeClr val="tx1"/>
                          </a:solidFill>
                          <a:latin typeface="Courier New" pitchFamily="49" charset="0"/>
                          <a:ea typeface="+mn-ea"/>
                          <a:cs typeface="Courier New" pitchFamily="49" charset="0"/>
                        </a:rPr>
                        <a:t>file_rec</a:t>
                      </a:r>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i_line</a:t>
                      </a:r>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email_body</a:t>
                      </a:r>
                      <a:r>
                        <a:rPr kumimoji="0" lang="en-US" sz="1200" b="1" kern="1200" dirty="0" smtClean="0">
                          <a:solidFill>
                            <a:schemeClr val="tx1"/>
                          </a:solidFill>
                          <a:latin typeface="Courier New" pitchFamily="49" charset="0"/>
                          <a:ea typeface="+mn-ea"/>
                          <a:cs typeface="Courier New" pitchFamily="49" charset="0"/>
                        </a:rPr>
                        <a:t> := </a:t>
                      </a:r>
                      <a:r>
                        <a:rPr kumimoji="0" lang="en-US" sz="1200" b="1" kern="1200" dirty="0" err="1" smtClean="0">
                          <a:solidFill>
                            <a:schemeClr val="tx1"/>
                          </a:solidFill>
                          <a:latin typeface="Courier New" pitchFamily="49" charset="0"/>
                          <a:ea typeface="+mn-ea"/>
                          <a:cs typeface="Courier New" pitchFamily="49" charset="0"/>
                        </a:rPr>
                        <a:t>email_body</a:t>
                      </a:r>
                      <a:r>
                        <a:rPr kumimoji="0" lang="en-US" sz="1200" b="1" kern="1200" dirty="0" smtClean="0">
                          <a:solidFill>
                            <a:schemeClr val="tx1"/>
                          </a:solidFill>
                          <a:latin typeface="Courier New" pitchFamily="49" charset="0"/>
                          <a:ea typeface="+mn-ea"/>
                          <a:cs typeface="Courier New" pitchFamily="49" charset="0"/>
                        </a:rPr>
                        <a:t> || </a:t>
                      </a:r>
                      <a:r>
                        <a:rPr kumimoji="0" lang="en-US" sz="1200" b="1" kern="1200" dirty="0" err="1" smtClean="0">
                          <a:solidFill>
                            <a:schemeClr val="tx1"/>
                          </a:solidFill>
                          <a:latin typeface="Courier New" pitchFamily="49" charset="0"/>
                          <a:ea typeface="+mn-ea"/>
                          <a:cs typeface="Courier New" pitchFamily="49" charset="0"/>
                        </a:rPr>
                        <a:t>i_line</a:t>
                      </a:r>
                      <a:r>
                        <a:rPr kumimoji="0" lang="en-US" sz="1200" b="1" kern="1200" dirty="0" smtClean="0">
                          <a:solidFill>
                            <a:schemeClr val="tx1"/>
                          </a:solidFill>
                          <a:latin typeface="Courier New" pitchFamily="49" charset="0"/>
                          <a:ea typeface="+mn-ea"/>
                          <a:cs typeface="Courier New" pitchFamily="49" charset="0"/>
                        </a:rPr>
                        <a:t> || CHR(10);</a:t>
                      </a:r>
                    </a:p>
                    <a:p>
                      <a:r>
                        <a:rPr kumimoji="0" lang="en-US" sz="1200" b="1" kern="1200" dirty="0" smtClean="0">
                          <a:solidFill>
                            <a:schemeClr val="tx1"/>
                          </a:solidFill>
                          <a:latin typeface="Courier New" pitchFamily="49" charset="0"/>
                          <a:ea typeface="+mn-ea"/>
                          <a:cs typeface="Courier New" pitchFamily="49" charset="0"/>
                        </a:rPr>
                        <a:t>   END </a:t>
                      </a:r>
                      <a:r>
                        <a:rPr kumimoji="0" lang="en-US" sz="1200" b="1" kern="1200" dirty="0" err="1" smtClean="0">
                          <a:solidFill>
                            <a:schemeClr val="tx1"/>
                          </a:solidFill>
                          <a:latin typeface="Courier New" pitchFamily="49" charset="0"/>
                          <a:ea typeface="+mn-ea"/>
                          <a:cs typeface="Courier New" pitchFamily="49" charset="0"/>
                        </a:rPr>
                        <a:t>handle_line</a:t>
                      </a:r>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 </a:t>
                      </a:r>
                    </a:p>
                    <a:p>
                      <a:r>
                        <a:rPr kumimoji="0" lang="en-US" sz="1200" b="1" kern="1200" dirty="0" smtClean="0">
                          <a:solidFill>
                            <a:schemeClr val="tx1"/>
                          </a:solidFill>
                          <a:latin typeface="Courier New" pitchFamily="49" charset="0"/>
                          <a:ea typeface="+mn-ea"/>
                          <a:cs typeface="Courier New" pitchFamily="49" charset="0"/>
                        </a:rPr>
                        <a:t>BEGIN</a:t>
                      </a:r>
                    </a:p>
                    <a:p>
                      <a:r>
                        <a:rPr kumimoji="0" lang="en-US" sz="1200" b="1" kern="1200" dirty="0" smtClean="0">
                          <a:solidFill>
                            <a:schemeClr val="tx1"/>
                          </a:solidFill>
                          <a:latin typeface="Courier New" pitchFamily="49" charset="0"/>
                          <a:ea typeface="+mn-ea"/>
                          <a:cs typeface="Courier New" pitchFamily="49" charset="0"/>
                        </a:rPr>
                        <a:t>   SELECT UPPER(name)</a:t>
                      </a:r>
                    </a:p>
                    <a:p>
                      <a:r>
                        <a:rPr kumimoji="0" lang="en-US" sz="1200" b="1" kern="1200" dirty="0" smtClean="0">
                          <a:solidFill>
                            <a:schemeClr val="tx1"/>
                          </a:solidFill>
                          <a:latin typeface="Courier New" pitchFamily="49" charset="0"/>
                          <a:ea typeface="+mn-ea"/>
                          <a:cs typeface="Courier New" pitchFamily="49" charset="0"/>
                        </a:rPr>
                        <a:t>     INTO </a:t>
                      </a:r>
                      <a:r>
                        <a:rPr kumimoji="0" lang="en-US" sz="1200" b="1" kern="1200" dirty="0" err="1" smtClean="0">
                          <a:solidFill>
                            <a:schemeClr val="tx1"/>
                          </a:solidFill>
                          <a:latin typeface="Courier New" pitchFamily="49" charset="0"/>
                          <a:ea typeface="+mn-ea"/>
                          <a:cs typeface="Courier New" pitchFamily="49" charset="0"/>
                        </a:rPr>
                        <a:t>db_name</a:t>
                      </a:r>
                      <a:endParaRPr kumimoji="0" lang="en-US" sz="1200" b="1" kern="1200" dirty="0" smtClean="0">
                        <a:solidFill>
                          <a:schemeClr val="tx1"/>
                        </a:solidFill>
                        <a:latin typeface="Courier New" pitchFamily="49" charset="0"/>
                        <a:ea typeface="+mn-ea"/>
                        <a:cs typeface="Courier New" pitchFamily="49" charset="0"/>
                      </a:endParaRPr>
                    </a:p>
                    <a:p>
                      <a:r>
                        <a:rPr kumimoji="0" lang="en-US" sz="1200" b="1" kern="1200" dirty="0" smtClean="0">
                          <a:solidFill>
                            <a:schemeClr val="tx1"/>
                          </a:solidFill>
                          <a:latin typeface="Courier New" pitchFamily="49" charset="0"/>
                          <a:ea typeface="+mn-ea"/>
                          <a:cs typeface="Courier New" pitchFamily="49" charset="0"/>
                        </a:rPr>
                        <a:t>     FROM </a:t>
                      </a:r>
                      <a:r>
                        <a:rPr kumimoji="0" lang="en-US" sz="1200" b="1" kern="1200" dirty="0" err="1" smtClean="0">
                          <a:solidFill>
                            <a:schemeClr val="tx1"/>
                          </a:solidFill>
                          <a:latin typeface="Courier New" pitchFamily="49" charset="0"/>
                          <a:ea typeface="+mn-ea"/>
                          <a:cs typeface="Courier New" pitchFamily="49" charset="0"/>
                        </a:rPr>
                        <a:t>v$database</a:t>
                      </a:r>
                      <a:r>
                        <a:rPr kumimoji="0" lang="en-US" sz="1200" b="1" kern="1200" dirty="0" smtClean="0">
                          <a:solidFill>
                            <a:schemeClr val="tx1"/>
                          </a:solidFill>
                          <a:latin typeface="Courier New" pitchFamily="49" charset="0"/>
                          <a:ea typeface="+mn-ea"/>
                          <a:cs typeface="Courier New" pitchFamily="49" charset="0"/>
                        </a:rPr>
                        <a:t>;</a:t>
                      </a:r>
                      <a:endParaRPr kumimoji="0" lang="en-US" sz="1200" b="1" kern="1200" dirty="0">
                        <a:solidFill>
                          <a:schemeClr val="tx1"/>
                        </a:solidFill>
                        <a:latin typeface="Courier New" pitchFamily="49" charset="0"/>
                        <a:ea typeface="+mn-ea"/>
                        <a:cs typeface="Courier New" pitchFamily="49"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Declared a dozen variables to meet the </a:t>
                      </a:r>
                      <a:r>
                        <a:rPr kumimoji="0" lang="en-US" sz="1200" b="0" kern="1200" dirty="0" err="1" smtClean="0">
                          <a:solidFill>
                            <a:schemeClr val="accent3">
                              <a:lumMod val="50000"/>
                            </a:schemeClr>
                          </a:solidFill>
                          <a:latin typeface="Arial" pitchFamily="34" charset="0"/>
                          <a:ea typeface="+mn-ea"/>
                          <a:cs typeface="Arial" pitchFamily="34" charset="0"/>
                        </a:rPr>
                        <a:t>proc’s</a:t>
                      </a:r>
                      <a:r>
                        <a:rPr kumimoji="0" lang="en-US" sz="1200" b="0" kern="1200" dirty="0" smtClean="0">
                          <a:solidFill>
                            <a:schemeClr val="accent3">
                              <a:lumMod val="50000"/>
                            </a:schemeClr>
                          </a:solidFill>
                          <a:latin typeface="Arial" pitchFamily="34" charset="0"/>
                          <a:ea typeface="+mn-ea"/>
                          <a:cs typeface="Arial" pitchFamily="34" charset="0"/>
                        </a:rPr>
                        <a:t> requirements. OK, but immediately tells me the proc does too much.</a:t>
                      </a:r>
                    </a:p>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Poor man’s “marker” variable for </a:t>
                      </a:r>
                      <a:r>
                        <a:rPr kumimoji="0" lang="en-US" sz="1200" b="0" kern="1200" dirty="0" err="1" smtClean="0">
                          <a:solidFill>
                            <a:schemeClr val="accent3">
                              <a:lumMod val="50000"/>
                            </a:schemeClr>
                          </a:solidFill>
                          <a:latin typeface="Arial" pitchFamily="34" charset="0"/>
                          <a:ea typeface="+mn-ea"/>
                          <a:cs typeface="Arial" pitchFamily="34" charset="0"/>
                        </a:rPr>
                        <a:t>dbms_output</a:t>
                      </a:r>
                      <a:r>
                        <a:rPr kumimoji="0" lang="en-US" sz="1200" b="0" kern="1200" dirty="0" smtClean="0">
                          <a:solidFill>
                            <a:schemeClr val="accent3">
                              <a:lumMod val="50000"/>
                            </a:schemeClr>
                          </a:solidFill>
                          <a:latin typeface="Arial" pitchFamily="34" charset="0"/>
                          <a:ea typeface="+mn-ea"/>
                          <a:cs typeface="Arial" pitchFamily="34" charset="0"/>
                        </a:rPr>
                        <a:t> debugging.</a:t>
                      </a:r>
                    </a:p>
                    <a:p>
                      <a:pPr lvl="0">
                        <a:buFont typeface="Wingdings" pitchFamily="2" charset="2"/>
                        <a:buChar char="Ø"/>
                      </a:pPr>
                      <a:r>
                        <a:rPr kumimoji="0" lang="en-US" sz="1200" b="0" kern="1200" dirty="0" err="1" smtClean="0">
                          <a:solidFill>
                            <a:schemeClr val="accent3">
                              <a:lumMod val="50000"/>
                            </a:schemeClr>
                          </a:solidFill>
                          <a:latin typeface="Arial" pitchFamily="34" charset="0"/>
                          <a:ea typeface="+mn-ea"/>
                          <a:cs typeface="Arial" pitchFamily="34" charset="0"/>
                        </a:rPr>
                        <a:t>File_err_msg</a:t>
                      </a:r>
                      <a:r>
                        <a:rPr kumimoji="0" lang="en-US" sz="1200" b="0" kern="1200" dirty="0" smtClean="0">
                          <a:solidFill>
                            <a:schemeClr val="accent3">
                              <a:lumMod val="50000"/>
                            </a:schemeClr>
                          </a:solidFill>
                          <a:latin typeface="Arial" pitchFamily="34" charset="0"/>
                          <a:ea typeface="+mn-ea"/>
                          <a:cs typeface="Arial" pitchFamily="34" charset="0"/>
                        </a:rPr>
                        <a:t> not really a standardized message as the requirements called for. Isolated here and not re-usable.</a:t>
                      </a:r>
                    </a:p>
                    <a:p>
                      <a:r>
                        <a:rPr kumimoji="0" lang="en-US" sz="1200" b="0" kern="1200" dirty="0" smtClean="0">
                          <a:solidFill>
                            <a:schemeClr val="accent3">
                              <a:lumMod val="50000"/>
                            </a:schemeClr>
                          </a:solidFill>
                          <a:latin typeface="Arial" pitchFamily="34" charset="0"/>
                          <a:ea typeface="+mn-ea"/>
                          <a:cs typeface="Arial" pitchFamily="34" charset="0"/>
                        </a:rPr>
                        <a:t> </a:t>
                      </a:r>
                    </a:p>
                    <a:p>
                      <a:r>
                        <a:rPr kumimoji="0" lang="en-US" sz="1200" b="0" kern="1200" dirty="0" smtClean="0">
                          <a:solidFill>
                            <a:schemeClr val="accent3">
                              <a:lumMod val="50000"/>
                            </a:schemeClr>
                          </a:solidFill>
                          <a:latin typeface="Arial" pitchFamily="34" charset="0"/>
                          <a:ea typeface="+mn-ea"/>
                          <a:cs typeface="Arial" pitchFamily="34" charset="0"/>
                        </a:rPr>
                        <a:t> </a:t>
                      </a:r>
                    </a:p>
                    <a:p>
                      <a:r>
                        <a:rPr kumimoji="0" lang="en-US" sz="1200" b="0" kern="1200" dirty="0" smtClean="0">
                          <a:solidFill>
                            <a:schemeClr val="accent3">
                              <a:lumMod val="50000"/>
                            </a:schemeClr>
                          </a:solidFill>
                          <a:latin typeface="Arial" pitchFamily="34" charset="0"/>
                          <a:ea typeface="+mn-ea"/>
                          <a:cs typeface="Arial" pitchFamily="34" charset="0"/>
                        </a:rPr>
                        <a:t> </a:t>
                      </a:r>
                    </a:p>
                    <a:p>
                      <a:r>
                        <a:rPr kumimoji="0" lang="en-US" sz="1200" b="0" kern="1200" dirty="0" smtClean="0">
                          <a:solidFill>
                            <a:schemeClr val="accent3">
                              <a:lumMod val="50000"/>
                            </a:schemeClr>
                          </a:solidFill>
                          <a:latin typeface="Arial" pitchFamily="34" charset="0"/>
                          <a:ea typeface="+mn-ea"/>
                          <a:cs typeface="Arial" pitchFamily="34" charset="0"/>
                        </a:rPr>
                        <a:t> </a:t>
                      </a:r>
                    </a:p>
                    <a:p>
                      <a:r>
                        <a:rPr kumimoji="0" lang="en-US" sz="1200" b="0" kern="1200" dirty="0" smtClean="0">
                          <a:solidFill>
                            <a:schemeClr val="accent3">
                              <a:lumMod val="50000"/>
                            </a:schemeClr>
                          </a:solidFill>
                          <a:latin typeface="Arial" pitchFamily="34" charset="0"/>
                          <a:ea typeface="+mn-ea"/>
                          <a:cs typeface="Arial" pitchFamily="34" charset="0"/>
                        </a:rPr>
                        <a:t> </a:t>
                      </a:r>
                    </a:p>
                    <a:p>
                      <a:pPr lvl="0"/>
                      <a:endParaRPr kumimoji="0" lang="en-US" sz="1200" b="0" kern="1200" dirty="0" smtClean="0">
                        <a:solidFill>
                          <a:schemeClr val="accent3">
                            <a:lumMod val="50000"/>
                          </a:schemeClr>
                        </a:solidFill>
                        <a:latin typeface="Arial" pitchFamily="34" charset="0"/>
                        <a:ea typeface="+mn-ea"/>
                        <a:cs typeface="Arial" pitchFamily="34" charset="0"/>
                      </a:endParaRPr>
                    </a:p>
                    <a:p>
                      <a:pPr lvl="0"/>
                      <a:endParaRPr kumimoji="0" lang="en-US" sz="1200" b="0" kern="1200" dirty="0" smtClean="0">
                        <a:solidFill>
                          <a:schemeClr val="accent3">
                            <a:lumMod val="50000"/>
                          </a:schemeClr>
                        </a:solidFill>
                        <a:latin typeface="Arial" pitchFamily="34" charset="0"/>
                        <a:ea typeface="+mn-ea"/>
                        <a:cs typeface="Arial" pitchFamily="34" charset="0"/>
                      </a:endParaRPr>
                    </a:p>
                    <a:p>
                      <a:pPr lvl="0"/>
                      <a:endParaRPr kumimoji="0" lang="en-US" sz="1200" b="0" kern="1200" dirty="0" smtClean="0">
                        <a:solidFill>
                          <a:schemeClr val="accent3">
                            <a:lumMod val="50000"/>
                          </a:schemeClr>
                        </a:solidFill>
                        <a:latin typeface="Arial" pitchFamily="34" charset="0"/>
                        <a:ea typeface="+mn-ea"/>
                        <a:cs typeface="Arial" pitchFamily="34" charset="0"/>
                      </a:endParaRPr>
                    </a:p>
                    <a:p>
                      <a:pPr lvl="0"/>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This is good. Factored out the repetitive work and ensured that processing of the cursor only had to happen once.</a:t>
                      </a:r>
                    </a:p>
                    <a:p>
                      <a:r>
                        <a:rPr kumimoji="0" lang="en-US" sz="1200" b="0" kern="1200" dirty="0" smtClean="0">
                          <a:solidFill>
                            <a:schemeClr val="accent3">
                              <a:lumMod val="50000"/>
                            </a:schemeClr>
                          </a:solidFill>
                          <a:latin typeface="Arial" pitchFamily="34" charset="0"/>
                          <a:ea typeface="+mn-ea"/>
                          <a:cs typeface="Arial" pitchFamily="34" charset="0"/>
                        </a:rPr>
                        <a:t> </a:t>
                      </a:r>
                    </a:p>
                    <a:p>
                      <a:pPr lvl="0"/>
                      <a:endParaRPr kumimoji="0" lang="en-US" sz="1200" b="0" kern="1200" dirty="0" smtClean="0">
                        <a:solidFill>
                          <a:schemeClr val="accent3">
                            <a:lumMod val="50000"/>
                          </a:schemeClr>
                        </a:solidFill>
                        <a:latin typeface="Arial" pitchFamily="34" charset="0"/>
                        <a:ea typeface="+mn-ea"/>
                        <a:cs typeface="Arial" pitchFamily="34" charset="0"/>
                      </a:endParaRPr>
                    </a:p>
                    <a:p>
                      <a:pPr lvl="0"/>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Hmm. Call to </a:t>
                      </a:r>
                      <a:r>
                        <a:rPr kumimoji="0" lang="en-US" sz="1200" b="0" kern="1200" dirty="0" err="1" smtClean="0">
                          <a:solidFill>
                            <a:schemeClr val="accent3">
                              <a:lumMod val="50000"/>
                            </a:schemeClr>
                          </a:solidFill>
                          <a:latin typeface="Arial" pitchFamily="34" charset="0"/>
                          <a:ea typeface="+mn-ea"/>
                          <a:cs typeface="Arial" pitchFamily="34" charset="0"/>
                        </a:rPr>
                        <a:t>v$database</a:t>
                      </a:r>
                      <a:r>
                        <a:rPr kumimoji="0" lang="en-US" sz="1200" b="0" kern="1200" dirty="0" smtClean="0">
                          <a:solidFill>
                            <a:schemeClr val="accent3">
                              <a:lumMod val="50000"/>
                            </a:schemeClr>
                          </a:solidFill>
                          <a:latin typeface="Arial" pitchFamily="34" charset="0"/>
                          <a:ea typeface="+mn-ea"/>
                          <a:cs typeface="Arial" pitchFamily="34" charset="0"/>
                        </a:rPr>
                        <a:t> belongs in its own routine. Remembering to wrap with UPPER good, but what if he forgets sometimes?</a:t>
                      </a:r>
                      <a:endParaRPr lang="en-US" sz="1200" b="0" dirty="0">
                        <a:solidFill>
                          <a:schemeClr val="accent3">
                            <a:lumMod val="50000"/>
                          </a:schemeClr>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t>
            </a:r>
            <a:r>
              <a:rPr lang="en-US" dirty="0" err="1" smtClean="0"/>
              <a:t>Arty’s</a:t>
            </a:r>
            <a:r>
              <a:rPr lang="en-US" dirty="0" smtClean="0"/>
              <a:t> Solution</a:t>
            </a:r>
            <a:endParaRPr lang="en-US" dirty="0"/>
          </a:p>
        </p:txBody>
      </p:sp>
      <p:graphicFrame>
        <p:nvGraphicFramePr>
          <p:cNvPr id="4" name="Table 3"/>
          <p:cNvGraphicFramePr>
            <a:graphicFrameLocks noGrp="1"/>
          </p:cNvGraphicFramePr>
          <p:nvPr/>
        </p:nvGraphicFramePr>
        <p:xfrm>
          <a:off x="152400" y="1397000"/>
          <a:ext cx="8839200" cy="5003800"/>
        </p:xfrm>
        <a:graphic>
          <a:graphicData uri="http://schemas.openxmlformats.org/drawingml/2006/table">
            <a:tbl>
              <a:tblPr firstRow="1" bandRow="1">
                <a:tableStyleId>{5C22544A-7EE6-4342-B048-85BDC9FD1C3A}</a:tableStyleId>
              </a:tblPr>
              <a:tblGrid>
                <a:gridCol w="5715000"/>
                <a:gridCol w="3124200"/>
              </a:tblGrid>
              <a:tr h="5003800">
                <a:tc>
                  <a:txBody>
                    <a:bodyPr/>
                    <a:lstStyle/>
                    <a:p>
                      <a:r>
                        <a:rPr kumimoji="0" lang="en-US" sz="1200" b="1" kern="1200" dirty="0" smtClean="0">
                          <a:solidFill>
                            <a:schemeClr val="tx1"/>
                          </a:solidFill>
                          <a:latin typeface="Courier New" pitchFamily="49" charset="0"/>
                          <a:ea typeface="+mn-ea"/>
                          <a:cs typeface="Courier New" pitchFamily="49" charset="0"/>
                        </a:rPr>
                        <a:t> IF (</a:t>
                      </a:r>
                      <a:r>
                        <a:rPr kumimoji="0" lang="en-US" sz="1200" b="1" kern="1200" dirty="0" err="1" smtClean="0">
                          <a:solidFill>
                            <a:schemeClr val="tx1"/>
                          </a:solidFill>
                          <a:latin typeface="Courier New" pitchFamily="49" charset="0"/>
                          <a:ea typeface="+mn-ea"/>
                          <a:cs typeface="Courier New" pitchFamily="49" charset="0"/>
                        </a:rPr>
                        <a:t>i_email_addr</a:t>
                      </a:r>
                      <a:r>
                        <a:rPr kumimoji="0" lang="en-US" sz="1200" b="1" kern="1200" dirty="0" smtClean="0">
                          <a:solidFill>
                            <a:schemeClr val="tx1"/>
                          </a:solidFill>
                          <a:latin typeface="Courier New" pitchFamily="49" charset="0"/>
                          <a:ea typeface="+mn-ea"/>
                          <a:cs typeface="Courier New" pitchFamily="49" charset="0"/>
                        </a:rPr>
                        <a:t> IS NULL AND </a:t>
                      </a:r>
                      <a:r>
                        <a:rPr kumimoji="0" lang="en-US" sz="1200" b="1" kern="1200" dirty="0" err="1" smtClean="0">
                          <a:solidFill>
                            <a:schemeClr val="tx1"/>
                          </a:solidFill>
                          <a:latin typeface="Courier New" pitchFamily="49" charset="0"/>
                          <a:ea typeface="+mn-ea"/>
                          <a:cs typeface="Courier New" pitchFamily="49" charset="0"/>
                        </a:rPr>
                        <a:t>db_name</a:t>
                      </a:r>
                      <a:r>
                        <a:rPr kumimoji="0" lang="en-US" sz="1200" b="1" kern="1200" dirty="0" smtClean="0">
                          <a:solidFill>
                            <a:schemeClr val="tx1"/>
                          </a:solidFill>
                          <a:latin typeface="Courier New" pitchFamily="49" charset="0"/>
                          <a:ea typeface="+mn-ea"/>
                          <a:cs typeface="Courier New" pitchFamily="49" charset="0"/>
                        </a:rPr>
                        <a:t> &lt;&gt; 'MY10G') THEN</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log_msg</a:t>
                      </a:r>
                      <a:r>
                        <a:rPr kumimoji="0" lang="en-US" sz="1200" b="1" kern="1200" dirty="0" smtClean="0">
                          <a:solidFill>
                            <a:schemeClr val="tx1"/>
                          </a:solidFill>
                          <a:latin typeface="Courier New" pitchFamily="49" charset="0"/>
                          <a:ea typeface="+mn-ea"/>
                          <a:cs typeface="Courier New" pitchFamily="49" charset="0"/>
                        </a:rPr>
                        <a:t>('Error: NULL </a:t>
                      </a:r>
                      <a:r>
                        <a:rPr kumimoji="0" lang="en-US" sz="1200" b="1" kern="1200" dirty="0" err="1" smtClean="0">
                          <a:solidFill>
                            <a:schemeClr val="tx1"/>
                          </a:solidFill>
                          <a:latin typeface="Courier New" pitchFamily="49" charset="0"/>
                          <a:ea typeface="+mn-ea"/>
                          <a:cs typeface="Courier New" pitchFamily="49" charset="0"/>
                        </a:rPr>
                        <a:t>i_email_addr</a:t>
                      </a:r>
                      <a:r>
                        <a:rPr kumimoji="0" lang="en-US" sz="1200" b="1" kern="1200" dirty="0" smtClean="0">
                          <a:solidFill>
                            <a:schemeClr val="tx1"/>
                          </a:solidFill>
                          <a:latin typeface="Courier New" pitchFamily="49" charset="0"/>
                          <a:ea typeface="+mn-ea"/>
                          <a:cs typeface="Courier New" pitchFamily="49" charset="0"/>
                        </a:rPr>
                        <a:t> passed to </a:t>
                      </a:r>
                      <a:r>
                        <a:rPr kumimoji="0" lang="en-US" sz="1200" b="1" kern="1200" dirty="0" err="1" smtClean="0">
                          <a:solidFill>
                            <a:schemeClr val="tx1"/>
                          </a:solidFill>
                          <a:latin typeface="Courier New" pitchFamily="49" charset="0"/>
                          <a:ea typeface="+mn-ea"/>
                          <a:cs typeface="Courier New" pitchFamily="49" charset="0"/>
                        </a:rPr>
                        <a:t>print_send_ps_db</a:t>
                      </a:r>
                      <a:r>
                        <a:rPr kumimoji="0" lang="en-US" sz="1200" b="1" kern="1200" dirty="0" smtClean="0">
                          <a:solidFill>
                            <a:schemeClr val="tx1"/>
                          </a:solidFill>
                          <a:latin typeface="Courier New" pitchFamily="49" charset="0"/>
                          <a:ea typeface="+mn-ea"/>
                          <a:cs typeface="Courier New" pitchFamily="49" charset="0"/>
                        </a:rPr>
                        <a:t>. Destination address should be identified.');</a:t>
                      </a:r>
                    </a:p>
                    <a:p>
                      <a:r>
                        <a:rPr kumimoji="0" lang="en-US" sz="1200" b="1" kern="1200" dirty="0" smtClean="0">
                          <a:solidFill>
                            <a:schemeClr val="tx1"/>
                          </a:solidFill>
                          <a:latin typeface="Courier New" pitchFamily="49" charset="0"/>
                          <a:ea typeface="+mn-ea"/>
                          <a:cs typeface="Courier New" pitchFamily="49" charset="0"/>
                        </a:rPr>
                        <a:t>      RAISE_APPLICATION_ERROR(-20001,'Parameter </a:t>
                      </a:r>
                      <a:r>
                        <a:rPr kumimoji="0" lang="en-US" sz="1200" b="1" kern="1200" dirty="0" err="1" smtClean="0">
                          <a:solidFill>
                            <a:schemeClr val="tx1"/>
                          </a:solidFill>
                          <a:latin typeface="Courier New" pitchFamily="49" charset="0"/>
                          <a:ea typeface="+mn-ea"/>
                          <a:cs typeface="Courier New" pitchFamily="49" charset="0"/>
                        </a:rPr>
                        <a:t>i_email_addr</a:t>
                      </a:r>
                      <a:r>
                        <a:rPr kumimoji="0" lang="en-US" sz="1200" b="1" kern="1200" dirty="0" smtClean="0">
                          <a:solidFill>
                            <a:schemeClr val="tx1"/>
                          </a:solidFill>
                          <a:latin typeface="Courier New" pitchFamily="49" charset="0"/>
                          <a:ea typeface="+mn-ea"/>
                          <a:cs typeface="Courier New" pitchFamily="49" charset="0"/>
                        </a:rPr>
                        <a:t> is empty. Please pass the desired destination of the emailed report.');</a:t>
                      </a:r>
                    </a:p>
                    <a:p>
                      <a:r>
                        <a:rPr kumimoji="0" lang="en-US" sz="1200" b="1" kern="1200" dirty="0" smtClean="0">
                          <a:solidFill>
                            <a:schemeClr val="tx1"/>
                          </a:solidFill>
                          <a:latin typeface="Courier New" pitchFamily="49" charset="0"/>
                          <a:ea typeface="+mn-ea"/>
                          <a:cs typeface="Courier New" pitchFamily="49" charset="0"/>
                        </a:rPr>
                        <a:t>   END IF;</a:t>
                      </a:r>
                    </a:p>
                    <a:p>
                      <a:endParaRPr kumimoji="0" lang="en-US" sz="1200" b="1" kern="1200" dirty="0" smtClean="0">
                        <a:solidFill>
                          <a:schemeClr val="tx1"/>
                        </a:solidFill>
                        <a:latin typeface="Courier New" pitchFamily="49" charset="0"/>
                        <a:ea typeface="+mn-ea"/>
                        <a:cs typeface="Courier New" pitchFamily="49" charset="0"/>
                      </a:endParaRPr>
                    </a:p>
                    <a:p>
                      <a:r>
                        <a:rPr kumimoji="0" lang="en-US" sz="1200" b="1" kern="1200" dirty="0" smtClean="0">
                          <a:solidFill>
                            <a:schemeClr val="tx1"/>
                          </a:solidFill>
                          <a:latin typeface="Courier New" pitchFamily="49" charset="0"/>
                          <a:ea typeface="+mn-ea"/>
                          <a:cs typeface="Courier New" pitchFamily="49" charset="0"/>
                        </a:rPr>
                        <a:t>   -- Remove prior file run on same day</a:t>
                      </a:r>
                    </a:p>
                    <a:p>
                      <a:r>
                        <a:rPr kumimoji="0" lang="en-US" sz="1200" b="1" kern="1200" dirty="0" smtClean="0">
                          <a:solidFill>
                            <a:schemeClr val="tx1"/>
                          </a:solidFill>
                          <a:latin typeface="Courier New" pitchFamily="49" charset="0"/>
                          <a:ea typeface="+mn-ea"/>
                          <a:cs typeface="Courier New" pitchFamily="49" charset="0"/>
                        </a:rPr>
                        <a:t>--   BEGIN</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utl_file.fremove</a:t>
                      </a:r>
                      <a:r>
                        <a:rPr kumimoji="0" lang="en-US" sz="1200" b="1" kern="1200" dirty="0" smtClean="0">
                          <a:solidFill>
                            <a:schemeClr val="tx1"/>
                          </a:solidFill>
                          <a:latin typeface="Courier New" pitchFamily="49" charset="0"/>
                          <a:ea typeface="+mn-ea"/>
                          <a:cs typeface="Courier New" pitchFamily="49" charset="0"/>
                        </a:rPr>
                        <a:t>('CORE_DIR', filename);</a:t>
                      </a:r>
                    </a:p>
                    <a:p>
                      <a:r>
                        <a:rPr kumimoji="0" lang="en-US" sz="1200" b="1" kern="1200" dirty="0" smtClean="0">
                          <a:solidFill>
                            <a:schemeClr val="tx1"/>
                          </a:solidFill>
                          <a:latin typeface="Courier New" pitchFamily="49" charset="0"/>
                          <a:ea typeface="+mn-ea"/>
                          <a:cs typeface="Courier New" pitchFamily="49" charset="0"/>
                        </a:rPr>
                        <a:t>--   EXCEPTION</a:t>
                      </a:r>
                    </a:p>
                    <a:p>
                      <a:r>
                        <a:rPr kumimoji="0" lang="en-US" sz="1200" b="1" kern="1200" dirty="0" smtClean="0">
                          <a:solidFill>
                            <a:schemeClr val="tx1"/>
                          </a:solidFill>
                          <a:latin typeface="Courier New" pitchFamily="49" charset="0"/>
                          <a:ea typeface="+mn-ea"/>
                          <a:cs typeface="Courier New" pitchFamily="49" charset="0"/>
                        </a:rPr>
                        <a:t>--      WHEN </a:t>
                      </a:r>
                      <a:r>
                        <a:rPr kumimoji="0" lang="en-US" sz="1200" b="1" kern="1200" dirty="0" err="1" smtClean="0">
                          <a:solidFill>
                            <a:schemeClr val="tx1"/>
                          </a:solidFill>
                          <a:latin typeface="Courier New" pitchFamily="49" charset="0"/>
                          <a:ea typeface="+mn-ea"/>
                          <a:cs typeface="Courier New" pitchFamily="49" charset="0"/>
                        </a:rPr>
                        <a:t>utl_file.invalid_operation</a:t>
                      </a:r>
                      <a:r>
                        <a:rPr kumimoji="0" lang="en-US" sz="1200" b="1" kern="1200" dirty="0" smtClean="0">
                          <a:solidFill>
                            <a:schemeClr val="tx1"/>
                          </a:solidFill>
                          <a:latin typeface="Courier New" pitchFamily="49" charset="0"/>
                          <a:ea typeface="+mn-ea"/>
                          <a:cs typeface="Courier New" pitchFamily="49" charset="0"/>
                        </a:rPr>
                        <a:t> THEN</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log_msg</a:t>
                      </a:r>
                      <a:r>
                        <a:rPr kumimoji="0" lang="en-US" sz="1200" b="1" kern="1200" dirty="0" smtClean="0">
                          <a:solidFill>
                            <a:schemeClr val="tx1"/>
                          </a:solidFill>
                          <a:latin typeface="Courier New" pitchFamily="49" charset="0"/>
                          <a:ea typeface="+mn-ea"/>
                          <a:cs typeface="Courier New" pitchFamily="49" charset="0"/>
                        </a:rPr>
                        <a:t>('ERROR: Cannot remove file '||filename);</a:t>
                      </a:r>
                    </a:p>
                    <a:p>
                      <a:r>
                        <a:rPr kumimoji="0" lang="en-US" sz="1200" b="1" kern="1200" dirty="0" smtClean="0">
                          <a:solidFill>
                            <a:schemeClr val="tx1"/>
                          </a:solidFill>
                          <a:latin typeface="Courier New" pitchFamily="49" charset="0"/>
                          <a:ea typeface="+mn-ea"/>
                          <a:cs typeface="Courier New" pitchFamily="49" charset="0"/>
                        </a:rPr>
                        <a:t>--   END;</a:t>
                      </a:r>
                    </a:p>
                    <a:p>
                      <a:r>
                        <a:rPr kumimoji="0" lang="en-US" sz="1200" b="1" kern="1200" dirty="0" smtClean="0">
                          <a:solidFill>
                            <a:schemeClr val="tx1"/>
                          </a:solidFill>
                          <a:latin typeface="Courier New" pitchFamily="49" charset="0"/>
                          <a:ea typeface="+mn-ea"/>
                          <a:cs typeface="Courier New" pitchFamily="49" charset="0"/>
                        </a:rPr>
                        <a:t>   </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begin_time</a:t>
                      </a:r>
                      <a:r>
                        <a:rPr kumimoji="0" lang="en-US" sz="1200" b="1" kern="1200" dirty="0" smtClean="0">
                          <a:solidFill>
                            <a:schemeClr val="tx1"/>
                          </a:solidFill>
                          <a:latin typeface="Courier New" pitchFamily="49" charset="0"/>
                          <a:ea typeface="+mn-ea"/>
                          <a:cs typeface="Courier New" pitchFamily="49" charset="0"/>
                        </a:rPr>
                        <a:t> := </a:t>
                      </a:r>
                      <a:r>
                        <a:rPr kumimoji="0" lang="en-US" sz="1200" b="1" kern="1200" dirty="0" err="1" smtClean="0">
                          <a:solidFill>
                            <a:schemeClr val="tx1"/>
                          </a:solidFill>
                          <a:latin typeface="Courier New" pitchFamily="49" charset="0"/>
                          <a:ea typeface="+mn-ea"/>
                          <a:cs typeface="Courier New" pitchFamily="49" charset="0"/>
                        </a:rPr>
                        <a:t>dbms_utility.get_time</a:t>
                      </a:r>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   </a:t>
                      </a:r>
                    </a:p>
                    <a:p>
                      <a:r>
                        <a:rPr kumimoji="0" lang="en-US" sz="1200" b="1" kern="1200" dirty="0" smtClean="0">
                          <a:solidFill>
                            <a:schemeClr val="tx1"/>
                          </a:solidFill>
                          <a:latin typeface="Courier New" pitchFamily="49" charset="0"/>
                          <a:ea typeface="+mn-ea"/>
                          <a:cs typeface="Courier New" pitchFamily="49" charset="0"/>
                        </a:rPr>
                        <a:t>   marker   := '</a:t>
                      </a:r>
                      <a:r>
                        <a:rPr kumimoji="0" lang="en-US" sz="1200" b="1" kern="1200" dirty="0" err="1" smtClean="0">
                          <a:solidFill>
                            <a:schemeClr val="tx1"/>
                          </a:solidFill>
                          <a:latin typeface="Courier New" pitchFamily="49" charset="0"/>
                          <a:ea typeface="+mn-ea"/>
                          <a:cs typeface="Courier New" pitchFamily="49" charset="0"/>
                        </a:rPr>
                        <a:t>fopen</a:t>
                      </a:r>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file_rec</a:t>
                      </a:r>
                      <a:r>
                        <a:rPr kumimoji="0" lang="en-US" sz="1200" b="1" kern="1200" dirty="0" smtClean="0">
                          <a:solidFill>
                            <a:schemeClr val="tx1"/>
                          </a:solidFill>
                          <a:latin typeface="Courier New" pitchFamily="49" charset="0"/>
                          <a:ea typeface="+mn-ea"/>
                          <a:cs typeface="Courier New" pitchFamily="49" charset="0"/>
                        </a:rPr>
                        <a:t> := </a:t>
                      </a:r>
                      <a:r>
                        <a:rPr kumimoji="0" lang="en-US" sz="1200" b="1" kern="1200" dirty="0" err="1" smtClean="0">
                          <a:solidFill>
                            <a:schemeClr val="tx1"/>
                          </a:solidFill>
                          <a:latin typeface="Courier New" pitchFamily="49" charset="0"/>
                          <a:ea typeface="+mn-ea"/>
                          <a:cs typeface="Courier New" pitchFamily="49" charset="0"/>
                        </a:rPr>
                        <a:t>utl_file.fopen</a:t>
                      </a:r>
                      <a:r>
                        <a:rPr kumimoji="0" lang="en-US" sz="1200" b="1" kern="1200" dirty="0" smtClean="0">
                          <a:solidFill>
                            <a:schemeClr val="tx1"/>
                          </a:solidFill>
                          <a:latin typeface="Courier New" pitchFamily="49" charset="0"/>
                          <a:ea typeface="+mn-ea"/>
                          <a:cs typeface="Courier New" pitchFamily="49" charset="0"/>
                        </a:rPr>
                        <a:t>('CORE_DIR', filename, 'W', 32767);</a:t>
                      </a:r>
                      <a:endParaRPr kumimoji="0" lang="en-US" sz="1200" b="1" kern="1200" dirty="0">
                        <a:solidFill>
                          <a:schemeClr val="tx1"/>
                        </a:solidFill>
                        <a:latin typeface="Courier New" pitchFamily="49" charset="0"/>
                        <a:ea typeface="+mn-ea"/>
                        <a:cs typeface="Courier New" pitchFamily="49"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a:buFont typeface="Wingdings" pitchFamily="2" charset="2"/>
                        <a:buChar char="Ø"/>
                      </a:pPr>
                      <a:r>
                        <a:rPr lang="en-US" sz="1200" b="0" dirty="0" smtClean="0">
                          <a:solidFill>
                            <a:schemeClr val="accent3">
                              <a:lumMod val="50000"/>
                            </a:schemeClr>
                          </a:solidFill>
                          <a:latin typeface="Arial" pitchFamily="34" charset="0"/>
                          <a:cs typeface="Arial" pitchFamily="34" charset="0"/>
                        </a:rPr>
                        <a:t>Good. Checking condition. But presence of RAISE_APPLICATION_ERROR screams for exception-handling standard.</a:t>
                      </a: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r>
                        <a:rPr lang="en-US" sz="1200" b="0" dirty="0" smtClean="0">
                          <a:solidFill>
                            <a:schemeClr val="accent3">
                              <a:lumMod val="50000"/>
                            </a:schemeClr>
                          </a:solidFill>
                          <a:latin typeface="Arial" pitchFamily="34" charset="0"/>
                          <a:cs typeface="Arial" pitchFamily="34" charset="0"/>
                        </a:rPr>
                        <a:t>Looks like Arty had some trouble with W and A file modes. Would be better if file ops were standardized in common package so he doesn’t have to think about this stuff and learn by trial and error.</a:t>
                      </a: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r>
                        <a:rPr lang="en-US" sz="1200" b="0" dirty="0" smtClean="0">
                          <a:solidFill>
                            <a:schemeClr val="accent3">
                              <a:lumMod val="50000"/>
                            </a:schemeClr>
                          </a:solidFill>
                          <a:latin typeface="Arial" pitchFamily="34" charset="0"/>
                          <a:cs typeface="Arial" pitchFamily="34" charset="0"/>
                        </a:rPr>
                        <a:t>Directory hard-coded</a:t>
                      </a:r>
                    </a:p>
                    <a:p>
                      <a:pPr lvl="0">
                        <a:buFont typeface="Wingdings" pitchFamily="2" charset="2"/>
                        <a:buChar char="Ø"/>
                      </a:pPr>
                      <a:endParaRPr lang="en-US" sz="1200" b="0" dirty="0">
                        <a:solidFill>
                          <a:schemeClr val="accent3">
                            <a:lumMod val="50000"/>
                          </a:schemeClr>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t>
            </a:r>
            <a:r>
              <a:rPr lang="en-US" dirty="0" err="1" smtClean="0"/>
              <a:t>Arty’s</a:t>
            </a:r>
            <a:r>
              <a:rPr lang="en-US" dirty="0" smtClean="0"/>
              <a:t> Solution</a:t>
            </a:r>
            <a:endParaRPr lang="en-US" dirty="0"/>
          </a:p>
        </p:txBody>
      </p:sp>
      <p:graphicFrame>
        <p:nvGraphicFramePr>
          <p:cNvPr id="4" name="Table 3"/>
          <p:cNvGraphicFramePr>
            <a:graphicFrameLocks noGrp="1"/>
          </p:cNvGraphicFramePr>
          <p:nvPr/>
        </p:nvGraphicFramePr>
        <p:xfrm>
          <a:off x="152400" y="1397000"/>
          <a:ext cx="8839200" cy="5349240"/>
        </p:xfrm>
        <a:graphic>
          <a:graphicData uri="http://schemas.openxmlformats.org/drawingml/2006/table">
            <a:tbl>
              <a:tblPr firstRow="1" bandRow="1">
                <a:tableStyleId>{5C22544A-7EE6-4342-B048-85BDC9FD1C3A}</a:tableStyleId>
              </a:tblPr>
              <a:tblGrid>
                <a:gridCol w="5715000"/>
                <a:gridCol w="3124200"/>
              </a:tblGrid>
              <a:tr h="5003800">
                <a:tc>
                  <a:txBody>
                    <a:bodyPr/>
                    <a:lstStyle/>
                    <a:p>
                      <a:r>
                        <a:rPr kumimoji="0" lang="en-US" sz="800" b="1" kern="1200" dirty="0" smtClean="0">
                          <a:solidFill>
                            <a:schemeClr val="tx1"/>
                          </a:solidFill>
                          <a:latin typeface="Courier New" pitchFamily="49" charset="0"/>
                          <a:ea typeface="+mn-ea"/>
                          <a:cs typeface="Courier New" pitchFamily="49" charset="0"/>
                        </a:rPr>
                        <a:t> -- Read entire Problem/Solution database</a:t>
                      </a:r>
                    </a:p>
                    <a:p>
                      <a:r>
                        <a:rPr kumimoji="0" lang="en-US" sz="800" b="1" kern="1200" dirty="0" smtClean="0">
                          <a:solidFill>
                            <a:schemeClr val="tx1"/>
                          </a:solidFill>
                          <a:latin typeface="Courier New" pitchFamily="49" charset="0"/>
                          <a:ea typeface="+mn-ea"/>
                          <a:cs typeface="Courier New" pitchFamily="49" charset="0"/>
                        </a:rPr>
                        <a:t>   FOR </a:t>
                      </a:r>
                      <a:r>
                        <a:rPr kumimoji="0" lang="en-US" sz="800" b="1" kern="1200" dirty="0" err="1" smtClean="0">
                          <a:solidFill>
                            <a:schemeClr val="tx1"/>
                          </a:solidFill>
                          <a:latin typeface="Courier New" pitchFamily="49" charset="0"/>
                          <a:ea typeface="+mn-ea"/>
                          <a:cs typeface="Courier New" pitchFamily="49" charset="0"/>
                        </a:rPr>
                        <a:t>l_rec</a:t>
                      </a:r>
                      <a:r>
                        <a:rPr kumimoji="0" lang="en-US" sz="800" b="1" kern="1200" dirty="0" smtClean="0">
                          <a:solidFill>
                            <a:schemeClr val="tx1"/>
                          </a:solidFill>
                          <a:latin typeface="Courier New" pitchFamily="49" charset="0"/>
                          <a:ea typeface="+mn-ea"/>
                          <a:cs typeface="Courier New" pitchFamily="49" charset="0"/>
                        </a:rPr>
                        <a:t> IN </a:t>
                      </a:r>
                      <a:r>
                        <a:rPr kumimoji="0" lang="en-US" sz="800" b="1" kern="1200" dirty="0" err="1" smtClean="0">
                          <a:solidFill>
                            <a:schemeClr val="tx1"/>
                          </a:solidFill>
                          <a:latin typeface="Courier New" pitchFamily="49" charset="0"/>
                          <a:ea typeface="+mn-ea"/>
                          <a:cs typeface="Courier New" pitchFamily="49" charset="0"/>
                        </a:rPr>
                        <a:t>cur_read_ps_db</a:t>
                      </a:r>
                      <a:r>
                        <a:rPr kumimoji="0" lang="en-US" sz="800" b="1" kern="1200" dirty="0" smtClean="0">
                          <a:solidFill>
                            <a:schemeClr val="tx1"/>
                          </a:solidFill>
                          <a:latin typeface="Courier New" pitchFamily="49" charset="0"/>
                          <a:ea typeface="+mn-ea"/>
                          <a:cs typeface="Courier New" pitchFamily="49" charset="0"/>
                        </a:rPr>
                        <a:t> LOOP</a:t>
                      </a:r>
                    </a:p>
                    <a:p>
                      <a:r>
                        <a:rPr kumimoji="0" lang="en-US" sz="800" b="1" kern="1200" dirty="0" smtClean="0">
                          <a:solidFill>
                            <a:schemeClr val="tx1"/>
                          </a:solidFill>
                          <a:latin typeface="Courier New" pitchFamily="49" charset="0"/>
                          <a:ea typeface="+mn-ea"/>
                          <a:cs typeface="Courier New" pitchFamily="49" charset="0"/>
                        </a:rPr>
                        <a:t>      </a:t>
                      </a:r>
                      <a:r>
                        <a:rPr kumimoji="0" lang="en-US" sz="800" b="1" kern="1200" dirty="0" err="1" smtClean="0">
                          <a:solidFill>
                            <a:schemeClr val="tx1"/>
                          </a:solidFill>
                          <a:latin typeface="Courier New" pitchFamily="49" charset="0"/>
                          <a:ea typeface="+mn-ea"/>
                          <a:cs typeface="Courier New" pitchFamily="49" charset="0"/>
                        </a:rPr>
                        <a:t>idx</a:t>
                      </a:r>
                      <a:r>
                        <a:rPr kumimoji="0" lang="en-US" sz="800" b="1" kern="1200" dirty="0" smtClean="0">
                          <a:solidFill>
                            <a:schemeClr val="tx1"/>
                          </a:solidFill>
                          <a:latin typeface="Courier New" pitchFamily="49" charset="0"/>
                          <a:ea typeface="+mn-ea"/>
                          <a:cs typeface="Courier New" pitchFamily="49" charset="0"/>
                        </a:rPr>
                        <a:t> := </a:t>
                      </a:r>
                      <a:r>
                        <a:rPr kumimoji="0" lang="en-US" sz="800" b="1" kern="1200" dirty="0" err="1" smtClean="0">
                          <a:solidFill>
                            <a:schemeClr val="tx1"/>
                          </a:solidFill>
                          <a:latin typeface="Courier New" pitchFamily="49" charset="0"/>
                          <a:ea typeface="+mn-ea"/>
                          <a:cs typeface="Courier New" pitchFamily="49" charset="0"/>
                        </a:rPr>
                        <a:t>idx</a:t>
                      </a:r>
                      <a:r>
                        <a:rPr kumimoji="0" lang="en-US" sz="800" b="1" kern="1200" dirty="0" smtClean="0">
                          <a:solidFill>
                            <a:schemeClr val="tx1"/>
                          </a:solidFill>
                          <a:latin typeface="Courier New" pitchFamily="49" charset="0"/>
                          <a:ea typeface="+mn-ea"/>
                          <a:cs typeface="Courier New" pitchFamily="49" charset="0"/>
                        </a:rPr>
                        <a:t> + 1;</a:t>
                      </a:r>
                    </a:p>
                    <a:p>
                      <a:r>
                        <a:rPr kumimoji="0" lang="en-US" sz="800" b="1" kern="1200" dirty="0" smtClean="0">
                          <a:solidFill>
                            <a:schemeClr val="tx1"/>
                          </a:solidFill>
                          <a:latin typeface="Courier New" pitchFamily="49" charset="0"/>
                          <a:ea typeface="+mn-ea"/>
                          <a:cs typeface="Courier New" pitchFamily="49" charset="0"/>
                        </a:rPr>
                        <a:t>      -- Write each problem and its possible solutions to a file</a:t>
                      </a:r>
                    </a:p>
                    <a:p>
                      <a:r>
                        <a:rPr kumimoji="0" lang="en-US" sz="800" b="1" kern="1200" dirty="0" smtClean="0">
                          <a:solidFill>
                            <a:schemeClr val="tx1"/>
                          </a:solidFill>
                          <a:latin typeface="Courier New" pitchFamily="49" charset="0"/>
                          <a:ea typeface="+mn-ea"/>
                          <a:cs typeface="Courier New" pitchFamily="49" charset="0"/>
                        </a:rPr>
                        <a:t>      -- check to ensure file is open and handle is valid</a:t>
                      </a:r>
                    </a:p>
                    <a:p>
                      <a:r>
                        <a:rPr kumimoji="0" lang="en-US" sz="800" b="1" kern="1200" dirty="0" smtClean="0">
                          <a:solidFill>
                            <a:schemeClr val="tx1"/>
                          </a:solidFill>
                          <a:latin typeface="Courier New" pitchFamily="49" charset="0"/>
                          <a:ea typeface="+mn-ea"/>
                          <a:cs typeface="Courier New" pitchFamily="49" charset="0"/>
                        </a:rPr>
                        <a:t>      BEGIN</a:t>
                      </a:r>
                    </a:p>
                    <a:p>
                      <a:r>
                        <a:rPr kumimoji="0" lang="en-US" sz="800" b="1" kern="1200" dirty="0" smtClean="0">
                          <a:solidFill>
                            <a:schemeClr val="tx1"/>
                          </a:solidFill>
                          <a:latin typeface="Courier New" pitchFamily="49" charset="0"/>
                          <a:ea typeface="+mn-ea"/>
                          <a:cs typeface="Courier New" pitchFamily="49" charset="0"/>
                        </a:rPr>
                        <a:t>         marker := '</a:t>
                      </a:r>
                      <a:r>
                        <a:rPr kumimoji="0" lang="en-US" sz="800" b="1" kern="1200" dirty="0" err="1" smtClean="0">
                          <a:solidFill>
                            <a:schemeClr val="tx1"/>
                          </a:solidFill>
                          <a:latin typeface="Courier New" pitchFamily="49" charset="0"/>
                          <a:ea typeface="+mn-ea"/>
                          <a:cs typeface="Courier New" pitchFamily="49" charset="0"/>
                        </a:rPr>
                        <a:t>is_open</a:t>
                      </a:r>
                      <a:r>
                        <a:rPr kumimoji="0" lang="en-US" sz="800" b="1" kern="1200" dirty="0" smtClean="0">
                          <a:solidFill>
                            <a:schemeClr val="tx1"/>
                          </a:solidFill>
                          <a:latin typeface="Courier New" pitchFamily="49" charset="0"/>
                          <a:ea typeface="+mn-ea"/>
                          <a:cs typeface="Courier New" pitchFamily="49" charset="0"/>
                        </a:rPr>
                        <a:t>';</a:t>
                      </a:r>
                    </a:p>
                    <a:p>
                      <a:r>
                        <a:rPr kumimoji="0" lang="en-US" sz="800" b="1" kern="1200" dirty="0" smtClean="0">
                          <a:solidFill>
                            <a:schemeClr val="tx1"/>
                          </a:solidFill>
                          <a:latin typeface="Courier New" pitchFamily="49" charset="0"/>
                          <a:ea typeface="+mn-ea"/>
                          <a:cs typeface="Courier New" pitchFamily="49" charset="0"/>
                        </a:rPr>
                        <a:t>         IF (</a:t>
                      </a:r>
                      <a:r>
                        <a:rPr kumimoji="0" lang="en-US" sz="800" b="1" kern="1200" dirty="0" err="1" smtClean="0">
                          <a:solidFill>
                            <a:schemeClr val="tx1"/>
                          </a:solidFill>
                          <a:latin typeface="Courier New" pitchFamily="49" charset="0"/>
                          <a:ea typeface="+mn-ea"/>
                          <a:cs typeface="Courier New" pitchFamily="49" charset="0"/>
                        </a:rPr>
                        <a:t>utl_file.is_open</a:t>
                      </a:r>
                      <a:r>
                        <a:rPr kumimoji="0" lang="en-US" sz="800" b="1" kern="1200" dirty="0" smtClean="0">
                          <a:solidFill>
                            <a:schemeClr val="tx1"/>
                          </a:solidFill>
                          <a:latin typeface="Courier New" pitchFamily="49" charset="0"/>
                          <a:ea typeface="+mn-ea"/>
                          <a:cs typeface="Courier New" pitchFamily="49" charset="0"/>
                        </a:rPr>
                        <a:t>(</a:t>
                      </a:r>
                      <a:r>
                        <a:rPr kumimoji="0" lang="en-US" sz="800" b="1" kern="1200" dirty="0" err="1" smtClean="0">
                          <a:solidFill>
                            <a:schemeClr val="tx1"/>
                          </a:solidFill>
                          <a:latin typeface="Courier New" pitchFamily="49" charset="0"/>
                          <a:ea typeface="+mn-ea"/>
                          <a:cs typeface="Courier New" pitchFamily="49" charset="0"/>
                        </a:rPr>
                        <a:t>file_rec</a:t>
                      </a:r>
                      <a:r>
                        <a:rPr kumimoji="0" lang="en-US" sz="800" b="1" kern="1200" dirty="0" smtClean="0">
                          <a:solidFill>
                            <a:schemeClr val="tx1"/>
                          </a:solidFill>
                          <a:latin typeface="Courier New" pitchFamily="49" charset="0"/>
                          <a:ea typeface="+mn-ea"/>
                          <a:cs typeface="Courier New" pitchFamily="49" charset="0"/>
                        </a:rPr>
                        <a:t>)) THEN</a:t>
                      </a:r>
                    </a:p>
                    <a:p>
                      <a:r>
                        <a:rPr kumimoji="0" lang="en-US" sz="800" b="1" kern="1200" dirty="0" smtClean="0">
                          <a:solidFill>
                            <a:schemeClr val="tx1"/>
                          </a:solidFill>
                          <a:latin typeface="Courier New" pitchFamily="49" charset="0"/>
                          <a:ea typeface="+mn-ea"/>
                          <a:cs typeface="Courier New" pitchFamily="49" charset="0"/>
                        </a:rPr>
                        <a:t>         </a:t>
                      </a:r>
                    </a:p>
                    <a:p>
                      <a:r>
                        <a:rPr kumimoji="0" lang="en-US" sz="800" b="1" kern="1200" dirty="0" smtClean="0">
                          <a:solidFill>
                            <a:schemeClr val="tx1"/>
                          </a:solidFill>
                          <a:latin typeface="Courier New" pitchFamily="49" charset="0"/>
                          <a:ea typeface="+mn-ea"/>
                          <a:cs typeface="Courier New" pitchFamily="49" charset="0"/>
                        </a:rPr>
                        <a:t>            -- write to file and email body at the same time</a:t>
                      </a:r>
                    </a:p>
                    <a:p>
                      <a:r>
                        <a:rPr kumimoji="0" lang="en-US" sz="800" b="1" kern="1200" dirty="0" smtClean="0">
                          <a:solidFill>
                            <a:schemeClr val="tx1"/>
                          </a:solidFill>
                          <a:latin typeface="Courier New" pitchFamily="49" charset="0"/>
                          <a:ea typeface="+mn-ea"/>
                          <a:cs typeface="Courier New" pitchFamily="49" charset="0"/>
                        </a:rPr>
                        <a:t>            marker := '</a:t>
                      </a:r>
                      <a:r>
                        <a:rPr kumimoji="0" lang="en-US" sz="800" b="1" kern="1200" dirty="0" err="1" smtClean="0">
                          <a:solidFill>
                            <a:schemeClr val="tx1"/>
                          </a:solidFill>
                          <a:latin typeface="Courier New" pitchFamily="49" charset="0"/>
                          <a:ea typeface="+mn-ea"/>
                          <a:cs typeface="Courier New" pitchFamily="49" charset="0"/>
                        </a:rPr>
                        <a:t>put_line</a:t>
                      </a:r>
                      <a:r>
                        <a:rPr kumimoji="0" lang="en-US" sz="800" b="1" kern="1200" dirty="0" smtClean="0">
                          <a:solidFill>
                            <a:schemeClr val="tx1"/>
                          </a:solidFill>
                          <a:latin typeface="Courier New" pitchFamily="49" charset="0"/>
                          <a:ea typeface="+mn-ea"/>
                          <a:cs typeface="Courier New" pitchFamily="49" charset="0"/>
                        </a:rPr>
                        <a:t>';</a:t>
                      </a:r>
                    </a:p>
                    <a:p>
                      <a:r>
                        <a:rPr kumimoji="0" lang="en-US" sz="800" b="1" kern="1200" dirty="0" smtClean="0">
                          <a:solidFill>
                            <a:schemeClr val="tx1"/>
                          </a:solidFill>
                          <a:latin typeface="Courier New" pitchFamily="49" charset="0"/>
                          <a:ea typeface="+mn-ea"/>
                          <a:cs typeface="Courier New" pitchFamily="49" charset="0"/>
                        </a:rPr>
                        <a:t>            IF (</a:t>
                      </a:r>
                      <a:r>
                        <a:rPr kumimoji="0" lang="en-US" sz="800" b="1" kern="1200" dirty="0" err="1" smtClean="0">
                          <a:solidFill>
                            <a:schemeClr val="tx1"/>
                          </a:solidFill>
                          <a:latin typeface="Courier New" pitchFamily="49" charset="0"/>
                          <a:ea typeface="+mn-ea"/>
                          <a:cs typeface="Courier New" pitchFamily="49" charset="0"/>
                        </a:rPr>
                        <a:t>idx</a:t>
                      </a:r>
                      <a:r>
                        <a:rPr kumimoji="0" lang="en-US" sz="800" b="1" kern="1200" dirty="0" smtClean="0">
                          <a:solidFill>
                            <a:schemeClr val="tx1"/>
                          </a:solidFill>
                          <a:latin typeface="Courier New" pitchFamily="49" charset="0"/>
                          <a:ea typeface="+mn-ea"/>
                          <a:cs typeface="Courier New" pitchFamily="49" charset="0"/>
                        </a:rPr>
                        <a:t> = 1) THEN</a:t>
                      </a:r>
                    </a:p>
                    <a:p>
                      <a:r>
                        <a:rPr kumimoji="0" lang="en-US" sz="800" b="1" kern="1200" dirty="0" smtClean="0">
                          <a:solidFill>
                            <a:schemeClr val="tx1"/>
                          </a:solidFill>
                          <a:latin typeface="Courier New" pitchFamily="49" charset="0"/>
                          <a:ea typeface="+mn-ea"/>
                          <a:cs typeface="Courier New" pitchFamily="49" charset="0"/>
                        </a:rPr>
                        <a:t>               -- report header</a:t>
                      </a:r>
                    </a:p>
                    <a:p>
                      <a:r>
                        <a:rPr kumimoji="0" lang="en-US" sz="800" b="1" kern="1200" dirty="0" smtClean="0">
                          <a:solidFill>
                            <a:schemeClr val="tx1"/>
                          </a:solidFill>
                          <a:latin typeface="Courier New" pitchFamily="49" charset="0"/>
                          <a:ea typeface="+mn-ea"/>
                          <a:cs typeface="Courier New" pitchFamily="49" charset="0"/>
                        </a:rPr>
                        <a:t>               </a:t>
                      </a:r>
                      <a:r>
                        <a:rPr kumimoji="0" lang="en-US" sz="800" b="1" kern="1200" dirty="0" err="1" smtClean="0">
                          <a:solidFill>
                            <a:schemeClr val="tx1"/>
                          </a:solidFill>
                          <a:latin typeface="Courier New" pitchFamily="49" charset="0"/>
                          <a:ea typeface="+mn-ea"/>
                          <a:cs typeface="Courier New" pitchFamily="49" charset="0"/>
                        </a:rPr>
                        <a:t>handle_line</a:t>
                      </a:r>
                      <a:r>
                        <a:rPr kumimoji="0" lang="en-US" sz="800" b="1" kern="1200" dirty="0" smtClean="0">
                          <a:solidFill>
                            <a:schemeClr val="tx1"/>
                          </a:solidFill>
                          <a:latin typeface="Courier New" pitchFamily="49" charset="0"/>
                          <a:ea typeface="+mn-ea"/>
                          <a:cs typeface="Courier New" pitchFamily="49" charset="0"/>
                        </a:rPr>
                        <a:t>('********************************************************************************');</a:t>
                      </a:r>
                    </a:p>
                    <a:p>
                      <a:r>
                        <a:rPr kumimoji="0" lang="en-US" sz="800" b="1" kern="1200" dirty="0" smtClean="0">
                          <a:solidFill>
                            <a:schemeClr val="tx1"/>
                          </a:solidFill>
                          <a:latin typeface="Courier New" pitchFamily="49" charset="0"/>
                          <a:ea typeface="+mn-ea"/>
                          <a:cs typeface="Courier New" pitchFamily="49" charset="0"/>
                        </a:rPr>
                        <a:t>               </a:t>
                      </a:r>
                      <a:r>
                        <a:rPr kumimoji="0" lang="en-US" sz="800" b="1" kern="1200" dirty="0" err="1" smtClean="0">
                          <a:solidFill>
                            <a:schemeClr val="tx1"/>
                          </a:solidFill>
                          <a:latin typeface="Courier New" pitchFamily="49" charset="0"/>
                          <a:ea typeface="+mn-ea"/>
                          <a:cs typeface="Courier New" pitchFamily="49" charset="0"/>
                        </a:rPr>
                        <a:t>handle_line</a:t>
                      </a:r>
                      <a:r>
                        <a:rPr kumimoji="0" lang="en-US" sz="800" b="1" kern="1200" dirty="0" smtClean="0">
                          <a:solidFill>
                            <a:schemeClr val="tx1"/>
                          </a:solidFill>
                          <a:latin typeface="Courier New" pitchFamily="49" charset="0"/>
                          <a:ea typeface="+mn-ea"/>
                          <a:cs typeface="Courier New" pitchFamily="49" charset="0"/>
                        </a:rPr>
                        <a:t>('                Printout of the Problem/Solution Database');</a:t>
                      </a:r>
                    </a:p>
                    <a:p>
                      <a:r>
                        <a:rPr kumimoji="0" lang="en-US" sz="800" b="1" kern="1200" dirty="0" smtClean="0">
                          <a:solidFill>
                            <a:schemeClr val="tx1"/>
                          </a:solidFill>
                          <a:latin typeface="Courier New" pitchFamily="49" charset="0"/>
                          <a:ea typeface="+mn-ea"/>
                          <a:cs typeface="Courier New" pitchFamily="49" charset="0"/>
                        </a:rPr>
                        <a:t>               </a:t>
                      </a:r>
                      <a:r>
                        <a:rPr kumimoji="0" lang="en-US" sz="800" b="1" kern="1200" dirty="0" err="1" smtClean="0">
                          <a:solidFill>
                            <a:schemeClr val="tx1"/>
                          </a:solidFill>
                          <a:latin typeface="Courier New" pitchFamily="49" charset="0"/>
                          <a:ea typeface="+mn-ea"/>
                          <a:cs typeface="Courier New" pitchFamily="49" charset="0"/>
                        </a:rPr>
                        <a:t>handle_line</a:t>
                      </a:r>
                      <a:r>
                        <a:rPr kumimoji="0" lang="en-US" sz="800" b="1" kern="1200" dirty="0" smtClean="0">
                          <a:solidFill>
                            <a:schemeClr val="tx1"/>
                          </a:solidFill>
                          <a:latin typeface="Courier New" pitchFamily="49" charset="0"/>
                          <a:ea typeface="+mn-ea"/>
                          <a:cs typeface="Courier New" pitchFamily="49" charset="0"/>
                        </a:rPr>
                        <a:t>('                           '||TO_CHAR(SYSDATE, 'YYYY Month DD'));</a:t>
                      </a:r>
                    </a:p>
                    <a:p>
                      <a:r>
                        <a:rPr kumimoji="0" lang="en-US" sz="800" b="1" kern="1200" dirty="0" smtClean="0">
                          <a:solidFill>
                            <a:schemeClr val="tx1"/>
                          </a:solidFill>
                          <a:latin typeface="Courier New" pitchFamily="49" charset="0"/>
                          <a:ea typeface="+mn-ea"/>
                          <a:cs typeface="Courier New" pitchFamily="49" charset="0"/>
                        </a:rPr>
                        <a:t>               </a:t>
                      </a:r>
                      <a:r>
                        <a:rPr kumimoji="0" lang="en-US" sz="800" b="1" kern="1200" dirty="0" err="1" smtClean="0">
                          <a:solidFill>
                            <a:schemeClr val="tx1"/>
                          </a:solidFill>
                          <a:latin typeface="Courier New" pitchFamily="49" charset="0"/>
                          <a:ea typeface="+mn-ea"/>
                          <a:cs typeface="Courier New" pitchFamily="49" charset="0"/>
                        </a:rPr>
                        <a:t>handle_line</a:t>
                      </a:r>
                      <a:r>
                        <a:rPr kumimoji="0" lang="en-US" sz="800" b="1" kern="1200" dirty="0" smtClean="0">
                          <a:solidFill>
                            <a:schemeClr val="tx1"/>
                          </a:solidFill>
                          <a:latin typeface="Courier New" pitchFamily="49" charset="0"/>
                          <a:ea typeface="+mn-ea"/>
                          <a:cs typeface="Courier New" pitchFamily="49" charset="0"/>
                        </a:rPr>
                        <a:t>('********************************************************************************'||CHR(10));</a:t>
                      </a:r>
                    </a:p>
                    <a:p>
                      <a:r>
                        <a:rPr kumimoji="0" lang="en-US" sz="800" b="1" kern="1200" dirty="0" smtClean="0">
                          <a:solidFill>
                            <a:schemeClr val="tx1"/>
                          </a:solidFill>
                          <a:latin typeface="Courier New" pitchFamily="49" charset="0"/>
                          <a:ea typeface="+mn-ea"/>
                          <a:cs typeface="Courier New" pitchFamily="49" charset="0"/>
                        </a:rPr>
                        <a:t>               </a:t>
                      </a:r>
                    </a:p>
                    <a:p>
                      <a:r>
                        <a:rPr kumimoji="0" lang="en-US" sz="800" b="1" kern="1200" dirty="0" smtClean="0">
                          <a:solidFill>
                            <a:schemeClr val="tx1"/>
                          </a:solidFill>
                          <a:latin typeface="Courier New" pitchFamily="49" charset="0"/>
                          <a:ea typeface="+mn-ea"/>
                          <a:cs typeface="Courier New" pitchFamily="49" charset="0"/>
                        </a:rPr>
                        <a:t>            END IF;</a:t>
                      </a:r>
                    </a:p>
                    <a:p>
                      <a:r>
                        <a:rPr kumimoji="0" lang="en-US" sz="800" b="1" kern="1200" dirty="0" smtClean="0">
                          <a:solidFill>
                            <a:schemeClr val="tx1"/>
                          </a:solidFill>
                          <a:latin typeface="Courier New" pitchFamily="49" charset="0"/>
                          <a:ea typeface="+mn-ea"/>
                          <a:cs typeface="Courier New" pitchFamily="49" charset="0"/>
                        </a:rPr>
                        <a:t>            </a:t>
                      </a:r>
                      <a:r>
                        <a:rPr kumimoji="0" lang="en-US" sz="800" b="1" kern="1200" dirty="0" err="1" smtClean="0">
                          <a:solidFill>
                            <a:schemeClr val="tx1"/>
                          </a:solidFill>
                          <a:latin typeface="Courier New" pitchFamily="49" charset="0"/>
                          <a:ea typeface="+mn-ea"/>
                          <a:cs typeface="Courier New" pitchFamily="49" charset="0"/>
                        </a:rPr>
                        <a:t>handle_line</a:t>
                      </a:r>
                      <a:r>
                        <a:rPr kumimoji="0" lang="en-US" sz="800" b="1" kern="1200" dirty="0" smtClean="0">
                          <a:solidFill>
                            <a:schemeClr val="tx1"/>
                          </a:solidFill>
                          <a:latin typeface="Courier New" pitchFamily="49" charset="0"/>
                          <a:ea typeface="+mn-ea"/>
                          <a:cs typeface="Courier New" pitchFamily="49" charset="0"/>
                        </a:rPr>
                        <a:t>('Type [' || </a:t>
                      </a:r>
                      <a:r>
                        <a:rPr kumimoji="0" lang="en-US" sz="800" b="1" kern="1200" dirty="0" err="1" smtClean="0">
                          <a:solidFill>
                            <a:schemeClr val="tx1"/>
                          </a:solidFill>
                          <a:latin typeface="Courier New" pitchFamily="49" charset="0"/>
                          <a:ea typeface="+mn-ea"/>
                          <a:cs typeface="Courier New" pitchFamily="49" charset="0"/>
                        </a:rPr>
                        <a:t>l_rec.prob_src_nm</a:t>
                      </a:r>
                      <a:r>
                        <a:rPr kumimoji="0" lang="en-US" sz="800" b="1" kern="1200" dirty="0" smtClean="0">
                          <a:solidFill>
                            <a:schemeClr val="tx1"/>
                          </a:solidFill>
                          <a:latin typeface="Courier New" pitchFamily="49" charset="0"/>
                          <a:ea typeface="+mn-ea"/>
                          <a:cs typeface="Courier New" pitchFamily="49" charset="0"/>
                        </a:rPr>
                        <a:t> || '] Key [' ||</a:t>
                      </a:r>
                    </a:p>
                    <a:p>
                      <a:r>
                        <a:rPr kumimoji="0" lang="en-US" sz="800" b="1" kern="1200" dirty="0" smtClean="0">
                          <a:solidFill>
                            <a:schemeClr val="tx1"/>
                          </a:solidFill>
                          <a:latin typeface="Courier New" pitchFamily="49" charset="0"/>
                          <a:ea typeface="+mn-ea"/>
                          <a:cs typeface="Courier New" pitchFamily="49" charset="0"/>
                        </a:rPr>
                        <a:t>                        </a:t>
                      </a:r>
                      <a:r>
                        <a:rPr kumimoji="0" lang="en-US" sz="800" b="1" kern="1200" dirty="0" err="1" smtClean="0">
                          <a:solidFill>
                            <a:schemeClr val="tx1"/>
                          </a:solidFill>
                          <a:latin typeface="Courier New" pitchFamily="49" charset="0"/>
                          <a:ea typeface="+mn-ea"/>
                          <a:cs typeface="Courier New" pitchFamily="49" charset="0"/>
                        </a:rPr>
                        <a:t>l_rec.prob_key</a:t>
                      </a:r>
                      <a:r>
                        <a:rPr kumimoji="0" lang="en-US" sz="800" b="1" kern="1200" dirty="0" smtClean="0">
                          <a:solidFill>
                            <a:schemeClr val="tx1"/>
                          </a:solidFill>
                          <a:latin typeface="Courier New" pitchFamily="49" charset="0"/>
                          <a:ea typeface="+mn-ea"/>
                          <a:cs typeface="Courier New" pitchFamily="49" charset="0"/>
                        </a:rPr>
                        <a:t> || '] Error [' || </a:t>
                      </a:r>
                      <a:r>
                        <a:rPr kumimoji="0" lang="en-US" sz="800" b="1" kern="1200" dirty="0" err="1" smtClean="0">
                          <a:solidFill>
                            <a:schemeClr val="tx1"/>
                          </a:solidFill>
                          <a:latin typeface="Courier New" pitchFamily="49" charset="0"/>
                          <a:ea typeface="+mn-ea"/>
                          <a:cs typeface="Courier New" pitchFamily="49" charset="0"/>
                        </a:rPr>
                        <a:t>l_rec.prob_key_txt</a:t>
                      </a:r>
                      <a:r>
                        <a:rPr kumimoji="0" lang="en-US" sz="800" b="1" kern="1200" dirty="0" smtClean="0">
                          <a:solidFill>
                            <a:schemeClr val="tx1"/>
                          </a:solidFill>
                          <a:latin typeface="Courier New" pitchFamily="49" charset="0"/>
                          <a:ea typeface="+mn-ea"/>
                          <a:cs typeface="Courier New" pitchFamily="49" charset="0"/>
                        </a:rPr>
                        <a:t> || ']');</a:t>
                      </a:r>
                    </a:p>
                    <a:p>
                      <a:r>
                        <a:rPr kumimoji="0" lang="en-US" sz="800" b="1" kern="1200" dirty="0" smtClean="0">
                          <a:solidFill>
                            <a:schemeClr val="tx1"/>
                          </a:solidFill>
                          <a:latin typeface="Courier New" pitchFamily="49" charset="0"/>
                          <a:ea typeface="+mn-ea"/>
                          <a:cs typeface="Courier New" pitchFamily="49" charset="0"/>
                        </a:rPr>
                        <a:t>            </a:t>
                      </a:r>
                      <a:r>
                        <a:rPr kumimoji="0" lang="en-US" sz="800" b="1" kern="1200" dirty="0" err="1" smtClean="0">
                          <a:solidFill>
                            <a:schemeClr val="tx1"/>
                          </a:solidFill>
                          <a:latin typeface="Courier New" pitchFamily="49" charset="0"/>
                          <a:ea typeface="+mn-ea"/>
                          <a:cs typeface="Courier New" pitchFamily="49" charset="0"/>
                        </a:rPr>
                        <a:t>handle_line</a:t>
                      </a:r>
                      <a:r>
                        <a:rPr kumimoji="0" lang="en-US" sz="800" b="1" kern="1200" dirty="0" smtClean="0">
                          <a:solidFill>
                            <a:schemeClr val="tx1"/>
                          </a:solidFill>
                          <a:latin typeface="Courier New" pitchFamily="49" charset="0"/>
                          <a:ea typeface="+mn-ea"/>
                          <a:cs typeface="Courier New" pitchFamily="49" charset="0"/>
                        </a:rPr>
                        <a:t>('Comments:');</a:t>
                      </a:r>
                    </a:p>
                    <a:p>
                      <a:r>
                        <a:rPr kumimoji="0" lang="en-US" sz="800" b="1" kern="1200" dirty="0" smtClean="0">
                          <a:solidFill>
                            <a:schemeClr val="tx1"/>
                          </a:solidFill>
                          <a:latin typeface="Courier New" pitchFamily="49" charset="0"/>
                          <a:ea typeface="+mn-ea"/>
                          <a:cs typeface="Courier New" pitchFamily="49" charset="0"/>
                        </a:rPr>
                        <a:t>            </a:t>
                      </a:r>
                      <a:r>
                        <a:rPr kumimoji="0" lang="en-US" sz="800" b="1" kern="1200" dirty="0" err="1" smtClean="0">
                          <a:solidFill>
                            <a:schemeClr val="tx1"/>
                          </a:solidFill>
                          <a:latin typeface="Courier New" pitchFamily="49" charset="0"/>
                          <a:ea typeface="+mn-ea"/>
                          <a:cs typeface="Courier New" pitchFamily="49" charset="0"/>
                        </a:rPr>
                        <a:t>handle_line</a:t>
                      </a:r>
                      <a:r>
                        <a:rPr kumimoji="0" lang="en-US" sz="800" b="1" kern="1200" dirty="0" smtClean="0">
                          <a:solidFill>
                            <a:schemeClr val="tx1"/>
                          </a:solidFill>
                          <a:latin typeface="Courier New" pitchFamily="49" charset="0"/>
                          <a:ea typeface="+mn-ea"/>
                          <a:cs typeface="Courier New" pitchFamily="49" charset="0"/>
                        </a:rPr>
                        <a:t>(CHR(9) || </a:t>
                      </a:r>
                      <a:r>
                        <a:rPr kumimoji="0" lang="en-US" sz="800" b="1" kern="1200" dirty="0" err="1" smtClean="0">
                          <a:solidFill>
                            <a:schemeClr val="tx1"/>
                          </a:solidFill>
                          <a:latin typeface="Courier New" pitchFamily="49" charset="0"/>
                          <a:ea typeface="+mn-ea"/>
                          <a:cs typeface="Courier New" pitchFamily="49" charset="0"/>
                        </a:rPr>
                        <a:t>l_rec.prob_notes</a:t>
                      </a:r>
                      <a:r>
                        <a:rPr kumimoji="0" lang="en-US" sz="800" b="1" kern="1200" dirty="0" smtClean="0">
                          <a:solidFill>
                            <a:schemeClr val="tx1"/>
                          </a:solidFill>
                          <a:latin typeface="Courier New" pitchFamily="49" charset="0"/>
                          <a:ea typeface="+mn-ea"/>
                          <a:cs typeface="Courier New" pitchFamily="49" charset="0"/>
                        </a:rPr>
                        <a:t>);</a:t>
                      </a:r>
                    </a:p>
                    <a:p>
                      <a:r>
                        <a:rPr kumimoji="0" lang="en-US" sz="800" b="1" kern="1200" dirty="0" smtClean="0">
                          <a:solidFill>
                            <a:schemeClr val="tx1"/>
                          </a:solidFill>
                          <a:latin typeface="Courier New" pitchFamily="49" charset="0"/>
                          <a:ea typeface="+mn-ea"/>
                          <a:cs typeface="Courier New" pitchFamily="49" charset="0"/>
                        </a:rPr>
                        <a:t>            </a:t>
                      </a:r>
                      <a:r>
                        <a:rPr kumimoji="0" lang="en-US" sz="800" b="1" kern="1200" dirty="0" err="1" smtClean="0">
                          <a:solidFill>
                            <a:schemeClr val="tx1"/>
                          </a:solidFill>
                          <a:latin typeface="Courier New" pitchFamily="49" charset="0"/>
                          <a:ea typeface="+mn-ea"/>
                          <a:cs typeface="Courier New" pitchFamily="49" charset="0"/>
                        </a:rPr>
                        <a:t>handle_line</a:t>
                      </a:r>
                      <a:r>
                        <a:rPr kumimoji="0" lang="en-US" sz="800" b="1" kern="1200" dirty="0" smtClean="0">
                          <a:solidFill>
                            <a:schemeClr val="tx1"/>
                          </a:solidFill>
                          <a:latin typeface="Courier New" pitchFamily="49" charset="0"/>
                          <a:ea typeface="+mn-ea"/>
                          <a:cs typeface="Courier New" pitchFamily="49" charset="0"/>
                        </a:rPr>
                        <a:t>('Solution #'||l_rec.seq||':');</a:t>
                      </a:r>
                    </a:p>
                    <a:p>
                      <a:r>
                        <a:rPr kumimoji="0" lang="en-US" sz="800" b="1" kern="1200" dirty="0" smtClean="0">
                          <a:solidFill>
                            <a:schemeClr val="tx1"/>
                          </a:solidFill>
                          <a:latin typeface="Courier New" pitchFamily="49" charset="0"/>
                          <a:ea typeface="+mn-ea"/>
                          <a:cs typeface="Courier New" pitchFamily="49" charset="0"/>
                        </a:rPr>
                        <a:t>            </a:t>
                      </a:r>
                      <a:r>
                        <a:rPr kumimoji="0" lang="en-US" sz="800" b="1" kern="1200" dirty="0" err="1" smtClean="0">
                          <a:solidFill>
                            <a:schemeClr val="tx1"/>
                          </a:solidFill>
                          <a:latin typeface="Courier New" pitchFamily="49" charset="0"/>
                          <a:ea typeface="+mn-ea"/>
                          <a:cs typeface="Courier New" pitchFamily="49" charset="0"/>
                        </a:rPr>
                        <a:t>handle_line</a:t>
                      </a:r>
                      <a:r>
                        <a:rPr kumimoji="0" lang="en-US" sz="800" b="1" kern="1200" dirty="0" smtClean="0">
                          <a:solidFill>
                            <a:schemeClr val="tx1"/>
                          </a:solidFill>
                          <a:latin typeface="Courier New" pitchFamily="49" charset="0"/>
                          <a:ea typeface="+mn-ea"/>
                          <a:cs typeface="Courier New" pitchFamily="49" charset="0"/>
                        </a:rPr>
                        <a:t>(CHR(9) || </a:t>
                      </a:r>
                      <a:r>
                        <a:rPr kumimoji="0" lang="en-US" sz="800" b="1" kern="1200" dirty="0" err="1" smtClean="0">
                          <a:solidFill>
                            <a:schemeClr val="tx1"/>
                          </a:solidFill>
                          <a:latin typeface="Courier New" pitchFamily="49" charset="0"/>
                          <a:ea typeface="+mn-ea"/>
                          <a:cs typeface="Courier New" pitchFamily="49" charset="0"/>
                        </a:rPr>
                        <a:t>l_rec.sol_notes</a:t>
                      </a:r>
                      <a:r>
                        <a:rPr kumimoji="0" lang="en-US" sz="800" b="1" kern="1200" dirty="0" smtClean="0">
                          <a:solidFill>
                            <a:schemeClr val="tx1"/>
                          </a:solidFill>
                          <a:latin typeface="Courier New" pitchFamily="49" charset="0"/>
                          <a:ea typeface="+mn-ea"/>
                          <a:cs typeface="Courier New" pitchFamily="49" charset="0"/>
                        </a:rPr>
                        <a:t> || CHR(10));</a:t>
                      </a:r>
                    </a:p>
                    <a:p>
                      <a:r>
                        <a:rPr kumimoji="0" lang="en-US" sz="800" b="1" kern="1200" dirty="0" smtClean="0">
                          <a:solidFill>
                            <a:schemeClr val="tx1"/>
                          </a:solidFill>
                          <a:latin typeface="Courier New" pitchFamily="49" charset="0"/>
                          <a:ea typeface="+mn-ea"/>
                          <a:cs typeface="Courier New" pitchFamily="49" charset="0"/>
                        </a:rPr>
                        <a:t>            </a:t>
                      </a:r>
                      <a:r>
                        <a:rPr kumimoji="0" lang="en-US" sz="800" b="1" kern="1200" dirty="0" err="1" smtClean="0">
                          <a:solidFill>
                            <a:schemeClr val="tx1"/>
                          </a:solidFill>
                          <a:latin typeface="Courier New" pitchFamily="49" charset="0"/>
                          <a:ea typeface="+mn-ea"/>
                          <a:cs typeface="Courier New" pitchFamily="49" charset="0"/>
                        </a:rPr>
                        <a:t>handle_line</a:t>
                      </a:r>
                      <a:r>
                        <a:rPr kumimoji="0" lang="en-US" sz="800" b="1" kern="1200" dirty="0" smtClean="0">
                          <a:solidFill>
                            <a:schemeClr val="tx1"/>
                          </a:solidFill>
                          <a:latin typeface="Courier New" pitchFamily="49" charset="0"/>
                          <a:ea typeface="+mn-ea"/>
                          <a:cs typeface="Courier New" pitchFamily="49" charset="0"/>
                        </a:rPr>
                        <a:t>('--------------------------------------------');</a:t>
                      </a:r>
                    </a:p>
                    <a:p>
                      <a:r>
                        <a:rPr kumimoji="0" lang="en-US" sz="800" b="1" kern="1200" dirty="0" smtClean="0">
                          <a:solidFill>
                            <a:schemeClr val="tx1"/>
                          </a:solidFill>
                          <a:latin typeface="Courier New" pitchFamily="49" charset="0"/>
                          <a:ea typeface="+mn-ea"/>
                          <a:cs typeface="Courier New" pitchFamily="49" charset="0"/>
                        </a:rPr>
                        <a:t>         </a:t>
                      </a:r>
                    </a:p>
                    <a:p>
                      <a:r>
                        <a:rPr kumimoji="0" lang="en-US" sz="800" b="1" kern="1200" dirty="0" smtClean="0">
                          <a:solidFill>
                            <a:schemeClr val="tx1"/>
                          </a:solidFill>
                          <a:latin typeface="Courier New" pitchFamily="49" charset="0"/>
                          <a:ea typeface="+mn-ea"/>
                          <a:cs typeface="Courier New" pitchFamily="49" charset="0"/>
                        </a:rPr>
                        <a:t>         ELSE</a:t>
                      </a:r>
                    </a:p>
                    <a:p>
                      <a:r>
                        <a:rPr kumimoji="0" lang="en-US" sz="800" b="1" kern="1200" dirty="0" smtClean="0">
                          <a:solidFill>
                            <a:schemeClr val="tx1"/>
                          </a:solidFill>
                          <a:latin typeface="Courier New" pitchFamily="49" charset="0"/>
                          <a:ea typeface="+mn-ea"/>
                          <a:cs typeface="Courier New" pitchFamily="49" charset="0"/>
                        </a:rPr>
                        <a:t>            RAISE </a:t>
                      </a:r>
                      <a:r>
                        <a:rPr kumimoji="0" lang="en-US" sz="800" b="1" kern="1200" dirty="0" err="1" smtClean="0">
                          <a:solidFill>
                            <a:schemeClr val="tx1"/>
                          </a:solidFill>
                          <a:latin typeface="Courier New" pitchFamily="49" charset="0"/>
                          <a:ea typeface="+mn-ea"/>
                          <a:cs typeface="Courier New" pitchFamily="49" charset="0"/>
                        </a:rPr>
                        <a:t>utl_file.invalid_filehandle</a:t>
                      </a:r>
                      <a:r>
                        <a:rPr kumimoji="0" lang="en-US" sz="800" b="1" kern="1200" dirty="0" smtClean="0">
                          <a:solidFill>
                            <a:schemeClr val="tx1"/>
                          </a:solidFill>
                          <a:latin typeface="Courier New" pitchFamily="49" charset="0"/>
                          <a:ea typeface="+mn-ea"/>
                          <a:cs typeface="Courier New" pitchFamily="49" charset="0"/>
                        </a:rPr>
                        <a:t>;</a:t>
                      </a:r>
                    </a:p>
                    <a:p>
                      <a:r>
                        <a:rPr kumimoji="0" lang="en-US" sz="800" b="1" kern="1200" dirty="0" smtClean="0">
                          <a:solidFill>
                            <a:schemeClr val="tx1"/>
                          </a:solidFill>
                          <a:latin typeface="Courier New" pitchFamily="49" charset="0"/>
                          <a:ea typeface="+mn-ea"/>
                          <a:cs typeface="Courier New" pitchFamily="49" charset="0"/>
                        </a:rPr>
                        <a:t>         END IF;</a:t>
                      </a:r>
                    </a:p>
                    <a:p>
                      <a:r>
                        <a:rPr kumimoji="0" lang="en-US" sz="800" b="1" kern="1200" dirty="0" smtClean="0">
                          <a:solidFill>
                            <a:schemeClr val="tx1"/>
                          </a:solidFill>
                          <a:latin typeface="Courier New" pitchFamily="49" charset="0"/>
                          <a:ea typeface="+mn-ea"/>
                          <a:cs typeface="Courier New" pitchFamily="49" charset="0"/>
                        </a:rPr>
                        <a:t>      EXCEPTION</a:t>
                      </a:r>
                    </a:p>
                    <a:p>
                      <a:r>
                        <a:rPr kumimoji="0" lang="en-US" sz="800" b="1" kern="1200" dirty="0" smtClean="0">
                          <a:solidFill>
                            <a:schemeClr val="tx1"/>
                          </a:solidFill>
                          <a:latin typeface="Courier New" pitchFamily="49" charset="0"/>
                          <a:ea typeface="+mn-ea"/>
                          <a:cs typeface="Courier New" pitchFamily="49" charset="0"/>
                        </a:rPr>
                        <a:t>         WHEN OTHERS THEN</a:t>
                      </a:r>
                    </a:p>
                    <a:p>
                      <a:r>
                        <a:rPr kumimoji="0" lang="en-US" sz="800" b="1" kern="1200" dirty="0" smtClean="0">
                          <a:solidFill>
                            <a:schemeClr val="tx1"/>
                          </a:solidFill>
                          <a:latin typeface="Courier New" pitchFamily="49" charset="0"/>
                          <a:ea typeface="+mn-ea"/>
                          <a:cs typeface="Courier New" pitchFamily="49" charset="0"/>
                        </a:rPr>
                        <a:t>            RAISE_APPLICATION_ERROR(-20001,</a:t>
                      </a:r>
                    </a:p>
                    <a:p>
                      <a:r>
                        <a:rPr kumimoji="0" lang="en-US" sz="800" b="1" kern="1200" dirty="0" smtClean="0">
                          <a:solidFill>
                            <a:schemeClr val="tx1"/>
                          </a:solidFill>
                          <a:latin typeface="Courier New" pitchFamily="49" charset="0"/>
                          <a:ea typeface="+mn-ea"/>
                          <a:cs typeface="Courier New" pitchFamily="49" charset="0"/>
                        </a:rPr>
                        <a:t>               REPLACE(</a:t>
                      </a:r>
                      <a:r>
                        <a:rPr kumimoji="0" lang="en-US" sz="800" b="1" kern="1200" dirty="0" err="1" smtClean="0">
                          <a:solidFill>
                            <a:schemeClr val="tx1"/>
                          </a:solidFill>
                          <a:latin typeface="Courier New" pitchFamily="49" charset="0"/>
                          <a:ea typeface="+mn-ea"/>
                          <a:cs typeface="Courier New" pitchFamily="49" charset="0"/>
                        </a:rPr>
                        <a:t>file_err_msg,'@marker@',marker</a:t>
                      </a:r>
                      <a:r>
                        <a:rPr kumimoji="0" lang="en-US" sz="800" b="1" kern="1200" dirty="0" smtClean="0">
                          <a:solidFill>
                            <a:schemeClr val="tx1"/>
                          </a:solidFill>
                          <a:latin typeface="Courier New" pitchFamily="49" charset="0"/>
                          <a:ea typeface="+mn-ea"/>
                          <a:cs typeface="Courier New" pitchFamily="49" charset="0"/>
                        </a:rPr>
                        <a:t>));</a:t>
                      </a:r>
                    </a:p>
                    <a:p>
                      <a:r>
                        <a:rPr kumimoji="0" lang="en-US" sz="800" b="1" kern="1200" dirty="0" smtClean="0">
                          <a:solidFill>
                            <a:schemeClr val="tx1"/>
                          </a:solidFill>
                          <a:latin typeface="Courier New" pitchFamily="49" charset="0"/>
                          <a:ea typeface="+mn-ea"/>
                          <a:cs typeface="Courier New" pitchFamily="49" charset="0"/>
                        </a:rPr>
                        <a:t>            </a:t>
                      </a:r>
                      <a:r>
                        <a:rPr kumimoji="0" lang="en-US" sz="800" b="1" kern="1200" dirty="0" err="1" smtClean="0">
                          <a:solidFill>
                            <a:schemeClr val="tx1"/>
                          </a:solidFill>
                          <a:latin typeface="Courier New" pitchFamily="49" charset="0"/>
                          <a:ea typeface="+mn-ea"/>
                          <a:cs typeface="Courier New" pitchFamily="49" charset="0"/>
                        </a:rPr>
                        <a:t>log_msg</a:t>
                      </a:r>
                      <a:r>
                        <a:rPr kumimoji="0" lang="en-US" sz="800" b="1" kern="1200" dirty="0" smtClean="0">
                          <a:solidFill>
                            <a:schemeClr val="tx1"/>
                          </a:solidFill>
                          <a:latin typeface="Courier New" pitchFamily="49" charset="0"/>
                          <a:ea typeface="+mn-ea"/>
                          <a:cs typeface="Courier New" pitchFamily="49" charset="0"/>
                        </a:rPr>
                        <a:t>(REPLACE(</a:t>
                      </a:r>
                      <a:r>
                        <a:rPr kumimoji="0" lang="en-US" sz="800" b="1" kern="1200" dirty="0" err="1" smtClean="0">
                          <a:solidFill>
                            <a:schemeClr val="tx1"/>
                          </a:solidFill>
                          <a:latin typeface="Courier New" pitchFamily="49" charset="0"/>
                          <a:ea typeface="+mn-ea"/>
                          <a:cs typeface="Courier New" pitchFamily="49" charset="0"/>
                        </a:rPr>
                        <a:t>file_err_msg,'@marker@',marker</a:t>
                      </a:r>
                      <a:r>
                        <a:rPr kumimoji="0" lang="en-US" sz="800" b="1" kern="1200" dirty="0" smtClean="0">
                          <a:solidFill>
                            <a:schemeClr val="tx1"/>
                          </a:solidFill>
                          <a:latin typeface="Courier New" pitchFamily="49" charset="0"/>
                          <a:ea typeface="+mn-ea"/>
                          <a:cs typeface="Courier New" pitchFamily="49" charset="0"/>
                        </a:rPr>
                        <a:t>),</a:t>
                      </a:r>
                    </a:p>
                    <a:p>
                      <a:r>
                        <a:rPr kumimoji="0" lang="en-US" sz="800" b="1" kern="1200" dirty="0" smtClean="0">
                          <a:solidFill>
                            <a:schemeClr val="tx1"/>
                          </a:solidFill>
                          <a:latin typeface="Courier New" pitchFamily="49" charset="0"/>
                          <a:ea typeface="+mn-ea"/>
                          <a:cs typeface="Courier New" pitchFamily="49" charset="0"/>
                        </a:rPr>
                        <a:t>               '</a:t>
                      </a:r>
                      <a:r>
                        <a:rPr kumimoji="0" lang="en-US" sz="800" b="1" kern="1200" dirty="0" err="1" smtClean="0">
                          <a:solidFill>
                            <a:schemeClr val="tx1"/>
                          </a:solidFill>
                          <a:latin typeface="Courier New" pitchFamily="49" charset="0"/>
                          <a:ea typeface="+mn-ea"/>
                          <a:cs typeface="Courier New" pitchFamily="49" charset="0"/>
                        </a:rPr>
                        <a:t>print_send_ps_db</a:t>
                      </a:r>
                      <a:r>
                        <a:rPr kumimoji="0" lang="en-US" sz="800" b="1" kern="1200" dirty="0" smtClean="0">
                          <a:solidFill>
                            <a:schemeClr val="tx1"/>
                          </a:solidFill>
                          <a:latin typeface="Courier New" pitchFamily="49" charset="0"/>
                          <a:ea typeface="+mn-ea"/>
                          <a:cs typeface="Courier New" pitchFamily="49" charset="0"/>
                        </a:rPr>
                        <a:t>');</a:t>
                      </a:r>
                    </a:p>
                    <a:p>
                      <a:r>
                        <a:rPr kumimoji="0" lang="en-US" sz="800" b="1" kern="1200" dirty="0" smtClean="0">
                          <a:solidFill>
                            <a:schemeClr val="tx1"/>
                          </a:solidFill>
                          <a:latin typeface="Courier New" pitchFamily="49" charset="0"/>
                          <a:ea typeface="+mn-ea"/>
                          <a:cs typeface="Courier New" pitchFamily="49" charset="0"/>
                        </a:rPr>
                        <a:t>      END;</a:t>
                      </a:r>
                    </a:p>
                    <a:p>
                      <a:r>
                        <a:rPr kumimoji="0" lang="en-US" sz="800" b="1" kern="1200" dirty="0" smtClean="0">
                          <a:solidFill>
                            <a:schemeClr val="tx1"/>
                          </a:solidFill>
                          <a:latin typeface="Courier New" pitchFamily="49" charset="0"/>
                          <a:ea typeface="+mn-ea"/>
                          <a:cs typeface="Courier New" pitchFamily="49" charset="0"/>
                        </a:rPr>
                        <a:t>   END LOOP;</a:t>
                      </a:r>
                      <a:endParaRPr kumimoji="0" lang="en-US" sz="800" b="1" kern="1200" dirty="0">
                        <a:solidFill>
                          <a:schemeClr val="tx1"/>
                        </a:solidFill>
                        <a:latin typeface="Courier New" pitchFamily="49" charset="0"/>
                        <a:ea typeface="+mn-ea"/>
                        <a:cs typeface="Courier New" pitchFamily="49"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r>
                        <a:rPr lang="en-US" sz="1200" b="0" dirty="0" smtClean="0">
                          <a:solidFill>
                            <a:schemeClr val="accent3">
                              <a:lumMod val="50000"/>
                            </a:schemeClr>
                          </a:solidFill>
                          <a:latin typeface="Arial" pitchFamily="34" charset="0"/>
                          <a:cs typeface="Arial" pitchFamily="34" charset="0"/>
                        </a:rPr>
                        <a:t>Questionable whether this is necessary, especially on every iteration.</a:t>
                      </a: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r>
                        <a:rPr lang="en-US" sz="1200" b="0" dirty="0" smtClean="0">
                          <a:solidFill>
                            <a:schemeClr val="accent3">
                              <a:lumMod val="50000"/>
                            </a:schemeClr>
                          </a:solidFill>
                          <a:latin typeface="Arial" pitchFamily="34" charset="0"/>
                          <a:cs typeface="Arial" pitchFamily="34" charset="0"/>
                        </a:rPr>
                        <a:t>Manually named markers are better than numeric, but still prone to copy-paste errors.</a:t>
                      </a: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r>
                        <a:rPr lang="en-US" sz="1200" b="0" dirty="0" smtClean="0">
                          <a:solidFill>
                            <a:schemeClr val="accent3">
                              <a:lumMod val="50000"/>
                            </a:schemeClr>
                          </a:solidFill>
                          <a:latin typeface="Arial" pitchFamily="34" charset="0"/>
                          <a:cs typeface="Arial" pitchFamily="34" charset="0"/>
                        </a:rPr>
                        <a:t>Divider string should be standardized, placed in a Reports or Strings or Constants package spec for re-use.</a:t>
                      </a: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05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050" b="0" dirty="0" smtClean="0">
                        <a:solidFill>
                          <a:schemeClr val="accent3">
                            <a:lumMod val="50000"/>
                          </a:schemeClr>
                        </a:solidFill>
                        <a:latin typeface="Arial" pitchFamily="34" charset="0"/>
                        <a:cs typeface="Arial" pitchFamily="34" charset="0"/>
                      </a:endParaRPr>
                    </a:p>
                    <a:p>
                      <a:pPr lvl="0">
                        <a:buFont typeface="Wingdings" pitchFamily="2" charset="2"/>
                        <a:buChar char="Ø"/>
                      </a:pPr>
                      <a:r>
                        <a:rPr lang="en-US" sz="1050" b="0" dirty="0" smtClean="0">
                          <a:solidFill>
                            <a:schemeClr val="accent3">
                              <a:lumMod val="50000"/>
                            </a:schemeClr>
                          </a:solidFill>
                          <a:latin typeface="Arial" pitchFamily="34" charset="0"/>
                          <a:cs typeface="Arial" pitchFamily="34" charset="0"/>
                        </a:rPr>
                        <a:t>WHEN OTHERS is generally a bad idea. Although this captures all unexpected, it masks the real error and source of it. Better to have common approach in re-usable package to trap and handle all the known UTL_FILE exceptions.</a:t>
                      </a:r>
                    </a:p>
                    <a:p>
                      <a:pPr lvl="0">
                        <a:buFont typeface="Wingdings" pitchFamily="2" charset="2"/>
                        <a:buChar char="Ø"/>
                      </a:pPr>
                      <a:endParaRPr lang="en-US" sz="1050" b="0" dirty="0" smtClean="0">
                        <a:solidFill>
                          <a:schemeClr val="accent3">
                            <a:lumMod val="50000"/>
                          </a:schemeClr>
                        </a:solidFill>
                        <a:latin typeface="Arial" pitchFamily="34" charset="0"/>
                        <a:cs typeface="Arial" pitchFamily="34" charset="0"/>
                      </a:endParaRPr>
                    </a:p>
                    <a:p>
                      <a:pPr lvl="0">
                        <a:buFont typeface="Wingdings" pitchFamily="2" charset="2"/>
                        <a:buChar char="Ø"/>
                      </a:pPr>
                      <a:r>
                        <a:rPr lang="en-US" sz="1050" b="0" dirty="0" smtClean="0">
                          <a:solidFill>
                            <a:schemeClr val="accent3">
                              <a:lumMod val="50000"/>
                            </a:schemeClr>
                          </a:solidFill>
                          <a:latin typeface="Arial" pitchFamily="34" charset="0"/>
                          <a:cs typeface="Arial" pitchFamily="34" charset="0"/>
                        </a:rPr>
                        <a:t>Proc name hard-coded, which can change and get out of sync.</a:t>
                      </a:r>
                    </a:p>
                    <a:p>
                      <a:pPr lvl="0">
                        <a:buFont typeface="Wingdings" pitchFamily="2" charset="2"/>
                        <a:buChar char="Ø"/>
                      </a:pPr>
                      <a:endParaRPr lang="en-US" sz="1200" b="0" dirty="0">
                        <a:solidFill>
                          <a:schemeClr val="accent3">
                            <a:lumMod val="50000"/>
                          </a:schemeClr>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r>
              <a:rPr lang="en-US" dirty="0" err="1" smtClean="0"/>
              <a:t>Arty’s</a:t>
            </a:r>
            <a:r>
              <a:rPr lang="en-US" dirty="0" smtClean="0"/>
              <a:t> Solution</a:t>
            </a:r>
            <a:endParaRPr lang="en-US" dirty="0"/>
          </a:p>
        </p:txBody>
      </p:sp>
      <p:graphicFrame>
        <p:nvGraphicFramePr>
          <p:cNvPr id="4" name="Table 3"/>
          <p:cNvGraphicFramePr>
            <a:graphicFrameLocks noGrp="1"/>
          </p:cNvGraphicFramePr>
          <p:nvPr/>
        </p:nvGraphicFramePr>
        <p:xfrm>
          <a:off x="152400" y="1397000"/>
          <a:ext cx="8839200" cy="5003800"/>
        </p:xfrm>
        <a:graphic>
          <a:graphicData uri="http://schemas.openxmlformats.org/drawingml/2006/table">
            <a:tbl>
              <a:tblPr firstRow="1" bandRow="1">
                <a:tableStyleId>{5C22544A-7EE6-4342-B048-85BDC9FD1C3A}</a:tableStyleId>
              </a:tblPr>
              <a:tblGrid>
                <a:gridCol w="5715000"/>
                <a:gridCol w="3124200"/>
              </a:tblGrid>
              <a:tr h="5003800">
                <a:tc>
                  <a:txBody>
                    <a:bodyPr/>
                    <a:lstStyle/>
                    <a:p>
                      <a:r>
                        <a:rPr kumimoji="0" lang="en-US" sz="1200" b="1" kern="1200" dirty="0" smtClean="0">
                          <a:solidFill>
                            <a:schemeClr val="tx1"/>
                          </a:solidFill>
                          <a:latin typeface="Courier New" pitchFamily="49" charset="0"/>
                          <a:ea typeface="+mn-ea"/>
                          <a:cs typeface="Courier New" pitchFamily="49" charset="0"/>
                        </a:rPr>
                        <a:t> BEGIN</a:t>
                      </a:r>
                    </a:p>
                    <a:p>
                      <a:r>
                        <a:rPr kumimoji="0" lang="en-US" sz="1200" b="1" kern="1200" dirty="0" smtClean="0">
                          <a:solidFill>
                            <a:schemeClr val="tx1"/>
                          </a:solidFill>
                          <a:latin typeface="Courier New" pitchFamily="49" charset="0"/>
                          <a:ea typeface="+mn-ea"/>
                          <a:cs typeface="Courier New" pitchFamily="49" charset="0"/>
                        </a:rPr>
                        <a:t>      -- Now we are done writing lines, flush buffer (so line can be read immediately) and close file</a:t>
                      </a:r>
                    </a:p>
                    <a:p>
                      <a:r>
                        <a:rPr kumimoji="0" lang="en-US" sz="1200" b="1" kern="1200" dirty="0" smtClean="0">
                          <a:solidFill>
                            <a:schemeClr val="tx1"/>
                          </a:solidFill>
                          <a:latin typeface="Courier New" pitchFamily="49" charset="0"/>
                          <a:ea typeface="+mn-ea"/>
                          <a:cs typeface="Courier New" pitchFamily="49" charset="0"/>
                        </a:rPr>
                        <a:t>      marker := '</a:t>
                      </a:r>
                      <a:r>
                        <a:rPr kumimoji="0" lang="en-US" sz="1200" b="1" kern="1200" dirty="0" err="1" smtClean="0">
                          <a:solidFill>
                            <a:schemeClr val="tx1"/>
                          </a:solidFill>
                          <a:latin typeface="Courier New" pitchFamily="49" charset="0"/>
                          <a:ea typeface="+mn-ea"/>
                          <a:cs typeface="Courier New" pitchFamily="49" charset="0"/>
                        </a:rPr>
                        <a:t>fflush</a:t>
                      </a:r>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utl_file.fflush</a:t>
                      </a:r>
                      <a:r>
                        <a:rPr kumimoji="0" lang="en-US" sz="1200" b="1" kern="1200" dirty="0" smtClean="0">
                          <a:solidFill>
                            <a:schemeClr val="tx1"/>
                          </a:solidFill>
                          <a:latin typeface="Courier New" pitchFamily="49" charset="0"/>
                          <a:ea typeface="+mn-ea"/>
                          <a:cs typeface="Courier New" pitchFamily="49" charset="0"/>
                        </a:rPr>
                        <a:t>(</a:t>
                      </a:r>
                      <a:r>
                        <a:rPr kumimoji="0" lang="en-US" sz="1200" b="1" kern="1200" dirty="0" err="1" smtClean="0">
                          <a:solidFill>
                            <a:schemeClr val="tx1"/>
                          </a:solidFill>
                          <a:latin typeface="Courier New" pitchFamily="49" charset="0"/>
                          <a:ea typeface="+mn-ea"/>
                          <a:cs typeface="Courier New" pitchFamily="49" charset="0"/>
                        </a:rPr>
                        <a:t>file_rec</a:t>
                      </a:r>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            </a:t>
                      </a:r>
                    </a:p>
                    <a:p>
                      <a:r>
                        <a:rPr kumimoji="0" lang="en-US" sz="1200" b="1" kern="1200" dirty="0" smtClean="0">
                          <a:solidFill>
                            <a:schemeClr val="tx1"/>
                          </a:solidFill>
                          <a:latin typeface="Courier New" pitchFamily="49" charset="0"/>
                          <a:ea typeface="+mn-ea"/>
                          <a:cs typeface="Courier New" pitchFamily="49" charset="0"/>
                        </a:rPr>
                        <a:t>      marker := '</a:t>
                      </a:r>
                      <a:r>
                        <a:rPr kumimoji="0" lang="en-US" sz="1200" b="1" kern="1200" dirty="0" err="1" smtClean="0">
                          <a:solidFill>
                            <a:schemeClr val="tx1"/>
                          </a:solidFill>
                          <a:latin typeface="Courier New" pitchFamily="49" charset="0"/>
                          <a:ea typeface="+mn-ea"/>
                          <a:cs typeface="Courier New" pitchFamily="49" charset="0"/>
                        </a:rPr>
                        <a:t>fclose</a:t>
                      </a:r>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utl_file.fclose</a:t>
                      </a:r>
                      <a:r>
                        <a:rPr kumimoji="0" lang="en-US" sz="1200" b="1" kern="1200" dirty="0" smtClean="0">
                          <a:solidFill>
                            <a:schemeClr val="tx1"/>
                          </a:solidFill>
                          <a:latin typeface="Courier New" pitchFamily="49" charset="0"/>
                          <a:ea typeface="+mn-ea"/>
                          <a:cs typeface="Courier New" pitchFamily="49" charset="0"/>
                        </a:rPr>
                        <a:t>(</a:t>
                      </a:r>
                      <a:r>
                        <a:rPr kumimoji="0" lang="en-US" sz="1200" b="1" kern="1200" dirty="0" err="1" smtClean="0">
                          <a:solidFill>
                            <a:schemeClr val="tx1"/>
                          </a:solidFill>
                          <a:latin typeface="Courier New" pitchFamily="49" charset="0"/>
                          <a:ea typeface="+mn-ea"/>
                          <a:cs typeface="Courier New" pitchFamily="49" charset="0"/>
                        </a:rPr>
                        <a:t>file_rec</a:t>
                      </a:r>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   EXCEPTION</a:t>
                      </a:r>
                    </a:p>
                    <a:p>
                      <a:r>
                        <a:rPr kumimoji="0" lang="en-US" sz="1200" b="1" kern="1200" dirty="0" smtClean="0">
                          <a:solidFill>
                            <a:schemeClr val="tx1"/>
                          </a:solidFill>
                          <a:latin typeface="Courier New" pitchFamily="49" charset="0"/>
                          <a:ea typeface="+mn-ea"/>
                          <a:cs typeface="Courier New" pitchFamily="49" charset="0"/>
                        </a:rPr>
                        <a:t>      WHEN OTHERS THEN</a:t>
                      </a:r>
                    </a:p>
                    <a:p>
                      <a:r>
                        <a:rPr kumimoji="0" lang="en-US" sz="1200" b="1" kern="1200" dirty="0" smtClean="0">
                          <a:solidFill>
                            <a:schemeClr val="tx1"/>
                          </a:solidFill>
                          <a:latin typeface="Courier New" pitchFamily="49" charset="0"/>
                          <a:ea typeface="+mn-ea"/>
                          <a:cs typeface="Courier New" pitchFamily="49" charset="0"/>
                        </a:rPr>
                        <a:t>         RAISE_APPLICATION_ERROR(-20001,</a:t>
                      </a:r>
                    </a:p>
                    <a:p>
                      <a:r>
                        <a:rPr kumimoji="0" lang="en-US" sz="1200" b="1" kern="1200" dirty="0" smtClean="0">
                          <a:solidFill>
                            <a:schemeClr val="tx1"/>
                          </a:solidFill>
                          <a:latin typeface="Courier New" pitchFamily="49" charset="0"/>
                          <a:ea typeface="+mn-ea"/>
                          <a:cs typeface="Courier New" pitchFamily="49" charset="0"/>
                        </a:rPr>
                        <a:t>            REPLACE(</a:t>
                      </a:r>
                      <a:r>
                        <a:rPr kumimoji="0" lang="en-US" sz="1200" b="1" kern="1200" dirty="0" err="1" smtClean="0">
                          <a:solidFill>
                            <a:schemeClr val="tx1"/>
                          </a:solidFill>
                          <a:latin typeface="Courier New" pitchFamily="49" charset="0"/>
                          <a:ea typeface="+mn-ea"/>
                          <a:cs typeface="Courier New" pitchFamily="49" charset="0"/>
                        </a:rPr>
                        <a:t>file_err_msg,'@marker@',marker</a:t>
                      </a:r>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log_msg</a:t>
                      </a:r>
                      <a:r>
                        <a:rPr kumimoji="0" lang="en-US" sz="1200" b="1" kern="1200" dirty="0" smtClean="0">
                          <a:solidFill>
                            <a:schemeClr val="tx1"/>
                          </a:solidFill>
                          <a:latin typeface="Courier New" pitchFamily="49" charset="0"/>
                          <a:ea typeface="+mn-ea"/>
                          <a:cs typeface="Courier New" pitchFamily="49" charset="0"/>
                        </a:rPr>
                        <a:t>(REPLACE(</a:t>
                      </a:r>
                      <a:r>
                        <a:rPr kumimoji="0" lang="en-US" sz="1200" b="1" kern="1200" dirty="0" err="1" smtClean="0">
                          <a:solidFill>
                            <a:schemeClr val="tx1"/>
                          </a:solidFill>
                          <a:latin typeface="Courier New" pitchFamily="49" charset="0"/>
                          <a:ea typeface="+mn-ea"/>
                          <a:cs typeface="Courier New" pitchFamily="49" charset="0"/>
                        </a:rPr>
                        <a:t>file_err_msg,'@marker@',marker</a:t>
                      </a:r>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print_send_ps_db</a:t>
                      </a:r>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   END;</a:t>
                      </a:r>
                    </a:p>
                    <a:p>
                      <a:r>
                        <a:rPr kumimoji="0" lang="en-US" sz="1200" b="1" kern="1200" dirty="0" smtClean="0">
                          <a:solidFill>
                            <a:schemeClr val="tx1"/>
                          </a:solidFill>
                          <a:latin typeface="Courier New" pitchFamily="49" charset="0"/>
                          <a:ea typeface="+mn-ea"/>
                          <a:cs typeface="Courier New" pitchFamily="49" charset="0"/>
                        </a:rPr>
                        <a:t>   </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end_time</a:t>
                      </a:r>
                      <a:r>
                        <a:rPr kumimoji="0" lang="en-US" sz="1200" b="1" kern="1200" dirty="0" smtClean="0">
                          <a:solidFill>
                            <a:schemeClr val="tx1"/>
                          </a:solidFill>
                          <a:latin typeface="Courier New" pitchFamily="49" charset="0"/>
                          <a:ea typeface="+mn-ea"/>
                          <a:cs typeface="Courier New" pitchFamily="49" charset="0"/>
                        </a:rPr>
                        <a:t> := </a:t>
                      </a:r>
                      <a:r>
                        <a:rPr kumimoji="0" lang="en-US" sz="1200" b="1" kern="1200" dirty="0" err="1" smtClean="0">
                          <a:solidFill>
                            <a:schemeClr val="tx1"/>
                          </a:solidFill>
                          <a:latin typeface="Courier New" pitchFamily="49" charset="0"/>
                          <a:ea typeface="+mn-ea"/>
                          <a:cs typeface="Courier New" pitchFamily="49" charset="0"/>
                        </a:rPr>
                        <a:t>dbms_utility.get_time</a:t>
                      </a:r>
                      <a:r>
                        <a:rPr kumimoji="0" lang="en-US" sz="1200" b="1" kern="1200" dirty="0" smtClean="0">
                          <a:solidFill>
                            <a:schemeClr val="tx1"/>
                          </a:solidFill>
                          <a:latin typeface="Courier New" pitchFamily="49" charset="0"/>
                          <a:ea typeface="+mn-ea"/>
                          <a:cs typeface="Courier New" pitchFamily="49" charset="0"/>
                        </a:rPr>
                        <a:t>;</a:t>
                      </a:r>
                    </a:p>
                    <a:p>
                      <a:r>
                        <a:rPr kumimoji="0" lang="en-US" sz="1200" b="1" kern="1200" dirty="0" smtClean="0">
                          <a:solidFill>
                            <a:schemeClr val="tx1"/>
                          </a:solidFill>
                          <a:latin typeface="Courier New" pitchFamily="49" charset="0"/>
                          <a:ea typeface="+mn-ea"/>
                          <a:cs typeface="Courier New" pitchFamily="49" charset="0"/>
                        </a:rPr>
                        <a:t>   </a:t>
                      </a:r>
                      <a:r>
                        <a:rPr kumimoji="0" lang="en-US" sz="1200" b="1" kern="1200" dirty="0" err="1" smtClean="0">
                          <a:solidFill>
                            <a:schemeClr val="tx1"/>
                          </a:solidFill>
                          <a:latin typeface="Courier New" pitchFamily="49" charset="0"/>
                          <a:ea typeface="+mn-ea"/>
                          <a:cs typeface="Courier New" pitchFamily="49" charset="0"/>
                        </a:rPr>
                        <a:t>log_msg</a:t>
                      </a:r>
                      <a:r>
                        <a:rPr kumimoji="0" lang="en-US" sz="1200" b="1" kern="1200" dirty="0" smtClean="0">
                          <a:solidFill>
                            <a:schemeClr val="tx1"/>
                          </a:solidFill>
                          <a:latin typeface="Courier New" pitchFamily="49" charset="0"/>
                          <a:ea typeface="+mn-ea"/>
                          <a:cs typeface="Courier New" pitchFamily="49" charset="0"/>
                        </a:rPr>
                        <a:t>('Reading table and writing to file took '||</a:t>
                      </a:r>
                    </a:p>
                    <a:p>
                      <a:r>
                        <a:rPr kumimoji="0" lang="en-US" sz="1200" b="1" kern="1200" dirty="0" smtClean="0">
                          <a:solidFill>
                            <a:schemeClr val="tx1"/>
                          </a:solidFill>
                          <a:latin typeface="Courier New" pitchFamily="49" charset="0"/>
                          <a:ea typeface="+mn-ea"/>
                          <a:cs typeface="Courier New" pitchFamily="49" charset="0"/>
                        </a:rPr>
                        <a:t>      ROUND((</a:t>
                      </a:r>
                      <a:r>
                        <a:rPr kumimoji="0" lang="en-US" sz="1200" b="1" kern="1200" dirty="0" err="1" smtClean="0">
                          <a:solidFill>
                            <a:schemeClr val="tx1"/>
                          </a:solidFill>
                          <a:latin typeface="Courier New" pitchFamily="49" charset="0"/>
                          <a:ea typeface="+mn-ea"/>
                          <a:cs typeface="Courier New" pitchFamily="49" charset="0"/>
                        </a:rPr>
                        <a:t>end_time</a:t>
                      </a:r>
                      <a:r>
                        <a:rPr kumimoji="0" lang="en-US" sz="1200" b="1" kern="1200" dirty="0" smtClean="0">
                          <a:solidFill>
                            <a:schemeClr val="tx1"/>
                          </a:solidFill>
                          <a:latin typeface="Courier New" pitchFamily="49" charset="0"/>
                          <a:ea typeface="+mn-ea"/>
                          <a:cs typeface="Courier New" pitchFamily="49" charset="0"/>
                        </a:rPr>
                        <a:t> - </a:t>
                      </a:r>
                      <a:r>
                        <a:rPr kumimoji="0" lang="en-US" sz="1200" b="1" kern="1200" dirty="0" err="1" smtClean="0">
                          <a:solidFill>
                            <a:schemeClr val="tx1"/>
                          </a:solidFill>
                          <a:latin typeface="Courier New" pitchFamily="49" charset="0"/>
                          <a:ea typeface="+mn-ea"/>
                          <a:cs typeface="Courier New" pitchFamily="49" charset="0"/>
                        </a:rPr>
                        <a:t>begin_time</a:t>
                      </a:r>
                      <a:r>
                        <a:rPr kumimoji="0" lang="en-US" sz="1200" b="1" kern="1200" dirty="0" smtClean="0">
                          <a:solidFill>
                            <a:schemeClr val="tx1"/>
                          </a:solidFill>
                          <a:latin typeface="Courier New" pitchFamily="49" charset="0"/>
                          <a:ea typeface="+mn-ea"/>
                          <a:cs typeface="Courier New" pitchFamily="49" charset="0"/>
                        </a:rPr>
                        <a:t>),2)||' seconds.');</a:t>
                      </a:r>
                      <a:endParaRPr kumimoji="0" lang="en-US" sz="1200" b="1" kern="1200" dirty="0">
                        <a:solidFill>
                          <a:schemeClr val="tx1"/>
                        </a:solidFill>
                        <a:latin typeface="Courier New" pitchFamily="49" charset="0"/>
                        <a:ea typeface="+mn-ea"/>
                        <a:cs typeface="Courier New" pitchFamily="49"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r>
                        <a:rPr lang="en-US" sz="1200" b="0" dirty="0" smtClean="0">
                          <a:solidFill>
                            <a:schemeClr val="accent3">
                              <a:lumMod val="50000"/>
                            </a:schemeClr>
                          </a:solidFill>
                          <a:latin typeface="Arial" pitchFamily="34" charset="0"/>
                          <a:cs typeface="Arial" pitchFamily="34" charset="0"/>
                        </a:rPr>
                        <a:t>Comments are good, but if the comments or markers aren’t logged during processing in chronological order for debugging, has the requirement been met?</a:t>
                      </a: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r>
                        <a:rPr lang="en-US" sz="1200" b="0" dirty="0" smtClean="0">
                          <a:solidFill>
                            <a:schemeClr val="accent3">
                              <a:lumMod val="50000"/>
                            </a:schemeClr>
                          </a:solidFill>
                          <a:latin typeface="Arial" pitchFamily="34" charset="0"/>
                          <a:cs typeface="Arial" pitchFamily="34" charset="0"/>
                        </a:rPr>
                        <a:t>Again with the WHEN OTHERS headache-waiting-to-happen.</a:t>
                      </a: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r>
                        <a:rPr lang="en-US" sz="1200" b="0" dirty="0" smtClean="0">
                          <a:solidFill>
                            <a:schemeClr val="accent3">
                              <a:lumMod val="50000"/>
                            </a:schemeClr>
                          </a:solidFill>
                          <a:latin typeface="Arial" pitchFamily="34" charset="0"/>
                          <a:cs typeface="Arial" pitchFamily="34" charset="0"/>
                        </a:rPr>
                        <a:t>Bug. </a:t>
                      </a:r>
                      <a:r>
                        <a:rPr lang="en-US" sz="1200" b="0" dirty="0" err="1" smtClean="0">
                          <a:solidFill>
                            <a:schemeClr val="accent3">
                              <a:lumMod val="50000"/>
                            </a:schemeClr>
                          </a:solidFill>
                          <a:latin typeface="Arial" pitchFamily="34" charset="0"/>
                          <a:cs typeface="Arial" pitchFamily="34" charset="0"/>
                        </a:rPr>
                        <a:t>Arty’s</a:t>
                      </a:r>
                      <a:r>
                        <a:rPr lang="en-US" sz="1200" b="0" dirty="0" smtClean="0">
                          <a:solidFill>
                            <a:schemeClr val="accent3">
                              <a:lumMod val="50000"/>
                            </a:schemeClr>
                          </a:solidFill>
                          <a:latin typeface="Arial" pitchFamily="34" charset="0"/>
                          <a:cs typeface="Arial" pitchFamily="34" charset="0"/>
                        </a:rPr>
                        <a:t> unit test (if any) must have missed that times from </a:t>
                      </a:r>
                      <a:r>
                        <a:rPr lang="en-US" sz="1200" b="0" dirty="0" err="1" smtClean="0">
                          <a:solidFill>
                            <a:schemeClr val="accent3">
                              <a:lumMod val="50000"/>
                            </a:schemeClr>
                          </a:solidFill>
                          <a:latin typeface="Arial" pitchFamily="34" charset="0"/>
                          <a:cs typeface="Arial" pitchFamily="34" charset="0"/>
                        </a:rPr>
                        <a:t>dbms_utility</a:t>
                      </a:r>
                      <a:r>
                        <a:rPr lang="en-US" sz="1200" b="0" dirty="0" smtClean="0">
                          <a:solidFill>
                            <a:schemeClr val="accent3">
                              <a:lumMod val="50000"/>
                            </a:schemeClr>
                          </a:solidFill>
                          <a:latin typeface="Arial" pitchFamily="34" charset="0"/>
                          <a:cs typeface="Arial" pitchFamily="34" charset="0"/>
                        </a:rPr>
                        <a:t> must be divided by 100 to represent seconds.</a:t>
                      </a:r>
                    </a:p>
                    <a:p>
                      <a:pPr lvl="0">
                        <a:buFont typeface="Wingdings" pitchFamily="2" charset="2"/>
                        <a:buChar char="Ø"/>
                      </a:pPr>
                      <a:endParaRPr lang="en-US" sz="1200" b="0" dirty="0">
                        <a:solidFill>
                          <a:schemeClr val="accent3">
                            <a:lumMod val="50000"/>
                          </a:schemeClr>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t>
            </a:r>
            <a:r>
              <a:rPr lang="en-US" dirty="0" err="1" smtClean="0"/>
              <a:t>Arty’s</a:t>
            </a:r>
            <a:r>
              <a:rPr lang="en-US" dirty="0" smtClean="0"/>
              <a:t> Solution</a:t>
            </a:r>
            <a:endParaRPr lang="en-US" dirty="0"/>
          </a:p>
        </p:txBody>
      </p:sp>
      <p:graphicFrame>
        <p:nvGraphicFramePr>
          <p:cNvPr id="4" name="Table 3"/>
          <p:cNvGraphicFramePr>
            <a:graphicFrameLocks noGrp="1"/>
          </p:cNvGraphicFramePr>
          <p:nvPr/>
        </p:nvGraphicFramePr>
        <p:xfrm>
          <a:off x="152400" y="1397000"/>
          <a:ext cx="8839200" cy="5052060"/>
        </p:xfrm>
        <a:graphic>
          <a:graphicData uri="http://schemas.openxmlformats.org/drawingml/2006/table">
            <a:tbl>
              <a:tblPr firstRow="1" bandRow="1">
                <a:tableStyleId>{5C22544A-7EE6-4342-B048-85BDC9FD1C3A}</a:tableStyleId>
              </a:tblPr>
              <a:tblGrid>
                <a:gridCol w="5715000"/>
                <a:gridCol w="3124200"/>
              </a:tblGrid>
              <a:tr h="5003800">
                <a:tc>
                  <a:txBody>
                    <a:bodyPr/>
                    <a:lstStyle/>
                    <a:p>
                      <a:r>
                        <a:rPr kumimoji="0" lang="en-US" sz="1050" b="1" kern="1200" dirty="0" smtClean="0">
                          <a:solidFill>
                            <a:schemeClr val="tx1"/>
                          </a:solidFill>
                          <a:latin typeface="Courier New" pitchFamily="49" charset="0"/>
                          <a:ea typeface="+mn-ea"/>
                          <a:cs typeface="Courier New" pitchFamily="49" charset="0"/>
                        </a:rPr>
                        <a:t> </a:t>
                      </a:r>
                      <a:r>
                        <a:rPr kumimoji="0" lang="en-US" sz="1050" b="1" kern="1200" dirty="0" err="1" smtClean="0">
                          <a:solidFill>
                            <a:schemeClr val="tx1"/>
                          </a:solidFill>
                          <a:latin typeface="Courier New" pitchFamily="49" charset="0"/>
                          <a:ea typeface="+mn-ea"/>
                          <a:cs typeface="Courier New" pitchFamily="49" charset="0"/>
                        </a:rPr>
                        <a:t>begin_time</a:t>
                      </a:r>
                      <a:r>
                        <a:rPr kumimoji="0" lang="en-US" sz="1050" b="1" kern="1200" dirty="0" smtClean="0">
                          <a:solidFill>
                            <a:schemeClr val="tx1"/>
                          </a:solidFill>
                          <a:latin typeface="Courier New" pitchFamily="49" charset="0"/>
                          <a:ea typeface="+mn-ea"/>
                          <a:cs typeface="Courier New" pitchFamily="49" charset="0"/>
                        </a:rPr>
                        <a:t> := </a:t>
                      </a:r>
                      <a:r>
                        <a:rPr kumimoji="0" lang="en-US" sz="1050" b="1" kern="1200" dirty="0" err="1" smtClean="0">
                          <a:solidFill>
                            <a:schemeClr val="tx1"/>
                          </a:solidFill>
                          <a:latin typeface="Courier New" pitchFamily="49" charset="0"/>
                          <a:ea typeface="+mn-ea"/>
                          <a:cs typeface="Courier New" pitchFamily="49" charset="0"/>
                        </a:rPr>
                        <a:t>dbms_utility.get_time</a:t>
                      </a:r>
                      <a:r>
                        <a:rPr kumimoji="0" lang="en-US" sz="1050" b="1" kern="1200" dirty="0" smtClean="0">
                          <a:solidFill>
                            <a:schemeClr val="tx1"/>
                          </a:solidFill>
                          <a:latin typeface="Courier New" pitchFamily="49" charset="0"/>
                          <a:ea typeface="+mn-ea"/>
                          <a:cs typeface="Courier New" pitchFamily="49" charset="0"/>
                        </a:rPr>
                        <a:t>;</a:t>
                      </a:r>
                    </a:p>
                    <a:p>
                      <a:endParaRPr kumimoji="0" lang="en-US" sz="1050" b="1" kern="1200" dirty="0" smtClean="0">
                        <a:solidFill>
                          <a:schemeClr val="tx1"/>
                        </a:solidFill>
                        <a:latin typeface="Courier New" pitchFamily="49" charset="0"/>
                        <a:ea typeface="+mn-ea"/>
                        <a:cs typeface="Courier New" pitchFamily="49" charset="0"/>
                      </a:endParaRPr>
                    </a:p>
                    <a:p>
                      <a:r>
                        <a:rPr kumimoji="0" lang="en-US" sz="1050" b="1" kern="1200" dirty="0" smtClean="0">
                          <a:solidFill>
                            <a:schemeClr val="tx1"/>
                          </a:solidFill>
                          <a:latin typeface="Courier New" pitchFamily="49" charset="0"/>
                          <a:ea typeface="+mn-ea"/>
                          <a:cs typeface="Courier New" pitchFamily="49" charset="0"/>
                        </a:rPr>
                        <a:t>   -- Send the file to my phone if in Production, otherwise to my email address</a:t>
                      </a:r>
                    </a:p>
                    <a:p>
                      <a:r>
                        <a:rPr kumimoji="0" lang="en-US" sz="1050" b="1" kern="1200" dirty="0" smtClean="0">
                          <a:solidFill>
                            <a:schemeClr val="tx1"/>
                          </a:solidFill>
                          <a:latin typeface="Courier New" pitchFamily="49" charset="0"/>
                          <a:ea typeface="+mn-ea"/>
                          <a:cs typeface="Courier New" pitchFamily="49" charset="0"/>
                        </a:rPr>
                        <a:t>   IF (</a:t>
                      </a:r>
                      <a:r>
                        <a:rPr kumimoji="0" lang="en-US" sz="1050" b="1" kern="1200" dirty="0" err="1" smtClean="0">
                          <a:solidFill>
                            <a:schemeClr val="tx1"/>
                          </a:solidFill>
                          <a:latin typeface="Courier New" pitchFamily="49" charset="0"/>
                          <a:ea typeface="+mn-ea"/>
                          <a:cs typeface="Courier New" pitchFamily="49" charset="0"/>
                        </a:rPr>
                        <a:t>db_name</a:t>
                      </a:r>
                      <a:r>
                        <a:rPr kumimoji="0" lang="en-US" sz="1050" b="1" kern="1200" dirty="0" smtClean="0">
                          <a:solidFill>
                            <a:schemeClr val="tx1"/>
                          </a:solidFill>
                          <a:latin typeface="Courier New" pitchFamily="49" charset="0"/>
                          <a:ea typeface="+mn-ea"/>
                          <a:cs typeface="Courier New" pitchFamily="49" charset="0"/>
                        </a:rPr>
                        <a:t> &lt;&gt; 'MY10G') THEN</a:t>
                      </a:r>
                    </a:p>
                    <a:p>
                      <a:r>
                        <a:rPr kumimoji="0" lang="en-US" sz="1050" b="1" kern="1200" dirty="0" smtClean="0">
                          <a:solidFill>
                            <a:schemeClr val="tx1"/>
                          </a:solidFill>
                          <a:latin typeface="Courier New" pitchFamily="49" charset="0"/>
                          <a:ea typeface="+mn-ea"/>
                          <a:cs typeface="Courier New" pitchFamily="49" charset="0"/>
                        </a:rPr>
                        <a:t>      </a:t>
                      </a:r>
                      <a:r>
                        <a:rPr kumimoji="0" lang="en-US" sz="1050" b="1" kern="1200" dirty="0" err="1" smtClean="0">
                          <a:solidFill>
                            <a:schemeClr val="tx1"/>
                          </a:solidFill>
                          <a:latin typeface="Courier New" pitchFamily="49" charset="0"/>
                          <a:ea typeface="+mn-ea"/>
                          <a:cs typeface="Courier New" pitchFamily="49" charset="0"/>
                        </a:rPr>
                        <a:t>to_addr</a:t>
                      </a:r>
                      <a:r>
                        <a:rPr kumimoji="0" lang="en-US" sz="1050" b="1" kern="1200" dirty="0" smtClean="0">
                          <a:solidFill>
                            <a:schemeClr val="tx1"/>
                          </a:solidFill>
                          <a:latin typeface="Courier New" pitchFamily="49" charset="0"/>
                          <a:ea typeface="+mn-ea"/>
                          <a:cs typeface="Courier New" pitchFamily="49" charset="0"/>
                        </a:rPr>
                        <a:t> := </a:t>
                      </a:r>
                      <a:r>
                        <a:rPr kumimoji="0" lang="en-US" sz="1050" b="1" kern="1200" dirty="0" err="1" smtClean="0">
                          <a:solidFill>
                            <a:schemeClr val="tx1"/>
                          </a:solidFill>
                          <a:latin typeface="Courier New" pitchFamily="49" charset="0"/>
                          <a:ea typeface="+mn-ea"/>
                          <a:cs typeface="Courier New" pitchFamily="49" charset="0"/>
                        </a:rPr>
                        <a:t>i_email_addr</a:t>
                      </a:r>
                      <a:r>
                        <a:rPr kumimoji="0" lang="en-US" sz="1050" b="1" kern="1200" dirty="0" smtClean="0">
                          <a:solidFill>
                            <a:schemeClr val="tx1"/>
                          </a:solidFill>
                          <a:latin typeface="Courier New" pitchFamily="49" charset="0"/>
                          <a:ea typeface="+mn-ea"/>
                          <a:cs typeface="Courier New" pitchFamily="49" charset="0"/>
                        </a:rPr>
                        <a:t>;</a:t>
                      </a:r>
                    </a:p>
                    <a:p>
                      <a:r>
                        <a:rPr kumimoji="0" lang="en-US" sz="1050" b="1" kern="1200" dirty="0" smtClean="0">
                          <a:solidFill>
                            <a:schemeClr val="tx1"/>
                          </a:solidFill>
                          <a:latin typeface="Courier New" pitchFamily="49" charset="0"/>
                          <a:ea typeface="+mn-ea"/>
                          <a:cs typeface="Courier New" pitchFamily="49" charset="0"/>
                        </a:rPr>
                        <a:t>      </a:t>
                      </a:r>
                      <a:r>
                        <a:rPr kumimoji="0" lang="en-US" sz="1050" b="1" kern="1200" dirty="0" err="1" smtClean="0">
                          <a:solidFill>
                            <a:schemeClr val="tx1"/>
                          </a:solidFill>
                          <a:latin typeface="Courier New" pitchFamily="49" charset="0"/>
                          <a:ea typeface="+mn-ea"/>
                          <a:cs typeface="Courier New" pitchFamily="49" charset="0"/>
                        </a:rPr>
                        <a:t>subj_hdr</a:t>
                      </a:r>
                      <a:r>
                        <a:rPr kumimoji="0" lang="en-US" sz="1050" b="1" kern="1200" dirty="0" smtClean="0">
                          <a:solidFill>
                            <a:schemeClr val="tx1"/>
                          </a:solidFill>
                          <a:latin typeface="Courier New" pitchFamily="49" charset="0"/>
                          <a:ea typeface="+mn-ea"/>
                          <a:cs typeface="Courier New" pitchFamily="49" charset="0"/>
                        </a:rPr>
                        <a:t> := 'Unit Test Report: ';</a:t>
                      </a:r>
                    </a:p>
                    <a:p>
                      <a:r>
                        <a:rPr kumimoji="0" lang="en-US" sz="1050" b="1" kern="1200" dirty="0" smtClean="0">
                          <a:solidFill>
                            <a:schemeClr val="tx1"/>
                          </a:solidFill>
                          <a:latin typeface="Courier New" pitchFamily="49" charset="0"/>
                          <a:ea typeface="+mn-ea"/>
                          <a:cs typeface="Courier New" pitchFamily="49" charset="0"/>
                        </a:rPr>
                        <a:t>   ELSIF (</a:t>
                      </a:r>
                      <a:r>
                        <a:rPr kumimoji="0" lang="en-US" sz="1050" b="1" kern="1200" dirty="0" err="1" smtClean="0">
                          <a:solidFill>
                            <a:schemeClr val="tx1"/>
                          </a:solidFill>
                          <a:latin typeface="Courier New" pitchFamily="49" charset="0"/>
                          <a:ea typeface="+mn-ea"/>
                          <a:cs typeface="Courier New" pitchFamily="49" charset="0"/>
                        </a:rPr>
                        <a:t>db_name</a:t>
                      </a:r>
                      <a:r>
                        <a:rPr kumimoji="0" lang="en-US" sz="1050" b="1" kern="1200" dirty="0" smtClean="0">
                          <a:solidFill>
                            <a:schemeClr val="tx1"/>
                          </a:solidFill>
                          <a:latin typeface="Courier New" pitchFamily="49" charset="0"/>
                          <a:ea typeface="+mn-ea"/>
                          <a:cs typeface="Courier New" pitchFamily="49" charset="0"/>
                        </a:rPr>
                        <a:t> = 'MY10G') THEN</a:t>
                      </a:r>
                    </a:p>
                    <a:p>
                      <a:r>
                        <a:rPr kumimoji="0" lang="en-US" sz="1050" b="1" kern="1200" dirty="0" smtClean="0">
                          <a:solidFill>
                            <a:schemeClr val="tx1"/>
                          </a:solidFill>
                          <a:latin typeface="Courier New" pitchFamily="49" charset="0"/>
                          <a:ea typeface="+mn-ea"/>
                          <a:cs typeface="Courier New" pitchFamily="49" charset="0"/>
                        </a:rPr>
                        <a:t>      </a:t>
                      </a:r>
                      <a:r>
                        <a:rPr kumimoji="0" lang="en-US" sz="1050" b="1" kern="1200" dirty="0" err="1" smtClean="0">
                          <a:solidFill>
                            <a:schemeClr val="tx1"/>
                          </a:solidFill>
                          <a:latin typeface="Courier New" pitchFamily="49" charset="0"/>
                          <a:ea typeface="+mn-ea"/>
                          <a:cs typeface="Courier New" pitchFamily="49" charset="0"/>
                        </a:rPr>
                        <a:t>to_addr</a:t>
                      </a:r>
                      <a:r>
                        <a:rPr kumimoji="0" lang="en-US" sz="1050" b="1" kern="1200" dirty="0" smtClean="0">
                          <a:solidFill>
                            <a:schemeClr val="tx1"/>
                          </a:solidFill>
                          <a:latin typeface="Courier New" pitchFamily="49" charset="0"/>
                          <a:ea typeface="+mn-ea"/>
                          <a:cs typeface="Courier New" pitchFamily="49" charset="0"/>
                        </a:rPr>
                        <a:t> := 'bcoulam@boguscompany.com';</a:t>
                      </a:r>
                    </a:p>
                    <a:p>
                      <a:r>
                        <a:rPr kumimoji="0" lang="en-US" sz="1050" b="1" kern="1200" dirty="0" smtClean="0">
                          <a:solidFill>
                            <a:schemeClr val="tx1"/>
                          </a:solidFill>
                          <a:latin typeface="Courier New" pitchFamily="49" charset="0"/>
                          <a:ea typeface="+mn-ea"/>
                          <a:cs typeface="Courier New" pitchFamily="49" charset="0"/>
                        </a:rPr>
                        <a:t>      </a:t>
                      </a:r>
                      <a:r>
                        <a:rPr kumimoji="0" lang="en-US" sz="1050" b="1" kern="1200" dirty="0" err="1" smtClean="0">
                          <a:solidFill>
                            <a:schemeClr val="tx1"/>
                          </a:solidFill>
                          <a:latin typeface="Courier New" pitchFamily="49" charset="0"/>
                          <a:ea typeface="+mn-ea"/>
                          <a:cs typeface="Courier New" pitchFamily="49" charset="0"/>
                        </a:rPr>
                        <a:t>subj_hdr</a:t>
                      </a:r>
                      <a:r>
                        <a:rPr kumimoji="0" lang="en-US" sz="1050" b="1" kern="1200" dirty="0" smtClean="0">
                          <a:solidFill>
                            <a:schemeClr val="tx1"/>
                          </a:solidFill>
                          <a:latin typeface="Courier New" pitchFamily="49" charset="0"/>
                          <a:ea typeface="+mn-ea"/>
                          <a:cs typeface="Courier New" pitchFamily="49" charset="0"/>
                        </a:rPr>
                        <a:t> := 'Production Report: ';</a:t>
                      </a:r>
                    </a:p>
                    <a:p>
                      <a:r>
                        <a:rPr kumimoji="0" lang="en-US" sz="1050" b="1" kern="1200" dirty="0" smtClean="0">
                          <a:solidFill>
                            <a:schemeClr val="tx1"/>
                          </a:solidFill>
                          <a:latin typeface="Courier New" pitchFamily="49" charset="0"/>
                          <a:ea typeface="+mn-ea"/>
                          <a:cs typeface="Courier New" pitchFamily="49" charset="0"/>
                        </a:rPr>
                        <a:t>   END IF;</a:t>
                      </a:r>
                    </a:p>
                    <a:p>
                      <a:r>
                        <a:rPr kumimoji="0" lang="en-US" sz="1050" b="1" kern="1200" dirty="0" smtClean="0">
                          <a:solidFill>
                            <a:schemeClr val="tx1"/>
                          </a:solidFill>
                          <a:latin typeface="Courier New" pitchFamily="49" charset="0"/>
                          <a:ea typeface="+mn-ea"/>
                          <a:cs typeface="Courier New" pitchFamily="49" charset="0"/>
                        </a:rPr>
                        <a:t>   </a:t>
                      </a:r>
                    </a:p>
                    <a:p>
                      <a:r>
                        <a:rPr kumimoji="0" lang="en-US" sz="1050" b="1" kern="1200" dirty="0" smtClean="0">
                          <a:solidFill>
                            <a:schemeClr val="tx1"/>
                          </a:solidFill>
                          <a:latin typeface="Courier New" pitchFamily="49" charset="0"/>
                          <a:ea typeface="+mn-ea"/>
                          <a:cs typeface="Courier New" pitchFamily="49" charset="0"/>
                        </a:rPr>
                        <a:t>   -- This line requires that UTL_MAIL be installed (run $ORACLE_HOME/</a:t>
                      </a:r>
                      <a:r>
                        <a:rPr kumimoji="0" lang="en-US" sz="1050" b="1" kern="1200" dirty="0" err="1" smtClean="0">
                          <a:solidFill>
                            <a:schemeClr val="tx1"/>
                          </a:solidFill>
                          <a:latin typeface="Courier New" pitchFamily="49" charset="0"/>
                          <a:ea typeface="+mn-ea"/>
                          <a:cs typeface="Courier New" pitchFamily="49" charset="0"/>
                        </a:rPr>
                        <a:t>rdbms</a:t>
                      </a:r>
                      <a:r>
                        <a:rPr kumimoji="0" lang="en-US" sz="1050" b="1" kern="1200" dirty="0" smtClean="0">
                          <a:solidFill>
                            <a:schemeClr val="tx1"/>
                          </a:solidFill>
                          <a:latin typeface="Courier New" pitchFamily="49" charset="0"/>
                          <a:ea typeface="+mn-ea"/>
                          <a:cs typeface="Courier New" pitchFamily="49" charset="0"/>
                        </a:rPr>
                        <a:t>/admin/utlmail.sql and prvtmail.plb)</a:t>
                      </a:r>
                    </a:p>
                    <a:p>
                      <a:r>
                        <a:rPr kumimoji="0" lang="en-US" sz="1050" b="1" kern="1200" dirty="0" smtClean="0">
                          <a:solidFill>
                            <a:schemeClr val="tx1"/>
                          </a:solidFill>
                          <a:latin typeface="Courier New" pitchFamily="49" charset="0"/>
                          <a:ea typeface="+mn-ea"/>
                          <a:cs typeface="Courier New" pitchFamily="49" charset="0"/>
                        </a:rPr>
                        <a:t>   -- and that your SMTP host be placed in the database init parameters, as in:</a:t>
                      </a:r>
                    </a:p>
                    <a:p>
                      <a:r>
                        <a:rPr kumimoji="0" lang="en-US" sz="1050" b="1" kern="1200" dirty="0" smtClean="0">
                          <a:solidFill>
                            <a:schemeClr val="tx1"/>
                          </a:solidFill>
                          <a:latin typeface="Courier New" pitchFamily="49" charset="0"/>
                          <a:ea typeface="+mn-ea"/>
                          <a:cs typeface="Courier New" pitchFamily="49" charset="0"/>
                        </a:rPr>
                        <a:t>   -- ALTER SYSTEM SET </a:t>
                      </a:r>
                      <a:r>
                        <a:rPr kumimoji="0" lang="en-US" sz="1050" b="1" kern="1200" dirty="0" err="1" smtClean="0">
                          <a:solidFill>
                            <a:schemeClr val="tx1"/>
                          </a:solidFill>
                          <a:latin typeface="Courier New" pitchFamily="49" charset="0"/>
                          <a:ea typeface="+mn-ea"/>
                          <a:cs typeface="Courier New" pitchFamily="49" charset="0"/>
                        </a:rPr>
                        <a:t>smtp_out_server</a:t>
                      </a:r>
                      <a:r>
                        <a:rPr kumimoji="0" lang="en-US" sz="1050" b="1" kern="1200" dirty="0" smtClean="0">
                          <a:solidFill>
                            <a:schemeClr val="tx1"/>
                          </a:solidFill>
                          <a:latin typeface="Courier New" pitchFamily="49" charset="0"/>
                          <a:ea typeface="+mn-ea"/>
                          <a:cs typeface="Courier New" pitchFamily="49" charset="0"/>
                        </a:rPr>
                        <a:t>='smtp.yourdomain.com' SCOPE=SPFILE;</a:t>
                      </a:r>
                    </a:p>
                    <a:p>
                      <a:r>
                        <a:rPr kumimoji="0" lang="en-US" sz="1050" b="1" kern="1200" dirty="0" smtClean="0">
                          <a:solidFill>
                            <a:schemeClr val="tx1"/>
                          </a:solidFill>
                          <a:latin typeface="Courier New" pitchFamily="49" charset="0"/>
                          <a:ea typeface="+mn-ea"/>
                          <a:cs typeface="Courier New" pitchFamily="49" charset="0"/>
                        </a:rPr>
                        <a:t>   -- Finally one must grant execute on UTL_MAIL to the schema housing this proc.</a:t>
                      </a:r>
                    </a:p>
                    <a:p>
                      <a:r>
                        <a:rPr kumimoji="0" lang="en-US" sz="1050" b="1" kern="1200" dirty="0" smtClean="0">
                          <a:solidFill>
                            <a:schemeClr val="tx1"/>
                          </a:solidFill>
                          <a:latin typeface="Courier New" pitchFamily="49" charset="0"/>
                          <a:ea typeface="+mn-ea"/>
                          <a:cs typeface="Courier New" pitchFamily="49" charset="0"/>
                        </a:rPr>
                        <a:t>   </a:t>
                      </a:r>
                      <a:r>
                        <a:rPr kumimoji="0" lang="en-US" sz="1050" b="1" kern="1200" dirty="0" err="1" smtClean="0">
                          <a:solidFill>
                            <a:schemeClr val="tx1"/>
                          </a:solidFill>
                          <a:latin typeface="Courier New" pitchFamily="49" charset="0"/>
                          <a:ea typeface="+mn-ea"/>
                          <a:cs typeface="Courier New" pitchFamily="49" charset="0"/>
                        </a:rPr>
                        <a:t>UTL_MAIL.send</a:t>
                      </a:r>
                      <a:r>
                        <a:rPr kumimoji="0" lang="en-US" sz="1050" b="1" kern="1200" dirty="0" smtClean="0">
                          <a:solidFill>
                            <a:schemeClr val="tx1"/>
                          </a:solidFill>
                          <a:latin typeface="Courier New" pitchFamily="49" charset="0"/>
                          <a:ea typeface="+mn-ea"/>
                          <a:cs typeface="Courier New" pitchFamily="49" charset="0"/>
                        </a:rPr>
                        <a:t>(sender     =&gt; 'oracle@'||</a:t>
                      </a:r>
                      <a:r>
                        <a:rPr kumimoji="0" lang="en-US" sz="1050" b="1" kern="1200" dirty="0" err="1" smtClean="0">
                          <a:solidFill>
                            <a:schemeClr val="tx1"/>
                          </a:solidFill>
                          <a:latin typeface="Courier New" pitchFamily="49" charset="0"/>
                          <a:ea typeface="+mn-ea"/>
                          <a:cs typeface="Courier New" pitchFamily="49" charset="0"/>
                        </a:rPr>
                        <a:t>db_name</a:t>
                      </a:r>
                      <a:r>
                        <a:rPr kumimoji="0" lang="en-US" sz="1050" b="1" kern="1200" dirty="0" smtClean="0">
                          <a:solidFill>
                            <a:schemeClr val="tx1"/>
                          </a:solidFill>
                          <a:latin typeface="Courier New" pitchFamily="49" charset="0"/>
                          <a:ea typeface="+mn-ea"/>
                          <a:cs typeface="Courier New" pitchFamily="49" charset="0"/>
                        </a:rPr>
                        <a:t>||'</a:t>
                      </a:r>
                      <a:r>
                        <a:rPr kumimoji="0" lang="en-US" sz="1050" b="1" kern="1200" dirty="0" err="1" smtClean="0">
                          <a:solidFill>
                            <a:schemeClr val="tx1"/>
                          </a:solidFill>
                          <a:latin typeface="Courier New" pitchFamily="49" charset="0"/>
                          <a:ea typeface="+mn-ea"/>
                          <a:cs typeface="Courier New" pitchFamily="49" charset="0"/>
                        </a:rPr>
                        <a:t>.net</a:t>
                      </a:r>
                      <a:r>
                        <a:rPr kumimoji="0" lang="en-US" sz="1050" b="1" kern="1200" dirty="0" smtClean="0">
                          <a:solidFill>
                            <a:schemeClr val="tx1"/>
                          </a:solidFill>
                          <a:latin typeface="Courier New" pitchFamily="49" charset="0"/>
                          <a:ea typeface="+mn-ea"/>
                          <a:cs typeface="Courier New" pitchFamily="49" charset="0"/>
                        </a:rPr>
                        <a:t>',</a:t>
                      </a:r>
                    </a:p>
                    <a:p>
                      <a:r>
                        <a:rPr kumimoji="0" lang="en-US" sz="1050" b="1" kern="1200" dirty="0" smtClean="0">
                          <a:solidFill>
                            <a:schemeClr val="tx1"/>
                          </a:solidFill>
                          <a:latin typeface="Courier New" pitchFamily="49" charset="0"/>
                          <a:ea typeface="+mn-ea"/>
                          <a:cs typeface="Courier New" pitchFamily="49" charset="0"/>
                        </a:rPr>
                        <a:t>                 recipients =&gt; </a:t>
                      </a:r>
                      <a:r>
                        <a:rPr kumimoji="0" lang="en-US" sz="1050" b="1" kern="1200" dirty="0" err="1" smtClean="0">
                          <a:solidFill>
                            <a:schemeClr val="tx1"/>
                          </a:solidFill>
                          <a:latin typeface="Courier New" pitchFamily="49" charset="0"/>
                          <a:ea typeface="+mn-ea"/>
                          <a:cs typeface="Courier New" pitchFamily="49" charset="0"/>
                        </a:rPr>
                        <a:t>to_addr</a:t>
                      </a:r>
                      <a:r>
                        <a:rPr kumimoji="0" lang="en-US" sz="1050" b="1" kern="1200" dirty="0" smtClean="0">
                          <a:solidFill>
                            <a:schemeClr val="tx1"/>
                          </a:solidFill>
                          <a:latin typeface="Courier New" pitchFamily="49" charset="0"/>
                          <a:ea typeface="+mn-ea"/>
                          <a:cs typeface="Courier New" pitchFamily="49" charset="0"/>
                        </a:rPr>
                        <a:t>,</a:t>
                      </a:r>
                    </a:p>
                    <a:p>
                      <a:r>
                        <a:rPr kumimoji="0" lang="en-US" sz="1050" b="1" kern="1200" dirty="0" smtClean="0">
                          <a:solidFill>
                            <a:schemeClr val="tx1"/>
                          </a:solidFill>
                          <a:latin typeface="Courier New" pitchFamily="49" charset="0"/>
                          <a:ea typeface="+mn-ea"/>
                          <a:cs typeface="Courier New" pitchFamily="49" charset="0"/>
                        </a:rPr>
                        <a:t>                 subject    =&gt; </a:t>
                      </a:r>
                      <a:r>
                        <a:rPr kumimoji="0" lang="en-US" sz="1050" b="1" kern="1200" dirty="0" err="1" smtClean="0">
                          <a:solidFill>
                            <a:schemeClr val="tx1"/>
                          </a:solidFill>
                          <a:latin typeface="Courier New" pitchFamily="49" charset="0"/>
                          <a:ea typeface="+mn-ea"/>
                          <a:cs typeface="Courier New" pitchFamily="49" charset="0"/>
                        </a:rPr>
                        <a:t>subj_hdr</a:t>
                      </a:r>
                      <a:r>
                        <a:rPr kumimoji="0" lang="en-US" sz="1050" b="1" kern="1200" dirty="0" smtClean="0">
                          <a:solidFill>
                            <a:schemeClr val="tx1"/>
                          </a:solidFill>
                          <a:latin typeface="Courier New" pitchFamily="49" charset="0"/>
                          <a:ea typeface="+mn-ea"/>
                          <a:cs typeface="Courier New" pitchFamily="49" charset="0"/>
                        </a:rPr>
                        <a:t>||filename,</a:t>
                      </a:r>
                    </a:p>
                    <a:p>
                      <a:r>
                        <a:rPr kumimoji="0" lang="en-US" sz="1050" b="1" kern="1200" dirty="0" smtClean="0">
                          <a:solidFill>
                            <a:schemeClr val="tx1"/>
                          </a:solidFill>
                          <a:latin typeface="Courier New" pitchFamily="49" charset="0"/>
                          <a:ea typeface="+mn-ea"/>
                          <a:cs typeface="Courier New" pitchFamily="49" charset="0"/>
                        </a:rPr>
                        <a:t>                 message    =&gt; </a:t>
                      </a:r>
                      <a:r>
                        <a:rPr kumimoji="0" lang="en-US" sz="1050" b="1" kern="1200" dirty="0" err="1" smtClean="0">
                          <a:solidFill>
                            <a:schemeClr val="tx1"/>
                          </a:solidFill>
                          <a:latin typeface="Courier New" pitchFamily="49" charset="0"/>
                          <a:ea typeface="+mn-ea"/>
                          <a:cs typeface="Courier New" pitchFamily="49" charset="0"/>
                        </a:rPr>
                        <a:t>email_body</a:t>
                      </a:r>
                      <a:r>
                        <a:rPr kumimoji="0" lang="en-US" sz="1050" b="1" kern="1200" dirty="0" smtClean="0">
                          <a:solidFill>
                            <a:schemeClr val="tx1"/>
                          </a:solidFill>
                          <a:latin typeface="Courier New" pitchFamily="49" charset="0"/>
                          <a:ea typeface="+mn-ea"/>
                          <a:cs typeface="Courier New" pitchFamily="49" charset="0"/>
                        </a:rPr>
                        <a:t>);</a:t>
                      </a:r>
                    </a:p>
                    <a:p>
                      <a:r>
                        <a:rPr kumimoji="0" lang="en-US" sz="1050" b="1" kern="1200" dirty="0" smtClean="0">
                          <a:solidFill>
                            <a:schemeClr val="tx1"/>
                          </a:solidFill>
                          <a:latin typeface="Courier New" pitchFamily="49" charset="0"/>
                          <a:ea typeface="+mn-ea"/>
                          <a:cs typeface="Courier New" pitchFamily="49" charset="0"/>
                        </a:rPr>
                        <a:t>   </a:t>
                      </a:r>
                      <a:r>
                        <a:rPr kumimoji="0" lang="en-US" sz="1050" b="1" kern="1200" dirty="0" err="1" smtClean="0">
                          <a:solidFill>
                            <a:schemeClr val="tx1"/>
                          </a:solidFill>
                          <a:latin typeface="Courier New" pitchFamily="49" charset="0"/>
                          <a:ea typeface="+mn-ea"/>
                          <a:cs typeface="Courier New" pitchFamily="49" charset="0"/>
                        </a:rPr>
                        <a:t>end_time</a:t>
                      </a:r>
                      <a:r>
                        <a:rPr kumimoji="0" lang="en-US" sz="1050" b="1" kern="1200" dirty="0" smtClean="0">
                          <a:solidFill>
                            <a:schemeClr val="tx1"/>
                          </a:solidFill>
                          <a:latin typeface="Courier New" pitchFamily="49" charset="0"/>
                          <a:ea typeface="+mn-ea"/>
                          <a:cs typeface="Courier New" pitchFamily="49" charset="0"/>
                        </a:rPr>
                        <a:t> := </a:t>
                      </a:r>
                      <a:r>
                        <a:rPr kumimoji="0" lang="en-US" sz="1050" b="1" kern="1200" dirty="0" err="1" smtClean="0">
                          <a:solidFill>
                            <a:schemeClr val="tx1"/>
                          </a:solidFill>
                          <a:latin typeface="Courier New" pitchFamily="49" charset="0"/>
                          <a:ea typeface="+mn-ea"/>
                          <a:cs typeface="Courier New" pitchFamily="49" charset="0"/>
                        </a:rPr>
                        <a:t>dbms_utility.get_time</a:t>
                      </a:r>
                      <a:r>
                        <a:rPr kumimoji="0" lang="en-US" sz="1050" b="1" kern="1200" dirty="0" smtClean="0">
                          <a:solidFill>
                            <a:schemeClr val="tx1"/>
                          </a:solidFill>
                          <a:latin typeface="Courier New" pitchFamily="49" charset="0"/>
                          <a:ea typeface="+mn-ea"/>
                          <a:cs typeface="Courier New" pitchFamily="49" charset="0"/>
                        </a:rPr>
                        <a:t>;</a:t>
                      </a:r>
                    </a:p>
                    <a:p>
                      <a:endParaRPr kumimoji="0" lang="en-US" sz="1050" b="1" kern="1200" dirty="0" smtClean="0">
                        <a:solidFill>
                          <a:schemeClr val="tx1"/>
                        </a:solidFill>
                        <a:latin typeface="Courier New" pitchFamily="49" charset="0"/>
                        <a:ea typeface="+mn-ea"/>
                        <a:cs typeface="Courier New" pitchFamily="49" charset="0"/>
                      </a:endParaRPr>
                    </a:p>
                    <a:p>
                      <a:r>
                        <a:rPr kumimoji="0" lang="en-US" sz="1050" b="1" kern="1200" dirty="0" smtClean="0">
                          <a:solidFill>
                            <a:schemeClr val="tx1"/>
                          </a:solidFill>
                          <a:latin typeface="Courier New" pitchFamily="49" charset="0"/>
                          <a:ea typeface="+mn-ea"/>
                          <a:cs typeface="Courier New" pitchFamily="49" charset="0"/>
                        </a:rPr>
                        <a:t>   </a:t>
                      </a:r>
                      <a:r>
                        <a:rPr kumimoji="0" lang="en-US" sz="1050" b="1" kern="1200" dirty="0" err="1" smtClean="0">
                          <a:solidFill>
                            <a:schemeClr val="tx1"/>
                          </a:solidFill>
                          <a:latin typeface="Courier New" pitchFamily="49" charset="0"/>
                          <a:ea typeface="+mn-ea"/>
                          <a:cs typeface="Courier New" pitchFamily="49" charset="0"/>
                        </a:rPr>
                        <a:t>log_msg</a:t>
                      </a:r>
                      <a:r>
                        <a:rPr kumimoji="0" lang="en-US" sz="1050" b="1" kern="1200" dirty="0" smtClean="0">
                          <a:solidFill>
                            <a:schemeClr val="tx1"/>
                          </a:solidFill>
                          <a:latin typeface="Courier New" pitchFamily="49" charset="0"/>
                          <a:ea typeface="+mn-ea"/>
                          <a:cs typeface="Courier New" pitchFamily="49" charset="0"/>
                        </a:rPr>
                        <a:t>('Sending email took '||</a:t>
                      </a:r>
                    </a:p>
                    <a:p>
                      <a:r>
                        <a:rPr kumimoji="0" lang="en-US" sz="1050" b="1" kern="1200" dirty="0" smtClean="0">
                          <a:solidFill>
                            <a:schemeClr val="tx1"/>
                          </a:solidFill>
                          <a:latin typeface="Courier New" pitchFamily="49" charset="0"/>
                          <a:ea typeface="+mn-ea"/>
                          <a:cs typeface="Courier New" pitchFamily="49" charset="0"/>
                        </a:rPr>
                        <a:t>      ROUND((</a:t>
                      </a:r>
                      <a:r>
                        <a:rPr kumimoji="0" lang="en-US" sz="1050" b="1" kern="1200" dirty="0" err="1" smtClean="0">
                          <a:solidFill>
                            <a:schemeClr val="tx1"/>
                          </a:solidFill>
                          <a:latin typeface="Courier New" pitchFamily="49" charset="0"/>
                          <a:ea typeface="+mn-ea"/>
                          <a:cs typeface="Courier New" pitchFamily="49" charset="0"/>
                        </a:rPr>
                        <a:t>end_time</a:t>
                      </a:r>
                      <a:r>
                        <a:rPr kumimoji="0" lang="en-US" sz="1050" b="1" kern="1200" dirty="0" smtClean="0">
                          <a:solidFill>
                            <a:schemeClr val="tx1"/>
                          </a:solidFill>
                          <a:latin typeface="Courier New" pitchFamily="49" charset="0"/>
                          <a:ea typeface="+mn-ea"/>
                          <a:cs typeface="Courier New" pitchFamily="49" charset="0"/>
                        </a:rPr>
                        <a:t> - </a:t>
                      </a:r>
                      <a:r>
                        <a:rPr kumimoji="0" lang="en-US" sz="1050" b="1" kern="1200" dirty="0" err="1" smtClean="0">
                          <a:solidFill>
                            <a:schemeClr val="tx1"/>
                          </a:solidFill>
                          <a:latin typeface="Courier New" pitchFamily="49" charset="0"/>
                          <a:ea typeface="+mn-ea"/>
                          <a:cs typeface="Courier New" pitchFamily="49" charset="0"/>
                        </a:rPr>
                        <a:t>begin_time</a:t>
                      </a:r>
                      <a:r>
                        <a:rPr kumimoji="0" lang="en-US" sz="1050" b="1" kern="1200" dirty="0" smtClean="0">
                          <a:solidFill>
                            <a:schemeClr val="tx1"/>
                          </a:solidFill>
                          <a:latin typeface="Courier New" pitchFamily="49" charset="0"/>
                          <a:ea typeface="+mn-ea"/>
                          <a:cs typeface="Courier New" pitchFamily="49" charset="0"/>
                        </a:rPr>
                        <a:t>),2)||' seconds.');</a:t>
                      </a:r>
                    </a:p>
                    <a:p>
                      <a:r>
                        <a:rPr kumimoji="0" lang="en-US" sz="1050" b="1" kern="1200" dirty="0" smtClean="0">
                          <a:solidFill>
                            <a:schemeClr val="tx1"/>
                          </a:solidFill>
                          <a:latin typeface="Courier New" pitchFamily="49" charset="0"/>
                          <a:ea typeface="+mn-ea"/>
                          <a:cs typeface="Courier New" pitchFamily="49" charset="0"/>
                        </a:rPr>
                        <a:t>   </a:t>
                      </a:r>
                    </a:p>
                    <a:p>
                      <a:r>
                        <a:rPr kumimoji="0" lang="en-US" sz="1050" b="1" kern="1200" dirty="0" smtClean="0">
                          <a:solidFill>
                            <a:schemeClr val="tx1"/>
                          </a:solidFill>
                          <a:latin typeface="Courier New" pitchFamily="49" charset="0"/>
                          <a:ea typeface="+mn-ea"/>
                          <a:cs typeface="Courier New" pitchFamily="49" charset="0"/>
                        </a:rPr>
                        <a:t>END </a:t>
                      </a:r>
                      <a:r>
                        <a:rPr kumimoji="0" lang="en-US" sz="1050" b="1" kern="1200" dirty="0" err="1" smtClean="0">
                          <a:solidFill>
                            <a:schemeClr val="tx1"/>
                          </a:solidFill>
                          <a:latin typeface="Courier New" pitchFamily="49" charset="0"/>
                          <a:ea typeface="+mn-ea"/>
                          <a:cs typeface="Courier New" pitchFamily="49" charset="0"/>
                        </a:rPr>
                        <a:t>print_send_ps_db</a:t>
                      </a:r>
                      <a:r>
                        <a:rPr kumimoji="0" lang="en-US" sz="1050" b="1" kern="1200" dirty="0" smtClean="0">
                          <a:solidFill>
                            <a:schemeClr val="tx1"/>
                          </a:solidFill>
                          <a:latin typeface="Courier New" pitchFamily="49" charset="0"/>
                          <a:ea typeface="+mn-ea"/>
                          <a:cs typeface="Courier New" pitchFamily="49" charset="0"/>
                        </a:rPr>
                        <a:t>;</a:t>
                      </a:r>
                    </a:p>
                    <a:p>
                      <a:r>
                        <a:rPr kumimoji="0" lang="en-US" sz="1050" b="1" kern="1200" dirty="0" smtClean="0">
                          <a:solidFill>
                            <a:schemeClr val="tx1"/>
                          </a:solidFill>
                          <a:latin typeface="Courier New" pitchFamily="49" charset="0"/>
                          <a:ea typeface="+mn-ea"/>
                          <a:cs typeface="Courier New" pitchFamily="49" charset="0"/>
                        </a:rPr>
                        <a:t>/</a:t>
                      </a:r>
                      <a:endParaRPr kumimoji="0" lang="en-US" sz="1050" b="1" kern="1200" dirty="0">
                        <a:solidFill>
                          <a:schemeClr val="tx1"/>
                        </a:solidFill>
                        <a:latin typeface="Courier New" pitchFamily="49" charset="0"/>
                        <a:ea typeface="+mn-ea"/>
                        <a:cs typeface="Courier New" pitchFamily="49"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r>
                        <a:rPr lang="en-US" sz="1200" b="0" dirty="0" smtClean="0">
                          <a:solidFill>
                            <a:schemeClr val="accent3">
                              <a:lumMod val="50000"/>
                            </a:schemeClr>
                          </a:solidFill>
                          <a:latin typeface="Arial" pitchFamily="34" charset="0"/>
                          <a:cs typeface="Arial" pitchFamily="34" charset="0"/>
                        </a:rPr>
                        <a:t>Huh? Might have been </a:t>
                      </a:r>
                      <a:r>
                        <a:rPr lang="en-US" sz="1200" b="0" dirty="0" err="1" smtClean="0">
                          <a:solidFill>
                            <a:schemeClr val="accent3">
                              <a:lumMod val="50000"/>
                            </a:schemeClr>
                          </a:solidFill>
                          <a:latin typeface="Arial" pitchFamily="34" charset="0"/>
                          <a:cs typeface="Arial" pitchFamily="34" charset="0"/>
                        </a:rPr>
                        <a:t>Arty’s</a:t>
                      </a:r>
                      <a:r>
                        <a:rPr lang="en-US" sz="1200" b="0" dirty="0" smtClean="0">
                          <a:solidFill>
                            <a:schemeClr val="accent3">
                              <a:lumMod val="50000"/>
                            </a:schemeClr>
                          </a:solidFill>
                          <a:latin typeface="Arial" pitchFamily="34" charset="0"/>
                          <a:cs typeface="Arial" pitchFamily="34" charset="0"/>
                        </a:rPr>
                        <a:t> phone and email during dev, but not in production surely. Better to write re-usable, modular component that is self-documenting.</a:t>
                      </a:r>
                    </a:p>
                    <a:p>
                      <a:pPr lvl="0">
                        <a:buFont typeface="Wingdings" pitchFamily="2" charset="2"/>
                        <a:buChar char="Ø"/>
                      </a:pPr>
                      <a:r>
                        <a:rPr lang="en-US" sz="1200" b="0" dirty="0" smtClean="0">
                          <a:solidFill>
                            <a:schemeClr val="accent3">
                              <a:lumMod val="50000"/>
                            </a:schemeClr>
                          </a:solidFill>
                          <a:latin typeface="Arial" pitchFamily="34" charset="0"/>
                          <a:cs typeface="Arial" pitchFamily="34" charset="0"/>
                        </a:rPr>
                        <a:t>Hard-coded DB names is a bug waiting to happen. Better to put the director’s address in an application property or use a distribution list in case the people behind the role change.</a:t>
                      </a:r>
                    </a:p>
                    <a:p>
                      <a:pPr lvl="0">
                        <a:buFont typeface="Wingdings" pitchFamily="2" charset="2"/>
                        <a:buChar char="Ø"/>
                      </a:pPr>
                      <a:r>
                        <a:rPr lang="en-US" sz="1200" b="0" dirty="0" smtClean="0">
                          <a:solidFill>
                            <a:schemeClr val="accent3">
                              <a:lumMod val="50000"/>
                            </a:schemeClr>
                          </a:solidFill>
                          <a:latin typeface="Arial" pitchFamily="34" charset="0"/>
                          <a:cs typeface="Arial" pitchFamily="34" charset="0"/>
                        </a:rPr>
                        <a:t>Arty had to install UTL_MAIL to get this working. Interface is clean, but still better to encapsulate in a wrapper package, just in case the implementation of emailing from within the database ever had to change (as it has three times since 8i).</a:t>
                      </a:r>
                    </a:p>
                    <a:p>
                      <a:pPr lvl="0">
                        <a:buFont typeface="Wingdings" pitchFamily="2" charset="2"/>
                        <a:buChar char="Ø"/>
                      </a:pPr>
                      <a:r>
                        <a:rPr lang="en-US" sz="1200" b="0" dirty="0" smtClean="0">
                          <a:solidFill>
                            <a:schemeClr val="accent3">
                              <a:lumMod val="50000"/>
                            </a:schemeClr>
                          </a:solidFill>
                          <a:latin typeface="Arial" pitchFamily="34" charset="0"/>
                          <a:cs typeface="Arial" pitchFamily="34" charset="0"/>
                        </a:rPr>
                        <a:t>Would be better if sender were stored in an application property in a table, or derived in a re-usable function, not one-off hard-coded as a literal here.</a:t>
                      </a: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endParaRPr lang="en-US" sz="1200" b="0" dirty="0" smtClean="0">
                        <a:solidFill>
                          <a:schemeClr val="accent3">
                            <a:lumMod val="50000"/>
                          </a:schemeClr>
                        </a:solidFill>
                        <a:latin typeface="Arial" pitchFamily="34" charset="0"/>
                        <a:cs typeface="Arial" pitchFamily="34" charset="0"/>
                      </a:endParaRPr>
                    </a:p>
                    <a:p>
                      <a:pPr lvl="0">
                        <a:buFont typeface="Wingdings" pitchFamily="2" charset="2"/>
                        <a:buChar char="Ø"/>
                      </a:pPr>
                      <a:r>
                        <a:rPr lang="en-US" sz="1200" b="0" dirty="0" smtClean="0">
                          <a:solidFill>
                            <a:schemeClr val="accent3">
                              <a:lumMod val="50000"/>
                            </a:schemeClr>
                          </a:solidFill>
                          <a:latin typeface="Arial" pitchFamily="34" charset="0"/>
                          <a:cs typeface="Arial" pitchFamily="34" charset="0"/>
                        </a:rPr>
                        <a:t>Bug. See above. Must divide by 100.</a:t>
                      </a:r>
                    </a:p>
                    <a:p>
                      <a:pPr lvl="0">
                        <a:buFont typeface="Wingdings" pitchFamily="2" charset="2"/>
                        <a:buChar char="Ø"/>
                      </a:pPr>
                      <a:endParaRPr lang="en-US" sz="1200" b="0" dirty="0">
                        <a:solidFill>
                          <a:schemeClr val="accent3">
                            <a:lumMod val="50000"/>
                          </a:schemeClr>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Define: Applied to DB Dev</a:t>
            </a:r>
          </a:p>
        </p:txBody>
      </p:sp>
      <p:sp>
        <p:nvSpPr>
          <p:cNvPr id="9219" name="Content Placeholder 2"/>
          <p:cNvSpPr>
            <a:spLocks noGrp="1"/>
          </p:cNvSpPr>
          <p:nvPr>
            <p:ph sz="quarter" idx="1"/>
          </p:nvPr>
        </p:nvSpPr>
        <p:spPr/>
        <p:txBody>
          <a:bodyPr>
            <a:normAutofit/>
          </a:bodyPr>
          <a:lstStyle/>
          <a:p>
            <a:r>
              <a:rPr lang="en-US" dirty="0" smtClean="0"/>
              <a:t>A component is an DB object: table, view, trigger, type, context, sequence, packaged routine (</a:t>
            </a:r>
            <a:r>
              <a:rPr lang="en-US" dirty="0" err="1" smtClean="0"/>
              <a:t>func</a:t>
            </a:r>
            <a:r>
              <a:rPr lang="en-US" dirty="0" smtClean="0"/>
              <a:t>/proc), etc.</a:t>
            </a:r>
          </a:p>
          <a:p>
            <a:r>
              <a:rPr lang="en-US" dirty="0" smtClean="0"/>
              <a:t>A library is typically a PL/SQL package of related routines, and the components that support that feature family.</a:t>
            </a:r>
          </a:p>
          <a:p>
            <a:r>
              <a:rPr lang="en-US" dirty="0" smtClean="0"/>
              <a:t>A framework is the entire collection of templates, standards, and libraries (packages) that offer a set of features for reliable, rapid database development.</a:t>
            </a:r>
          </a:p>
          <a:p>
            <a:r>
              <a:rPr lang="en-US" dirty="0" smtClean="0"/>
              <a:t>A data model is implemented in a physical schema.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20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20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20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t>
            </a:r>
            <a:r>
              <a:rPr lang="en-US" dirty="0" err="1" smtClean="0"/>
              <a:t>Arty’s</a:t>
            </a:r>
            <a:r>
              <a:rPr lang="en-US" dirty="0" smtClean="0"/>
              <a:t> Solution</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err="1" smtClean="0"/>
              <a:t>Arty’s</a:t>
            </a:r>
            <a:r>
              <a:rPr lang="en-US" dirty="0" smtClean="0"/>
              <a:t> solution works, but because he had to re-familiarize himself with UTL_FILE, CLOB initialization, DBMS_UTILITY and install and learn UTL_MAIL, there were issues and it took over </a:t>
            </a:r>
            <a:r>
              <a:rPr lang="en-US" u="sng" dirty="0" smtClean="0"/>
              <a:t>ten iterations</a:t>
            </a:r>
            <a:r>
              <a:rPr lang="en-US" dirty="0" smtClean="0"/>
              <a:t> before all the initial bugs were worked out.</a:t>
            </a:r>
          </a:p>
          <a:p>
            <a:r>
              <a:rPr lang="en-US" dirty="0" smtClean="0"/>
              <a:t>Despite </a:t>
            </a:r>
            <a:r>
              <a:rPr lang="en-US" dirty="0" err="1" smtClean="0"/>
              <a:t>Arty’s</a:t>
            </a:r>
            <a:r>
              <a:rPr lang="en-US" dirty="0" smtClean="0"/>
              <a:t> demonstrated competence, this </a:t>
            </a:r>
            <a:r>
              <a:rPr lang="en-US" u="sng" dirty="0" smtClean="0"/>
              <a:t>185 line </a:t>
            </a:r>
            <a:r>
              <a:rPr lang="en-US" dirty="0" smtClean="0"/>
              <a:t>solution took Arty almost </a:t>
            </a:r>
            <a:r>
              <a:rPr lang="en-US" u="sng" dirty="0" smtClean="0"/>
              <a:t>4 hours </a:t>
            </a:r>
            <a:r>
              <a:rPr lang="en-US" dirty="0" smtClean="0"/>
              <a:t>to work through the kinks and deliver.</a:t>
            </a:r>
          </a:p>
          <a:p>
            <a:r>
              <a:rPr lang="en-US" dirty="0" smtClean="0"/>
              <a:t>He had to introduce 2 new moving parts with no plan for re-use or maintenance, and due to poor </a:t>
            </a:r>
            <a:r>
              <a:rPr lang="en-US" dirty="0" err="1" smtClean="0"/>
              <a:t>debuggability</a:t>
            </a:r>
            <a:r>
              <a:rPr lang="en-US" dirty="0" smtClean="0"/>
              <a:t> and lack of standardized messages, it </a:t>
            </a:r>
            <a:r>
              <a:rPr lang="en-US" u="sng" dirty="0" smtClean="0"/>
              <a:t>did not meet 100%</a:t>
            </a:r>
            <a:r>
              <a:rPr lang="en-US" dirty="0" smtClean="0"/>
              <a:t> of the requirements. </a:t>
            </a:r>
          </a:p>
          <a:p>
            <a:r>
              <a:rPr lang="en-US" dirty="0" smtClean="0"/>
              <a:t>He’s been writing PL/SQL for a while. But Arty hasn’t taken the time to change his habits and start applying software best practices, like Don’t Hardcode, Don’t Repeat Yourself and Simple Routines. This opens up his work for all sorts of bugs, some of them obvious, some of them lurking. His solution is a bit fragile. It takes some time to digest and understand.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Sam’s Solution</a:t>
            </a:r>
            <a:endParaRPr lang="en-US" dirty="0"/>
          </a:p>
        </p:txBody>
      </p:sp>
      <p:graphicFrame>
        <p:nvGraphicFramePr>
          <p:cNvPr id="4" name="Table 3"/>
          <p:cNvGraphicFramePr>
            <a:graphicFrameLocks noGrp="1"/>
          </p:cNvGraphicFramePr>
          <p:nvPr/>
        </p:nvGraphicFramePr>
        <p:xfrm>
          <a:off x="152400" y="1397000"/>
          <a:ext cx="8839200" cy="5003800"/>
        </p:xfrm>
        <a:graphic>
          <a:graphicData uri="http://schemas.openxmlformats.org/drawingml/2006/table">
            <a:tbl>
              <a:tblPr firstRow="1" bandRow="1">
                <a:tableStyleId>{5C22544A-7EE6-4342-B048-85BDC9FD1C3A}</a:tableStyleId>
              </a:tblPr>
              <a:tblGrid>
                <a:gridCol w="5715000"/>
                <a:gridCol w="3124200"/>
              </a:tblGrid>
              <a:tr h="5003800">
                <a:tc>
                  <a:txBody>
                    <a:bodyPr/>
                    <a:lstStyle/>
                    <a:p>
                      <a:r>
                        <a:rPr kumimoji="0" lang="en-US" sz="1100" b="1" kern="1200" dirty="0" smtClean="0">
                          <a:solidFill>
                            <a:schemeClr val="tx1"/>
                          </a:solidFill>
                          <a:latin typeface="Courier New" pitchFamily="49" charset="0"/>
                          <a:ea typeface="+mn-ea"/>
                          <a:cs typeface="Courier New" pitchFamily="49" charset="0"/>
                        </a:rPr>
                        <a:t>INSERT INTO </a:t>
                      </a:r>
                      <a:r>
                        <a:rPr kumimoji="0" lang="en-US" sz="1100" b="1" kern="1200" dirty="0" err="1" smtClean="0">
                          <a:solidFill>
                            <a:schemeClr val="tx1"/>
                          </a:solidFill>
                          <a:latin typeface="Courier New" pitchFamily="49" charset="0"/>
                          <a:ea typeface="+mn-ea"/>
                          <a:cs typeface="Courier New" pitchFamily="49" charset="0"/>
                        </a:rPr>
                        <a:t>app_msg</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VALUES (</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app_msg_seq.nextval</a:t>
                      </a:r>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env.get_app_id</a:t>
                      </a:r>
                      <a:r>
                        <a:rPr kumimoji="0" lang="en-US" sz="1100" b="1" kern="1200" dirty="0" smtClean="0">
                          <a:solidFill>
                            <a:schemeClr val="tx1"/>
                          </a:solidFill>
                          <a:latin typeface="Courier New" pitchFamily="49" charset="0"/>
                          <a:ea typeface="+mn-ea"/>
                          <a:cs typeface="Courier New" pitchFamily="49" charset="0"/>
                        </a:rPr>
                        <a:t>('PSOL'), 'Missing Parameter'</a:t>
                      </a:r>
                    </a:p>
                    <a:p>
                      <a:r>
                        <a:rPr kumimoji="0" lang="en-US" sz="1100" b="1" kern="1200" dirty="0" smtClean="0">
                          <a:solidFill>
                            <a:schemeClr val="tx1"/>
                          </a:solidFill>
                          <a:latin typeface="Courier New" pitchFamily="49" charset="0"/>
                          <a:ea typeface="+mn-ea"/>
                          <a:cs typeface="Courier New" pitchFamily="49" charset="0"/>
                        </a:rPr>
                        <a:t>,'The call to @1@ was missing a value for parameter @2@. Please correct and re-try.'</a:t>
                      </a:r>
                    </a:p>
                    <a:p>
                      <a:r>
                        <a:rPr kumimoji="0" lang="en-US" sz="1100" b="1" kern="1200" dirty="0" smtClean="0">
                          <a:solidFill>
                            <a:schemeClr val="tx1"/>
                          </a:solidFill>
                          <a:latin typeface="Courier New" pitchFamily="49" charset="0"/>
                          <a:ea typeface="+mn-ea"/>
                          <a:cs typeface="Courier New" pitchFamily="49" charset="0"/>
                        </a:rPr>
                        <a:t>,NULL, NULL</a:t>
                      </a:r>
                    </a:p>
                    <a:p>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COMMIT;</a:t>
                      </a:r>
                    </a:p>
                    <a:p>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CREATE OR REPLACE PACKAGE reports</a:t>
                      </a:r>
                    </a:p>
                    <a:p>
                      <a:r>
                        <a:rPr kumimoji="0" lang="en-US" sz="1100" b="1" kern="1200" dirty="0" smtClean="0">
                          <a:solidFill>
                            <a:schemeClr val="tx1"/>
                          </a:solidFill>
                          <a:latin typeface="Courier New" pitchFamily="49" charset="0"/>
                          <a:ea typeface="+mn-ea"/>
                          <a:cs typeface="Courier New" pitchFamily="49" charset="0"/>
                        </a:rPr>
                        <a:t>AS</a:t>
                      </a:r>
                    </a:p>
                    <a:p>
                      <a:r>
                        <a:rPr kumimoji="0" lang="en-US" sz="1100" b="1" kern="1200" dirty="0" err="1" smtClean="0">
                          <a:solidFill>
                            <a:schemeClr val="tx1"/>
                          </a:solidFill>
                          <a:latin typeface="Courier New" pitchFamily="49" charset="0"/>
                          <a:ea typeface="+mn-ea"/>
                          <a:cs typeface="Courier New" pitchFamily="49" charset="0"/>
                        </a:rPr>
                        <a:t>rpt_div_line</a:t>
                      </a:r>
                      <a:r>
                        <a:rPr kumimoji="0" lang="en-US" sz="1100" b="1" kern="1200" dirty="0" smtClean="0">
                          <a:solidFill>
                            <a:schemeClr val="tx1"/>
                          </a:solidFill>
                          <a:latin typeface="Courier New" pitchFamily="49" charset="0"/>
                          <a:ea typeface="+mn-ea"/>
                          <a:cs typeface="Courier New" pitchFamily="49" charset="0"/>
                        </a:rPr>
                        <a:t> CONSTANT VARCHAR2(80) := RPAD('*',80,'*');</a:t>
                      </a:r>
                    </a:p>
                    <a:p>
                      <a:r>
                        <a:rPr kumimoji="0" lang="en-US" sz="1100" b="1" kern="1200" dirty="0" smtClean="0">
                          <a:solidFill>
                            <a:schemeClr val="tx1"/>
                          </a:solidFill>
                          <a:latin typeface="Courier New" pitchFamily="49" charset="0"/>
                          <a:ea typeface="+mn-ea"/>
                          <a:cs typeface="Courier New" pitchFamily="49" charset="0"/>
                        </a:rPr>
                        <a:t>-- Pass an email address if on non-Prod</a:t>
                      </a:r>
                    </a:p>
                    <a:p>
                      <a:r>
                        <a:rPr kumimoji="0" lang="en-US" sz="1100" b="1" kern="1200" dirty="0" smtClean="0">
                          <a:solidFill>
                            <a:schemeClr val="tx1"/>
                          </a:solidFill>
                          <a:latin typeface="Courier New" pitchFamily="49" charset="0"/>
                          <a:ea typeface="+mn-ea"/>
                          <a:cs typeface="Courier New" pitchFamily="49" charset="0"/>
                        </a:rPr>
                        <a:t>PROCEDURE </a:t>
                      </a:r>
                      <a:r>
                        <a:rPr kumimoji="0" lang="en-US" sz="1100" b="1" kern="1200" dirty="0" err="1" smtClean="0">
                          <a:solidFill>
                            <a:schemeClr val="tx1"/>
                          </a:solidFill>
                          <a:latin typeface="Courier New" pitchFamily="49" charset="0"/>
                          <a:ea typeface="+mn-ea"/>
                          <a:cs typeface="Courier New" pitchFamily="49" charset="0"/>
                        </a:rPr>
                        <a:t>print_and_send_ps</a:t>
                      </a:r>
                      <a:r>
                        <a:rPr kumimoji="0" lang="en-US" sz="1100" b="1" kern="1200" dirty="0" smtClean="0">
                          <a:solidFill>
                            <a:schemeClr val="tx1"/>
                          </a:solidFill>
                          <a:latin typeface="Courier New" pitchFamily="49" charset="0"/>
                          <a:ea typeface="+mn-ea"/>
                          <a:cs typeface="Courier New" pitchFamily="49" charset="0"/>
                        </a:rPr>
                        <a:t>(</a:t>
                      </a:r>
                      <a:r>
                        <a:rPr kumimoji="0" lang="en-US" sz="1100" b="1" kern="1200" dirty="0" err="1" smtClean="0">
                          <a:solidFill>
                            <a:schemeClr val="tx1"/>
                          </a:solidFill>
                          <a:latin typeface="Courier New" pitchFamily="49" charset="0"/>
                          <a:ea typeface="+mn-ea"/>
                          <a:cs typeface="Courier New" pitchFamily="49" charset="0"/>
                        </a:rPr>
                        <a:t>i_email_addr</a:t>
                      </a:r>
                      <a:r>
                        <a:rPr kumimoji="0" lang="en-US" sz="1100" b="1" kern="1200" dirty="0" smtClean="0">
                          <a:solidFill>
                            <a:schemeClr val="tx1"/>
                          </a:solidFill>
                          <a:latin typeface="Courier New" pitchFamily="49" charset="0"/>
                          <a:ea typeface="+mn-ea"/>
                          <a:cs typeface="Courier New" pitchFamily="49" charset="0"/>
                        </a:rPr>
                        <a:t> IN VARCHAR2 DEFAULT NULL);</a:t>
                      </a:r>
                    </a:p>
                    <a:p>
                      <a:r>
                        <a:rPr kumimoji="0" lang="en-US" sz="1100" b="1" kern="1200" dirty="0" smtClean="0">
                          <a:solidFill>
                            <a:schemeClr val="tx1"/>
                          </a:solidFill>
                          <a:latin typeface="Courier New" pitchFamily="49" charset="0"/>
                          <a:ea typeface="+mn-ea"/>
                          <a:cs typeface="Courier New" pitchFamily="49" charset="0"/>
                        </a:rPr>
                        <a:t>END reports;</a:t>
                      </a:r>
                    </a:p>
                    <a:p>
                      <a:r>
                        <a:rPr kumimoji="0" lang="en-US" sz="1100" b="1" kern="1200" dirty="0" smtClean="0">
                          <a:solidFill>
                            <a:schemeClr val="tx1"/>
                          </a:solidFill>
                          <a:latin typeface="Courier New" pitchFamily="49" charset="0"/>
                          <a:ea typeface="+mn-ea"/>
                          <a:cs typeface="Courier New" pitchFamily="49" charset="0"/>
                        </a:rPr>
                        <a:t>/</a:t>
                      </a:r>
                    </a:p>
                    <a:p>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CREATE OR REPLACE PACKAGE BODY reports</a:t>
                      </a:r>
                    </a:p>
                    <a:p>
                      <a:r>
                        <a:rPr kumimoji="0" lang="en-US" sz="1100" b="1" kern="1200" dirty="0" smtClean="0">
                          <a:solidFill>
                            <a:schemeClr val="tx1"/>
                          </a:solidFill>
                          <a:latin typeface="Courier New" pitchFamily="49" charset="0"/>
                          <a:ea typeface="+mn-ea"/>
                          <a:cs typeface="Courier New" pitchFamily="49" charset="0"/>
                        </a:rPr>
                        <a:t>AS</a:t>
                      </a:r>
                    </a:p>
                    <a:p>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PROCEDURE </a:t>
                      </a:r>
                      <a:r>
                        <a:rPr kumimoji="0" lang="en-US" sz="1100" b="1" kern="1200" dirty="0" err="1" smtClean="0">
                          <a:solidFill>
                            <a:schemeClr val="tx1"/>
                          </a:solidFill>
                          <a:latin typeface="Courier New" pitchFamily="49" charset="0"/>
                          <a:ea typeface="+mn-ea"/>
                          <a:cs typeface="Courier New" pitchFamily="49" charset="0"/>
                        </a:rPr>
                        <a:t>print_and_send_ps</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i_email_addr</a:t>
                      </a:r>
                      <a:r>
                        <a:rPr kumimoji="0" lang="en-US" sz="1100" b="1" kern="1200" dirty="0" smtClean="0">
                          <a:solidFill>
                            <a:schemeClr val="tx1"/>
                          </a:solidFill>
                          <a:latin typeface="Courier New" pitchFamily="49" charset="0"/>
                          <a:ea typeface="+mn-ea"/>
                          <a:cs typeface="Courier New" pitchFamily="49" charset="0"/>
                        </a:rPr>
                        <a:t> IN VARCHAR2 DEFAULT NULL</a:t>
                      </a:r>
                    </a:p>
                    <a:p>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He adds a standardized message for the parameter-checking assertion. No need for a message about the file –handling errors; that is all encapsulated in the IO framework package. This message can now be re-used for all future routines in the Problem/Solution application that are missing expected parameters.</a:t>
                      </a:r>
                    </a:p>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Sam chose to use a package. Great idea. Among other benefits, now there is a public place to put re-usable things for reporting, like the 80-char * divider line.</a:t>
                      </a:r>
                    </a:p>
                    <a:p>
                      <a:endParaRPr lang="en-US" sz="1200" b="0" dirty="0">
                        <a:solidFill>
                          <a:schemeClr val="accent3">
                            <a:lumMod val="50000"/>
                          </a:schemeClr>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Sam’s Solution</a:t>
            </a:r>
            <a:endParaRPr lang="en-US" dirty="0"/>
          </a:p>
        </p:txBody>
      </p:sp>
      <p:graphicFrame>
        <p:nvGraphicFramePr>
          <p:cNvPr id="4" name="Table 3"/>
          <p:cNvGraphicFramePr>
            <a:graphicFrameLocks noGrp="1"/>
          </p:cNvGraphicFramePr>
          <p:nvPr/>
        </p:nvGraphicFramePr>
        <p:xfrm>
          <a:off x="152400" y="1397000"/>
          <a:ext cx="8839200" cy="5003800"/>
        </p:xfrm>
        <a:graphic>
          <a:graphicData uri="http://schemas.openxmlformats.org/drawingml/2006/table">
            <a:tbl>
              <a:tblPr firstRow="1" bandRow="1">
                <a:tableStyleId>{5C22544A-7EE6-4342-B048-85BDC9FD1C3A}</a:tableStyleId>
              </a:tblPr>
              <a:tblGrid>
                <a:gridCol w="5715000"/>
                <a:gridCol w="3124200"/>
              </a:tblGrid>
              <a:tr h="5003800">
                <a:tc>
                  <a:txBody>
                    <a:bodyPr/>
                    <a:lstStyle/>
                    <a:p>
                      <a:r>
                        <a:rPr kumimoji="0" lang="en-US" sz="1100" b="1" kern="1200" dirty="0" smtClean="0">
                          <a:solidFill>
                            <a:schemeClr val="tx1"/>
                          </a:solidFill>
                          <a:latin typeface="Courier New" pitchFamily="49" charset="0"/>
                          <a:ea typeface="+mn-ea"/>
                          <a:cs typeface="Courier New" pitchFamily="49" charset="0"/>
                        </a:rPr>
                        <a:t>PROCEDURE </a:t>
                      </a:r>
                      <a:r>
                        <a:rPr kumimoji="0" lang="en-US" sz="1100" b="1" kern="1200" dirty="0" err="1" smtClean="0">
                          <a:solidFill>
                            <a:schemeClr val="tx1"/>
                          </a:solidFill>
                          <a:latin typeface="Courier New" pitchFamily="49" charset="0"/>
                          <a:ea typeface="+mn-ea"/>
                          <a:cs typeface="Courier New" pitchFamily="49" charset="0"/>
                        </a:rPr>
                        <a:t>print_and_send_ps</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i_email_addr</a:t>
                      </a:r>
                      <a:r>
                        <a:rPr kumimoji="0" lang="en-US" sz="1100" b="1" kern="1200" dirty="0" smtClean="0">
                          <a:solidFill>
                            <a:schemeClr val="tx1"/>
                          </a:solidFill>
                          <a:latin typeface="Courier New" pitchFamily="49" charset="0"/>
                          <a:ea typeface="+mn-ea"/>
                          <a:cs typeface="Courier New" pitchFamily="49" charset="0"/>
                        </a:rPr>
                        <a:t> IN VARCHAR2 DEFAULT NULL</a:t>
                      </a:r>
                    </a:p>
                    <a:p>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IS</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l_lines</a:t>
                      </a:r>
                      <a:r>
                        <a:rPr kumimoji="0" lang="en-US" sz="1100" b="1" kern="1200" dirty="0" smtClean="0">
                          <a:solidFill>
                            <a:schemeClr val="tx1"/>
                          </a:solidFill>
                          <a:latin typeface="Courier New" pitchFamily="49" charset="0"/>
                          <a:ea typeface="+mn-ea"/>
                          <a:cs typeface="Courier New" pitchFamily="49" charset="0"/>
                        </a:rPr>
                        <a:t>    typ.tas_maxvc2;</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l_email</a:t>
                      </a:r>
                      <a:r>
                        <a:rPr kumimoji="0" lang="en-US" sz="1100" b="1" kern="1200" dirty="0" smtClean="0">
                          <a:solidFill>
                            <a:schemeClr val="tx1"/>
                          </a:solidFill>
                          <a:latin typeface="Courier New" pitchFamily="49" charset="0"/>
                          <a:ea typeface="+mn-ea"/>
                          <a:cs typeface="Courier New" pitchFamily="49" charset="0"/>
                        </a:rPr>
                        <a:t> CLOB := EMPTY_CLOB();</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l_filename</a:t>
                      </a:r>
                      <a:r>
                        <a:rPr kumimoji="0" lang="en-US" sz="1100" b="1" kern="1200" dirty="0" smtClean="0">
                          <a:solidFill>
                            <a:schemeClr val="tx1"/>
                          </a:solidFill>
                          <a:latin typeface="Courier New" pitchFamily="49" charset="0"/>
                          <a:ea typeface="+mn-ea"/>
                          <a:cs typeface="Courier New" pitchFamily="49" charset="0"/>
                        </a:rPr>
                        <a:t>   VARCHAR2(128) := '</a:t>
                      </a:r>
                      <a:r>
                        <a:rPr kumimoji="0" lang="en-US" sz="1100" b="1" kern="1200" dirty="0" err="1" smtClean="0">
                          <a:solidFill>
                            <a:schemeClr val="tx1"/>
                          </a:solidFill>
                          <a:latin typeface="Courier New" pitchFamily="49" charset="0"/>
                          <a:ea typeface="+mn-ea"/>
                          <a:cs typeface="Courier New" pitchFamily="49" charset="0"/>
                        </a:rPr>
                        <a:t>rpt_probsol</a:t>
                      </a:r>
                      <a:r>
                        <a:rPr kumimoji="0" lang="en-US" sz="1100" b="1" kern="1200" dirty="0" smtClean="0">
                          <a:solidFill>
                            <a:schemeClr val="tx1"/>
                          </a:solidFill>
                          <a:latin typeface="Courier New" pitchFamily="49" charset="0"/>
                          <a:ea typeface="+mn-ea"/>
                          <a:cs typeface="Courier New" pitchFamily="49" charset="0"/>
                        </a:rPr>
                        <a:t>_'||TO_CHAR(SYSDATE,'YYYYMMDD')||'.txt';</a:t>
                      </a:r>
                    </a:p>
                    <a:p>
                      <a:r>
                        <a:rPr kumimoji="0" lang="en-US" sz="1100" b="1" kern="1200" dirty="0" smtClean="0">
                          <a:solidFill>
                            <a:schemeClr val="tx1"/>
                          </a:solidFill>
                          <a:latin typeface="Courier New" pitchFamily="49" charset="0"/>
                          <a:ea typeface="+mn-ea"/>
                          <a:cs typeface="Courier New" pitchFamily="49" charset="0"/>
                        </a:rPr>
                        <a:t>   </a:t>
                      </a:r>
                    </a:p>
                    <a:p>
                      <a:r>
                        <a:rPr kumimoji="0" lang="en-US" sz="1100" b="1" kern="1200" dirty="0" smtClean="0">
                          <a:solidFill>
                            <a:schemeClr val="tx1"/>
                          </a:solidFill>
                          <a:latin typeface="Courier New" pitchFamily="49" charset="0"/>
                          <a:ea typeface="+mn-ea"/>
                          <a:cs typeface="Courier New" pitchFamily="49" charset="0"/>
                        </a:rPr>
                        <a:t>   PROCEDURE </a:t>
                      </a:r>
                      <a:r>
                        <a:rPr kumimoji="0" lang="en-US" sz="1100" b="1" kern="1200" dirty="0" err="1" smtClean="0">
                          <a:solidFill>
                            <a:schemeClr val="tx1"/>
                          </a:solidFill>
                          <a:latin typeface="Courier New" pitchFamily="49" charset="0"/>
                          <a:ea typeface="+mn-ea"/>
                          <a:cs typeface="Courier New" pitchFamily="49" charset="0"/>
                        </a:rPr>
                        <a:t>handle_line</a:t>
                      </a:r>
                      <a:r>
                        <a:rPr kumimoji="0" lang="en-US" sz="1100" b="1" kern="1200" dirty="0" smtClean="0">
                          <a:solidFill>
                            <a:schemeClr val="tx1"/>
                          </a:solidFill>
                          <a:latin typeface="Courier New" pitchFamily="49" charset="0"/>
                          <a:ea typeface="+mn-ea"/>
                          <a:cs typeface="Courier New" pitchFamily="49" charset="0"/>
                        </a:rPr>
                        <a:t>(</a:t>
                      </a:r>
                      <a:r>
                        <a:rPr kumimoji="0" lang="en-US" sz="1100" b="1" kern="1200" dirty="0" err="1" smtClean="0">
                          <a:solidFill>
                            <a:schemeClr val="tx1"/>
                          </a:solidFill>
                          <a:latin typeface="Courier New" pitchFamily="49" charset="0"/>
                          <a:ea typeface="+mn-ea"/>
                          <a:cs typeface="Courier New" pitchFamily="49" charset="0"/>
                        </a:rPr>
                        <a:t>i_line</a:t>
                      </a:r>
                      <a:r>
                        <a:rPr kumimoji="0" lang="en-US" sz="1100" b="1" kern="1200" dirty="0" smtClean="0">
                          <a:solidFill>
                            <a:schemeClr val="tx1"/>
                          </a:solidFill>
                          <a:latin typeface="Courier New" pitchFamily="49" charset="0"/>
                          <a:ea typeface="+mn-ea"/>
                          <a:cs typeface="Courier New" pitchFamily="49" charset="0"/>
                        </a:rPr>
                        <a:t> IN VARCHAR2) IS</a:t>
                      </a:r>
                    </a:p>
                    <a:p>
                      <a:r>
                        <a:rPr kumimoji="0" lang="en-US" sz="1100" b="1" kern="1200" dirty="0" smtClean="0">
                          <a:solidFill>
                            <a:schemeClr val="tx1"/>
                          </a:solidFill>
                          <a:latin typeface="Courier New" pitchFamily="49" charset="0"/>
                          <a:ea typeface="+mn-ea"/>
                          <a:cs typeface="Courier New" pitchFamily="49" charset="0"/>
                        </a:rPr>
                        <a:t>   BEGIN</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l_lines</a:t>
                      </a:r>
                      <a:r>
                        <a:rPr kumimoji="0" lang="en-US" sz="1100" b="1" kern="1200" dirty="0" smtClean="0">
                          <a:solidFill>
                            <a:schemeClr val="tx1"/>
                          </a:solidFill>
                          <a:latin typeface="Courier New" pitchFamily="49" charset="0"/>
                          <a:ea typeface="+mn-ea"/>
                          <a:cs typeface="Courier New" pitchFamily="49" charset="0"/>
                        </a:rPr>
                        <a:t>(l_lines.COUNT+1) := </a:t>
                      </a:r>
                      <a:r>
                        <a:rPr kumimoji="0" lang="en-US" sz="1100" b="1" kern="1200" dirty="0" err="1" smtClean="0">
                          <a:solidFill>
                            <a:schemeClr val="tx1"/>
                          </a:solidFill>
                          <a:latin typeface="Courier New" pitchFamily="49" charset="0"/>
                          <a:ea typeface="+mn-ea"/>
                          <a:cs typeface="Courier New" pitchFamily="49" charset="0"/>
                        </a:rPr>
                        <a:t>i_line</a:t>
                      </a:r>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l_email</a:t>
                      </a:r>
                      <a:r>
                        <a:rPr kumimoji="0" lang="en-US" sz="1100" b="1" kern="1200" dirty="0" smtClean="0">
                          <a:solidFill>
                            <a:schemeClr val="tx1"/>
                          </a:solidFill>
                          <a:latin typeface="Courier New" pitchFamily="49" charset="0"/>
                          <a:ea typeface="+mn-ea"/>
                          <a:cs typeface="Courier New" pitchFamily="49" charset="0"/>
                        </a:rPr>
                        <a:t> := </a:t>
                      </a:r>
                      <a:r>
                        <a:rPr kumimoji="0" lang="en-US" sz="1100" b="1" kern="1200" dirty="0" err="1" smtClean="0">
                          <a:solidFill>
                            <a:schemeClr val="tx1"/>
                          </a:solidFill>
                          <a:latin typeface="Courier New" pitchFamily="49" charset="0"/>
                          <a:ea typeface="+mn-ea"/>
                          <a:cs typeface="Courier New" pitchFamily="49" charset="0"/>
                        </a:rPr>
                        <a:t>l_email</a:t>
                      </a:r>
                      <a:r>
                        <a:rPr kumimoji="0" lang="en-US" sz="1100" b="1" kern="1200" dirty="0" smtClean="0">
                          <a:solidFill>
                            <a:schemeClr val="tx1"/>
                          </a:solidFill>
                          <a:latin typeface="Courier New" pitchFamily="49" charset="0"/>
                          <a:ea typeface="+mn-ea"/>
                          <a:cs typeface="Courier New" pitchFamily="49" charset="0"/>
                        </a:rPr>
                        <a:t> || </a:t>
                      </a:r>
                      <a:r>
                        <a:rPr kumimoji="0" lang="en-US" sz="1100" b="1" kern="1200" dirty="0" err="1" smtClean="0">
                          <a:solidFill>
                            <a:schemeClr val="tx1"/>
                          </a:solidFill>
                          <a:latin typeface="Courier New" pitchFamily="49" charset="0"/>
                          <a:ea typeface="+mn-ea"/>
                          <a:cs typeface="Courier New" pitchFamily="49" charset="0"/>
                        </a:rPr>
                        <a:t>i_line</a:t>
                      </a:r>
                      <a:r>
                        <a:rPr kumimoji="0" lang="en-US" sz="1100" b="1" kern="1200" dirty="0" smtClean="0">
                          <a:solidFill>
                            <a:schemeClr val="tx1"/>
                          </a:solidFill>
                          <a:latin typeface="Courier New" pitchFamily="49" charset="0"/>
                          <a:ea typeface="+mn-ea"/>
                          <a:cs typeface="Courier New" pitchFamily="49" charset="0"/>
                        </a:rPr>
                        <a:t> || CHR(10);</a:t>
                      </a:r>
                    </a:p>
                    <a:p>
                      <a:r>
                        <a:rPr kumimoji="0" lang="en-US" sz="1100" b="1" kern="1200" dirty="0" smtClean="0">
                          <a:solidFill>
                            <a:schemeClr val="tx1"/>
                          </a:solidFill>
                          <a:latin typeface="Courier New" pitchFamily="49" charset="0"/>
                          <a:ea typeface="+mn-ea"/>
                          <a:cs typeface="Courier New" pitchFamily="49" charset="0"/>
                        </a:rPr>
                        <a:t>   END </a:t>
                      </a:r>
                      <a:r>
                        <a:rPr kumimoji="0" lang="en-US" sz="1100" b="1" kern="1200" dirty="0" err="1" smtClean="0">
                          <a:solidFill>
                            <a:schemeClr val="tx1"/>
                          </a:solidFill>
                          <a:latin typeface="Courier New" pitchFamily="49" charset="0"/>
                          <a:ea typeface="+mn-ea"/>
                          <a:cs typeface="Courier New" pitchFamily="49" charset="0"/>
                        </a:rPr>
                        <a:t>handle_line</a:t>
                      </a:r>
                      <a:r>
                        <a:rPr kumimoji="0" lang="en-US" sz="1100" b="1" kern="1200" dirty="0" smtClean="0">
                          <a:solidFill>
                            <a:schemeClr val="tx1"/>
                          </a:solidFill>
                          <a:latin typeface="Courier New" pitchFamily="49" charset="0"/>
                          <a:ea typeface="+mn-ea"/>
                          <a:cs typeface="Courier New" pitchFamily="49" charset="0"/>
                        </a:rPr>
                        <a:t>;</a:t>
                      </a:r>
                    </a:p>
                    <a:p>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BEGIN</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excp.assert</a:t>
                      </a:r>
                      <a:r>
                        <a:rPr kumimoji="0" lang="en-US" sz="1100" b="1" kern="1200" dirty="0" smtClean="0">
                          <a:solidFill>
                            <a:schemeClr val="tx1"/>
                          </a:solidFill>
                          <a:latin typeface="Courier New" pitchFamily="49" charset="0"/>
                          <a:ea typeface="+mn-ea"/>
                          <a:cs typeface="Courier New" pitchFamily="49" charset="0"/>
                        </a:rPr>
                        <a:t>((</a:t>
                      </a:r>
                      <a:r>
                        <a:rPr kumimoji="0" lang="en-US" sz="1100" b="1" kern="1200" dirty="0" err="1" smtClean="0">
                          <a:solidFill>
                            <a:schemeClr val="tx1"/>
                          </a:solidFill>
                          <a:latin typeface="Courier New" pitchFamily="49" charset="0"/>
                          <a:ea typeface="+mn-ea"/>
                          <a:cs typeface="Courier New" pitchFamily="49" charset="0"/>
                        </a:rPr>
                        <a:t>env.get_env_nm</a:t>
                      </a:r>
                      <a:r>
                        <a:rPr kumimoji="0" lang="en-US" sz="1100" b="1" kern="1200" dirty="0" smtClean="0">
                          <a:solidFill>
                            <a:schemeClr val="tx1"/>
                          </a:solidFill>
                          <a:latin typeface="Courier New" pitchFamily="49" charset="0"/>
                          <a:ea typeface="+mn-ea"/>
                          <a:cs typeface="Courier New" pitchFamily="49" charset="0"/>
                        </a:rPr>
                        <a:t> &lt;&gt; '</a:t>
                      </a:r>
                      <a:r>
                        <a:rPr kumimoji="0" lang="en-US" sz="1100" b="1" kern="1200" dirty="0" err="1" smtClean="0">
                          <a:solidFill>
                            <a:schemeClr val="tx1"/>
                          </a:solidFill>
                          <a:latin typeface="Courier New" pitchFamily="49" charset="0"/>
                          <a:ea typeface="+mn-ea"/>
                          <a:cs typeface="Courier New" pitchFamily="49" charset="0"/>
                        </a:rPr>
                        <a:t>ProbSol</a:t>
                      </a:r>
                      <a:r>
                        <a:rPr kumimoji="0" lang="en-US" sz="1100" b="1" kern="1200" dirty="0" smtClean="0">
                          <a:solidFill>
                            <a:schemeClr val="tx1"/>
                          </a:solidFill>
                          <a:latin typeface="Courier New" pitchFamily="49" charset="0"/>
                          <a:ea typeface="+mn-ea"/>
                          <a:cs typeface="Courier New" pitchFamily="49" charset="0"/>
                        </a:rPr>
                        <a:t> Prod' AND </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i_email_addr</a:t>
                      </a:r>
                      <a:r>
                        <a:rPr kumimoji="0" lang="en-US" sz="1100" b="1" kern="1200" dirty="0" smtClean="0">
                          <a:solidFill>
                            <a:schemeClr val="tx1"/>
                          </a:solidFill>
                          <a:latin typeface="Courier New" pitchFamily="49" charset="0"/>
                          <a:ea typeface="+mn-ea"/>
                          <a:cs typeface="Courier New" pitchFamily="49" charset="0"/>
                        </a:rPr>
                        <a:t> IS NOT NULL)</a:t>
                      </a:r>
                    </a:p>
                    <a:p>
                      <a:r>
                        <a:rPr kumimoji="0" lang="en-US" sz="1100" b="1" kern="1200" dirty="0" smtClean="0">
                          <a:solidFill>
                            <a:schemeClr val="tx1"/>
                          </a:solidFill>
                          <a:latin typeface="Courier New" pitchFamily="49" charset="0"/>
                          <a:ea typeface="+mn-ea"/>
                          <a:cs typeface="Courier New" pitchFamily="49" charset="0"/>
                        </a:rPr>
                        <a:t>                OR </a:t>
                      </a:r>
                      <a:r>
                        <a:rPr kumimoji="0" lang="en-US" sz="1100" b="1" kern="1200" dirty="0" err="1" smtClean="0">
                          <a:solidFill>
                            <a:schemeClr val="tx1"/>
                          </a:solidFill>
                          <a:latin typeface="Courier New" pitchFamily="49" charset="0"/>
                          <a:ea typeface="+mn-ea"/>
                          <a:cs typeface="Courier New" pitchFamily="49" charset="0"/>
                        </a:rPr>
                        <a:t>env.get_env_nm</a:t>
                      </a:r>
                      <a:r>
                        <a:rPr kumimoji="0" lang="en-US" sz="1100" b="1" kern="1200" dirty="0" smtClean="0">
                          <a:solidFill>
                            <a:schemeClr val="tx1"/>
                          </a:solidFill>
                          <a:latin typeface="Courier New" pitchFamily="49" charset="0"/>
                          <a:ea typeface="+mn-ea"/>
                          <a:cs typeface="Courier New" pitchFamily="49" charset="0"/>
                        </a:rPr>
                        <a:t> = '</a:t>
                      </a:r>
                      <a:r>
                        <a:rPr kumimoji="0" lang="en-US" sz="1100" b="1" kern="1200" dirty="0" err="1" smtClean="0">
                          <a:solidFill>
                            <a:schemeClr val="tx1"/>
                          </a:solidFill>
                          <a:latin typeface="Courier New" pitchFamily="49" charset="0"/>
                          <a:ea typeface="+mn-ea"/>
                          <a:cs typeface="Courier New" pitchFamily="49" charset="0"/>
                        </a:rPr>
                        <a:t>ProbSol</a:t>
                      </a:r>
                      <a:r>
                        <a:rPr kumimoji="0" lang="en-US" sz="1100" b="1" kern="1200" dirty="0" smtClean="0">
                          <a:solidFill>
                            <a:schemeClr val="tx1"/>
                          </a:solidFill>
                          <a:latin typeface="Courier New" pitchFamily="49" charset="0"/>
                          <a:ea typeface="+mn-ea"/>
                          <a:cs typeface="Courier New" pitchFamily="49" charset="0"/>
                        </a:rPr>
                        <a:t> Prod',</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msgs.fill_msg</a:t>
                      </a:r>
                      <a:r>
                        <a:rPr kumimoji="0" lang="en-US" sz="1100" b="1" kern="1200" dirty="0" smtClean="0">
                          <a:solidFill>
                            <a:schemeClr val="tx1"/>
                          </a:solidFill>
                          <a:latin typeface="Courier New" pitchFamily="49" charset="0"/>
                          <a:ea typeface="+mn-ea"/>
                          <a:cs typeface="Courier New" pitchFamily="49" charset="0"/>
                        </a:rPr>
                        <a:t>('Missing Parameter', </a:t>
                      </a:r>
                      <a:r>
                        <a:rPr kumimoji="0" lang="en-US" sz="1100" b="1" kern="1200" dirty="0" err="1" smtClean="0">
                          <a:solidFill>
                            <a:schemeClr val="tx1"/>
                          </a:solidFill>
                          <a:latin typeface="Courier New" pitchFamily="49" charset="0"/>
                          <a:ea typeface="+mn-ea"/>
                          <a:cs typeface="Courier New" pitchFamily="49" charset="0"/>
                        </a:rPr>
                        <a:t>env.who_am_i</a:t>
                      </a:r>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i_email_addr</a:t>
                      </a:r>
                      <a:r>
                        <a:rPr kumimoji="0" lang="en-US" sz="1100" b="1" kern="1200" dirty="0" smtClean="0">
                          <a:solidFill>
                            <a:schemeClr val="tx1"/>
                          </a:solidFill>
                          <a:latin typeface="Courier New" pitchFamily="49" charset="0"/>
                          <a:ea typeface="+mn-ea"/>
                          <a:cs typeface="Courier New" pitchFamily="49" charset="0"/>
                        </a:rPr>
                        <a:t>'), TRUE);</a:t>
                      </a:r>
                    </a:p>
                    <a:p>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timer.startme</a:t>
                      </a:r>
                      <a:r>
                        <a:rPr kumimoji="0" lang="en-US" sz="1100" b="1" kern="1200" dirty="0" smtClean="0">
                          <a:solidFill>
                            <a:schemeClr val="tx1"/>
                          </a:solidFill>
                          <a:latin typeface="Courier New" pitchFamily="49" charset="0"/>
                          <a:ea typeface="+mn-ea"/>
                          <a:cs typeface="Courier New" pitchFamily="49" charset="0"/>
                        </a:rPr>
                        <a:t>('</a:t>
                      </a:r>
                      <a:r>
                        <a:rPr kumimoji="0" lang="en-US" sz="1100" b="1" kern="1200" dirty="0" err="1" smtClean="0">
                          <a:solidFill>
                            <a:schemeClr val="tx1"/>
                          </a:solidFill>
                          <a:latin typeface="Courier New" pitchFamily="49" charset="0"/>
                          <a:ea typeface="+mn-ea"/>
                          <a:cs typeface="Courier New" pitchFamily="49" charset="0"/>
                        </a:rPr>
                        <a:t>read_db_write_file</a:t>
                      </a:r>
                      <a:r>
                        <a:rPr kumimoji="0" lang="en-US" sz="1100" b="1" kern="1200" dirty="0" smtClean="0">
                          <a:solidFill>
                            <a:schemeClr val="tx1"/>
                          </a:solidFill>
                          <a:latin typeface="Courier New" pitchFamily="49" charset="0"/>
                          <a:ea typeface="+mn-ea"/>
                          <a:cs typeface="Courier New" pitchFamily="49" charset="0"/>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Most of the variables required for these complex IO and email operations are contained in the framework package. Sam only needs 3 new variables to complete the job.</a:t>
                      </a:r>
                    </a:p>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Sam also encapsulates the repetitive line-handling like Arty. Good.</a:t>
                      </a: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Assertion routine handles much for Sam so he doesn’t have to worry about it, like re-raising the exception after logging the message to desired output targets (default is table and screen). Uses standard error message too. </a:t>
                      </a:r>
                    </a:p>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Standardized timing mechanism. Can have multiple and nested timers within the same session.</a:t>
                      </a:r>
                    </a:p>
                    <a:p>
                      <a:endParaRPr lang="en-US" sz="1200" b="0" dirty="0">
                        <a:solidFill>
                          <a:schemeClr val="accent3">
                            <a:lumMod val="50000"/>
                          </a:schemeClr>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Sam’s Solution</a:t>
            </a:r>
            <a:endParaRPr lang="en-US" dirty="0"/>
          </a:p>
        </p:txBody>
      </p:sp>
      <p:graphicFrame>
        <p:nvGraphicFramePr>
          <p:cNvPr id="4" name="Table 3"/>
          <p:cNvGraphicFramePr>
            <a:graphicFrameLocks noGrp="1"/>
          </p:cNvGraphicFramePr>
          <p:nvPr/>
        </p:nvGraphicFramePr>
        <p:xfrm>
          <a:off x="152400" y="1397000"/>
          <a:ext cx="8839200" cy="5417820"/>
        </p:xfrm>
        <a:graphic>
          <a:graphicData uri="http://schemas.openxmlformats.org/drawingml/2006/table">
            <a:tbl>
              <a:tblPr firstRow="1" bandRow="1">
                <a:tableStyleId>{5C22544A-7EE6-4342-B048-85BDC9FD1C3A}</a:tableStyleId>
              </a:tblPr>
              <a:tblGrid>
                <a:gridCol w="5715000"/>
                <a:gridCol w="3124200"/>
              </a:tblGrid>
              <a:tr h="5003800">
                <a:tc>
                  <a:txBody>
                    <a:bodyPr/>
                    <a:lstStyle/>
                    <a:p>
                      <a:r>
                        <a:rPr kumimoji="0" lang="en-US" sz="1100" b="1" kern="1200" dirty="0" smtClean="0">
                          <a:solidFill>
                            <a:schemeClr val="tx1"/>
                          </a:solidFill>
                          <a:latin typeface="Courier New" pitchFamily="49" charset="0"/>
                          <a:ea typeface="+mn-ea"/>
                          <a:cs typeface="Courier New" pitchFamily="49" charset="0"/>
                        </a:rPr>
                        <a:t>PROCEDURE </a:t>
                      </a:r>
                      <a:r>
                        <a:rPr kumimoji="0" lang="en-US" sz="1100" b="1" kern="1200" dirty="0" err="1" smtClean="0">
                          <a:solidFill>
                            <a:schemeClr val="tx1"/>
                          </a:solidFill>
                          <a:latin typeface="Courier New" pitchFamily="49" charset="0"/>
                          <a:ea typeface="+mn-ea"/>
                          <a:cs typeface="Courier New" pitchFamily="49" charset="0"/>
                        </a:rPr>
                        <a:t>print_and_send_ps</a:t>
                      </a:r>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i_email_addr</a:t>
                      </a:r>
                      <a:r>
                        <a:rPr kumimoji="0" lang="en-US" sz="1100" b="1" kern="1200" dirty="0" smtClean="0">
                          <a:solidFill>
                            <a:schemeClr val="tx1"/>
                          </a:solidFill>
                          <a:latin typeface="Courier New" pitchFamily="49" charset="0"/>
                          <a:ea typeface="+mn-ea"/>
                          <a:cs typeface="Courier New" pitchFamily="49" charset="0"/>
                        </a:rPr>
                        <a:t> IN VARCHAR2 DEFAULT NULL</a:t>
                      </a:r>
                    </a:p>
                    <a:p>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IS</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l_lines</a:t>
                      </a:r>
                      <a:r>
                        <a:rPr kumimoji="0" lang="en-US" sz="1100" b="1" kern="1200" dirty="0" smtClean="0">
                          <a:solidFill>
                            <a:schemeClr val="tx1"/>
                          </a:solidFill>
                          <a:latin typeface="Courier New" pitchFamily="49" charset="0"/>
                          <a:ea typeface="+mn-ea"/>
                          <a:cs typeface="Courier New" pitchFamily="49" charset="0"/>
                        </a:rPr>
                        <a:t>    typ.tas_maxvc2;</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l_email</a:t>
                      </a:r>
                      <a:r>
                        <a:rPr kumimoji="0" lang="en-US" sz="1100" b="1" kern="1200" dirty="0" smtClean="0">
                          <a:solidFill>
                            <a:schemeClr val="tx1"/>
                          </a:solidFill>
                          <a:latin typeface="Courier New" pitchFamily="49" charset="0"/>
                          <a:ea typeface="+mn-ea"/>
                          <a:cs typeface="Courier New" pitchFamily="49" charset="0"/>
                        </a:rPr>
                        <a:t> CLOB := EMPTY_CLOB();</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l_filename</a:t>
                      </a:r>
                      <a:r>
                        <a:rPr kumimoji="0" lang="en-US" sz="1100" b="1" kern="1200" dirty="0" smtClean="0">
                          <a:solidFill>
                            <a:schemeClr val="tx1"/>
                          </a:solidFill>
                          <a:latin typeface="Courier New" pitchFamily="49" charset="0"/>
                          <a:ea typeface="+mn-ea"/>
                          <a:cs typeface="Courier New" pitchFamily="49" charset="0"/>
                        </a:rPr>
                        <a:t>   VARCHAR2(128) := '</a:t>
                      </a:r>
                      <a:r>
                        <a:rPr kumimoji="0" lang="en-US" sz="1100" b="1" kern="1200" dirty="0" err="1" smtClean="0">
                          <a:solidFill>
                            <a:schemeClr val="tx1"/>
                          </a:solidFill>
                          <a:latin typeface="Courier New" pitchFamily="49" charset="0"/>
                          <a:ea typeface="+mn-ea"/>
                          <a:cs typeface="Courier New" pitchFamily="49" charset="0"/>
                        </a:rPr>
                        <a:t>rpt_probsol</a:t>
                      </a:r>
                      <a:r>
                        <a:rPr kumimoji="0" lang="en-US" sz="1100" b="1" kern="1200" dirty="0" smtClean="0">
                          <a:solidFill>
                            <a:schemeClr val="tx1"/>
                          </a:solidFill>
                          <a:latin typeface="Courier New" pitchFamily="49" charset="0"/>
                          <a:ea typeface="+mn-ea"/>
                          <a:cs typeface="Courier New" pitchFamily="49" charset="0"/>
                        </a:rPr>
                        <a:t>_'||TO_CHAR(SYSDATE,'YYYYMMDD')||'.txt';</a:t>
                      </a:r>
                    </a:p>
                    <a:p>
                      <a:r>
                        <a:rPr kumimoji="0" lang="en-US" sz="1100" b="1" kern="1200" dirty="0" smtClean="0">
                          <a:solidFill>
                            <a:schemeClr val="tx1"/>
                          </a:solidFill>
                          <a:latin typeface="Courier New" pitchFamily="49" charset="0"/>
                          <a:ea typeface="+mn-ea"/>
                          <a:cs typeface="Courier New" pitchFamily="49" charset="0"/>
                        </a:rPr>
                        <a:t>   </a:t>
                      </a:r>
                    </a:p>
                    <a:p>
                      <a:r>
                        <a:rPr kumimoji="0" lang="en-US" sz="1100" b="1" kern="1200" dirty="0" smtClean="0">
                          <a:solidFill>
                            <a:schemeClr val="tx1"/>
                          </a:solidFill>
                          <a:latin typeface="Courier New" pitchFamily="49" charset="0"/>
                          <a:ea typeface="+mn-ea"/>
                          <a:cs typeface="Courier New" pitchFamily="49" charset="0"/>
                        </a:rPr>
                        <a:t>   PROCEDURE </a:t>
                      </a:r>
                      <a:r>
                        <a:rPr kumimoji="0" lang="en-US" sz="1100" b="1" kern="1200" dirty="0" err="1" smtClean="0">
                          <a:solidFill>
                            <a:schemeClr val="tx1"/>
                          </a:solidFill>
                          <a:latin typeface="Courier New" pitchFamily="49" charset="0"/>
                          <a:ea typeface="+mn-ea"/>
                          <a:cs typeface="Courier New" pitchFamily="49" charset="0"/>
                        </a:rPr>
                        <a:t>handle_line</a:t>
                      </a:r>
                      <a:r>
                        <a:rPr kumimoji="0" lang="en-US" sz="1100" b="1" kern="1200" dirty="0" smtClean="0">
                          <a:solidFill>
                            <a:schemeClr val="tx1"/>
                          </a:solidFill>
                          <a:latin typeface="Courier New" pitchFamily="49" charset="0"/>
                          <a:ea typeface="+mn-ea"/>
                          <a:cs typeface="Courier New" pitchFamily="49" charset="0"/>
                        </a:rPr>
                        <a:t>(</a:t>
                      </a:r>
                      <a:r>
                        <a:rPr kumimoji="0" lang="en-US" sz="1100" b="1" kern="1200" dirty="0" err="1" smtClean="0">
                          <a:solidFill>
                            <a:schemeClr val="tx1"/>
                          </a:solidFill>
                          <a:latin typeface="Courier New" pitchFamily="49" charset="0"/>
                          <a:ea typeface="+mn-ea"/>
                          <a:cs typeface="Courier New" pitchFamily="49" charset="0"/>
                        </a:rPr>
                        <a:t>i_line</a:t>
                      </a:r>
                      <a:r>
                        <a:rPr kumimoji="0" lang="en-US" sz="1100" b="1" kern="1200" dirty="0" smtClean="0">
                          <a:solidFill>
                            <a:schemeClr val="tx1"/>
                          </a:solidFill>
                          <a:latin typeface="Courier New" pitchFamily="49" charset="0"/>
                          <a:ea typeface="+mn-ea"/>
                          <a:cs typeface="Courier New" pitchFamily="49" charset="0"/>
                        </a:rPr>
                        <a:t> IN VARCHAR2) IS</a:t>
                      </a:r>
                    </a:p>
                    <a:p>
                      <a:r>
                        <a:rPr kumimoji="0" lang="en-US" sz="1100" b="1" kern="1200" dirty="0" smtClean="0">
                          <a:solidFill>
                            <a:schemeClr val="tx1"/>
                          </a:solidFill>
                          <a:latin typeface="Courier New" pitchFamily="49" charset="0"/>
                          <a:ea typeface="+mn-ea"/>
                          <a:cs typeface="Courier New" pitchFamily="49" charset="0"/>
                        </a:rPr>
                        <a:t>   BEGIN</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l_lines</a:t>
                      </a:r>
                      <a:r>
                        <a:rPr kumimoji="0" lang="en-US" sz="1100" b="1" kern="1200" dirty="0" smtClean="0">
                          <a:solidFill>
                            <a:schemeClr val="tx1"/>
                          </a:solidFill>
                          <a:latin typeface="Courier New" pitchFamily="49" charset="0"/>
                          <a:ea typeface="+mn-ea"/>
                          <a:cs typeface="Courier New" pitchFamily="49" charset="0"/>
                        </a:rPr>
                        <a:t>(l_lines.COUNT+1) := </a:t>
                      </a:r>
                      <a:r>
                        <a:rPr kumimoji="0" lang="en-US" sz="1100" b="1" kern="1200" dirty="0" err="1" smtClean="0">
                          <a:solidFill>
                            <a:schemeClr val="tx1"/>
                          </a:solidFill>
                          <a:latin typeface="Courier New" pitchFamily="49" charset="0"/>
                          <a:ea typeface="+mn-ea"/>
                          <a:cs typeface="Courier New" pitchFamily="49" charset="0"/>
                        </a:rPr>
                        <a:t>i_line</a:t>
                      </a:r>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l_email</a:t>
                      </a:r>
                      <a:r>
                        <a:rPr kumimoji="0" lang="en-US" sz="1100" b="1" kern="1200" dirty="0" smtClean="0">
                          <a:solidFill>
                            <a:schemeClr val="tx1"/>
                          </a:solidFill>
                          <a:latin typeface="Courier New" pitchFamily="49" charset="0"/>
                          <a:ea typeface="+mn-ea"/>
                          <a:cs typeface="Courier New" pitchFamily="49" charset="0"/>
                        </a:rPr>
                        <a:t> := </a:t>
                      </a:r>
                      <a:r>
                        <a:rPr kumimoji="0" lang="en-US" sz="1100" b="1" kern="1200" dirty="0" err="1" smtClean="0">
                          <a:solidFill>
                            <a:schemeClr val="tx1"/>
                          </a:solidFill>
                          <a:latin typeface="Courier New" pitchFamily="49" charset="0"/>
                          <a:ea typeface="+mn-ea"/>
                          <a:cs typeface="Courier New" pitchFamily="49" charset="0"/>
                        </a:rPr>
                        <a:t>l_email</a:t>
                      </a:r>
                      <a:r>
                        <a:rPr kumimoji="0" lang="en-US" sz="1100" b="1" kern="1200" dirty="0" smtClean="0">
                          <a:solidFill>
                            <a:schemeClr val="tx1"/>
                          </a:solidFill>
                          <a:latin typeface="Courier New" pitchFamily="49" charset="0"/>
                          <a:ea typeface="+mn-ea"/>
                          <a:cs typeface="Courier New" pitchFamily="49" charset="0"/>
                        </a:rPr>
                        <a:t> || </a:t>
                      </a:r>
                      <a:r>
                        <a:rPr kumimoji="0" lang="en-US" sz="1100" b="1" kern="1200" dirty="0" err="1" smtClean="0">
                          <a:solidFill>
                            <a:schemeClr val="tx1"/>
                          </a:solidFill>
                          <a:latin typeface="Courier New" pitchFamily="49" charset="0"/>
                          <a:ea typeface="+mn-ea"/>
                          <a:cs typeface="Courier New" pitchFamily="49" charset="0"/>
                        </a:rPr>
                        <a:t>i_line</a:t>
                      </a:r>
                      <a:r>
                        <a:rPr kumimoji="0" lang="en-US" sz="1100" b="1" kern="1200" dirty="0" smtClean="0">
                          <a:solidFill>
                            <a:schemeClr val="tx1"/>
                          </a:solidFill>
                          <a:latin typeface="Courier New" pitchFamily="49" charset="0"/>
                          <a:ea typeface="+mn-ea"/>
                          <a:cs typeface="Courier New" pitchFamily="49" charset="0"/>
                        </a:rPr>
                        <a:t> || CHR(10);</a:t>
                      </a:r>
                    </a:p>
                    <a:p>
                      <a:r>
                        <a:rPr kumimoji="0" lang="en-US" sz="1100" b="1" kern="1200" dirty="0" smtClean="0">
                          <a:solidFill>
                            <a:schemeClr val="tx1"/>
                          </a:solidFill>
                          <a:latin typeface="Courier New" pitchFamily="49" charset="0"/>
                          <a:ea typeface="+mn-ea"/>
                          <a:cs typeface="Courier New" pitchFamily="49" charset="0"/>
                        </a:rPr>
                        <a:t>   END </a:t>
                      </a:r>
                      <a:r>
                        <a:rPr kumimoji="0" lang="en-US" sz="1100" b="1" kern="1200" dirty="0" err="1" smtClean="0">
                          <a:solidFill>
                            <a:schemeClr val="tx1"/>
                          </a:solidFill>
                          <a:latin typeface="Courier New" pitchFamily="49" charset="0"/>
                          <a:ea typeface="+mn-ea"/>
                          <a:cs typeface="Courier New" pitchFamily="49" charset="0"/>
                        </a:rPr>
                        <a:t>handle_line</a:t>
                      </a:r>
                      <a:r>
                        <a:rPr kumimoji="0" lang="en-US" sz="1100" b="1" kern="1200" dirty="0" smtClean="0">
                          <a:solidFill>
                            <a:schemeClr val="tx1"/>
                          </a:solidFill>
                          <a:latin typeface="Courier New" pitchFamily="49" charset="0"/>
                          <a:ea typeface="+mn-ea"/>
                          <a:cs typeface="Courier New" pitchFamily="49" charset="0"/>
                        </a:rPr>
                        <a:t>;</a:t>
                      </a:r>
                    </a:p>
                    <a:p>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BEGIN</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excp.assert</a:t>
                      </a:r>
                      <a:r>
                        <a:rPr kumimoji="0" lang="en-US" sz="1100" b="1" kern="1200" dirty="0" smtClean="0">
                          <a:solidFill>
                            <a:schemeClr val="tx1"/>
                          </a:solidFill>
                          <a:latin typeface="Courier New" pitchFamily="49" charset="0"/>
                          <a:ea typeface="+mn-ea"/>
                          <a:cs typeface="Courier New" pitchFamily="49" charset="0"/>
                        </a:rPr>
                        <a:t>((</a:t>
                      </a:r>
                      <a:r>
                        <a:rPr kumimoji="0" lang="en-US" sz="1100" b="1" kern="1200" dirty="0" err="1" smtClean="0">
                          <a:solidFill>
                            <a:schemeClr val="tx1"/>
                          </a:solidFill>
                          <a:latin typeface="Courier New" pitchFamily="49" charset="0"/>
                          <a:ea typeface="+mn-ea"/>
                          <a:cs typeface="Courier New" pitchFamily="49" charset="0"/>
                        </a:rPr>
                        <a:t>env.get_env_nm</a:t>
                      </a:r>
                      <a:r>
                        <a:rPr kumimoji="0" lang="en-US" sz="1100" b="1" kern="1200" dirty="0" smtClean="0">
                          <a:solidFill>
                            <a:schemeClr val="tx1"/>
                          </a:solidFill>
                          <a:latin typeface="Courier New" pitchFamily="49" charset="0"/>
                          <a:ea typeface="+mn-ea"/>
                          <a:cs typeface="Courier New" pitchFamily="49" charset="0"/>
                        </a:rPr>
                        <a:t> &lt;&gt; '</a:t>
                      </a:r>
                      <a:r>
                        <a:rPr kumimoji="0" lang="en-US" sz="1100" b="1" kern="1200" dirty="0" err="1" smtClean="0">
                          <a:solidFill>
                            <a:schemeClr val="tx1"/>
                          </a:solidFill>
                          <a:latin typeface="Courier New" pitchFamily="49" charset="0"/>
                          <a:ea typeface="+mn-ea"/>
                          <a:cs typeface="Courier New" pitchFamily="49" charset="0"/>
                        </a:rPr>
                        <a:t>ProbSol</a:t>
                      </a:r>
                      <a:r>
                        <a:rPr kumimoji="0" lang="en-US" sz="1100" b="1" kern="1200" dirty="0" smtClean="0">
                          <a:solidFill>
                            <a:schemeClr val="tx1"/>
                          </a:solidFill>
                          <a:latin typeface="Courier New" pitchFamily="49" charset="0"/>
                          <a:ea typeface="+mn-ea"/>
                          <a:cs typeface="Courier New" pitchFamily="49" charset="0"/>
                        </a:rPr>
                        <a:t> Prod' AND </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i_email_addr</a:t>
                      </a:r>
                      <a:r>
                        <a:rPr kumimoji="0" lang="en-US" sz="1100" b="1" kern="1200" dirty="0" smtClean="0">
                          <a:solidFill>
                            <a:schemeClr val="tx1"/>
                          </a:solidFill>
                          <a:latin typeface="Courier New" pitchFamily="49" charset="0"/>
                          <a:ea typeface="+mn-ea"/>
                          <a:cs typeface="Courier New" pitchFamily="49" charset="0"/>
                        </a:rPr>
                        <a:t> IS NOT NULL)</a:t>
                      </a:r>
                    </a:p>
                    <a:p>
                      <a:r>
                        <a:rPr kumimoji="0" lang="en-US" sz="1100" b="1" kern="1200" dirty="0" smtClean="0">
                          <a:solidFill>
                            <a:schemeClr val="tx1"/>
                          </a:solidFill>
                          <a:latin typeface="Courier New" pitchFamily="49" charset="0"/>
                          <a:ea typeface="+mn-ea"/>
                          <a:cs typeface="Courier New" pitchFamily="49" charset="0"/>
                        </a:rPr>
                        <a:t>                OR </a:t>
                      </a:r>
                      <a:r>
                        <a:rPr kumimoji="0" lang="en-US" sz="1100" b="1" kern="1200" dirty="0" err="1" smtClean="0">
                          <a:solidFill>
                            <a:schemeClr val="tx1"/>
                          </a:solidFill>
                          <a:latin typeface="Courier New" pitchFamily="49" charset="0"/>
                          <a:ea typeface="+mn-ea"/>
                          <a:cs typeface="Courier New" pitchFamily="49" charset="0"/>
                        </a:rPr>
                        <a:t>env.get_env_nm</a:t>
                      </a:r>
                      <a:r>
                        <a:rPr kumimoji="0" lang="en-US" sz="1100" b="1" kern="1200" dirty="0" smtClean="0">
                          <a:solidFill>
                            <a:schemeClr val="tx1"/>
                          </a:solidFill>
                          <a:latin typeface="Courier New" pitchFamily="49" charset="0"/>
                          <a:ea typeface="+mn-ea"/>
                          <a:cs typeface="Courier New" pitchFamily="49" charset="0"/>
                        </a:rPr>
                        <a:t> = '</a:t>
                      </a:r>
                      <a:r>
                        <a:rPr kumimoji="0" lang="en-US" sz="1100" b="1" kern="1200" dirty="0" err="1" smtClean="0">
                          <a:solidFill>
                            <a:schemeClr val="tx1"/>
                          </a:solidFill>
                          <a:latin typeface="Courier New" pitchFamily="49" charset="0"/>
                          <a:ea typeface="+mn-ea"/>
                          <a:cs typeface="Courier New" pitchFamily="49" charset="0"/>
                        </a:rPr>
                        <a:t>ProbSol</a:t>
                      </a:r>
                      <a:r>
                        <a:rPr kumimoji="0" lang="en-US" sz="1100" b="1" kern="1200" dirty="0" smtClean="0">
                          <a:solidFill>
                            <a:schemeClr val="tx1"/>
                          </a:solidFill>
                          <a:latin typeface="Courier New" pitchFamily="49" charset="0"/>
                          <a:ea typeface="+mn-ea"/>
                          <a:cs typeface="Courier New" pitchFamily="49" charset="0"/>
                        </a:rPr>
                        <a:t> Prod',</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msgs.fill_msg</a:t>
                      </a:r>
                      <a:r>
                        <a:rPr kumimoji="0" lang="en-US" sz="1100" b="1" kern="1200" dirty="0" smtClean="0">
                          <a:solidFill>
                            <a:schemeClr val="tx1"/>
                          </a:solidFill>
                          <a:latin typeface="Courier New" pitchFamily="49" charset="0"/>
                          <a:ea typeface="+mn-ea"/>
                          <a:cs typeface="Courier New" pitchFamily="49" charset="0"/>
                        </a:rPr>
                        <a:t>('Missing Parameter', </a:t>
                      </a:r>
                      <a:r>
                        <a:rPr kumimoji="0" lang="en-US" sz="1100" b="1" kern="1200" dirty="0" err="1" smtClean="0">
                          <a:solidFill>
                            <a:schemeClr val="tx1"/>
                          </a:solidFill>
                          <a:latin typeface="Courier New" pitchFamily="49" charset="0"/>
                          <a:ea typeface="+mn-ea"/>
                          <a:cs typeface="Courier New" pitchFamily="49" charset="0"/>
                        </a:rPr>
                        <a:t>env.who_am_i</a:t>
                      </a:r>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i_email_addr</a:t>
                      </a:r>
                      <a:r>
                        <a:rPr kumimoji="0" lang="en-US" sz="1100" b="1" kern="1200" dirty="0" smtClean="0">
                          <a:solidFill>
                            <a:schemeClr val="tx1"/>
                          </a:solidFill>
                          <a:latin typeface="Courier New" pitchFamily="49" charset="0"/>
                          <a:ea typeface="+mn-ea"/>
                          <a:cs typeface="Courier New" pitchFamily="49" charset="0"/>
                        </a:rPr>
                        <a:t>'), TRUE);</a:t>
                      </a:r>
                    </a:p>
                    <a:p>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timer.startme</a:t>
                      </a:r>
                      <a:r>
                        <a:rPr kumimoji="0" lang="en-US" sz="1100" b="1" kern="1200" dirty="0" smtClean="0">
                          <a:solidFill>
                            <a:schemeClr val="tx1"/>
                          </a:solidFill>
                          <a:latin typeface="Courier New" pitchFamily="49" charset="0"/>
                          <a:ea typeface="+mn-ea"/>
                          <a:cs typeface="Courier New" pitchFamily="49" charset="0"/>
                        </a:rPr>
                        <a:t>('</a:t>
                      </a:r>
                      <a:r>
                        <a:rPr kumimoji="0" lang="en-US" sz="1100" b="1" kern="1200" dirty="0" err="1" smtClean="0">
                          <a:solidFill>
                            <a:schemeClr val="tx1"/>
                          </a:solidFill>
                          <a:latin typeface="Courier New" pitchFamily="49" charset="0"/>
                          <a:ea typeface="+mn-ea"/>
                          <a:cs typeface="Courier New" pitchFamily="49" charset="0"/>
                        </a:rPr>
                        <a:t>read_db_write_file</a:t>
                      </a:r>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a:t>
                      </a:r>
                    </a:p>
                    <a:p>
                      <a:r>
                        <a:rPr kumimoji="0" lang="en-US" sz="1100" b="1" kern="1200" dirty="0" smtClean="0">
                          <a:solidFill>
                            <a:schemeClr val="tx1"/>
                          </a:solidFill>
                          <a:latin typeface="Courier New" pitchFamily="49" charset="0"/>
                          <a:ea typeface="+mn-ea"/>
                          <a:cs typeface="Courier New" pitchFamily="49" charset="0"/>
                        </a:rPr>
                        <a:t>   logs.dbg('Checking for file '||</a:t>
                      </a:r>
                      <a:r>
                        <a:rPr kumimoji="0" lang="en-US" sz="1100" b="1" kern="1200" dirty="0" err="1" smtClean="0">
                          <a:solidFill>
                            <a:schemeClr val="tx1"/>
                          </a:solidFill>
                          <a:latin typeface="Courier New" pitchFamily="49" charset="0"/>
                          <a:ea typeface="+mn-ea"/>
                          <a:cs typeface="Courier New" pitchFamily="49" charset="0"/>
                        </a:rPr>
                        <a:t>l_filename</a:t>
                      </a:r>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IF (</a:t>
                      </a:r>
                      <a:r>
                        <a:rPr kumimoji="0" lang="en-US" sz="1100" b="1" kern="1200" dirty="0" err="1" smtClean="0">
                          <a:solidFill>
                            <a:schemeClr val="tx1"/>
                          </a:solidFill>
                          <a:latin typeface="Courier New" pitchFamily="49" charset="0"/>
                          <a:ea typeface="+mn-ea"/>
                          <a:cs typeface="Courier New" pitchFamily="49" charset="0"/>
                        </a:rPr>
                        <a:t>io.file_exists</a:t>
                      </a:r>
                      <a:r>
                        <a:rPr kumimoji="0" lang="en-US" sz="1100" b="1" kern="1200" dirty="0" smtClean="0">
                          <a:solidFill>
                            <a:schemeClr val="tx1"/>
                          </a:solidFill>
                          <a:latin typeface="Courier New" pitchFamily="49" charset="0"/>
                          <a:ea typeface="+mn-ea"/>
                          <a:cs typeface="Courier New" pitchFamily="49" charset="0"/>
                        </a:rPr>
                        <a:t>(</a:t>
                      </a:r>
                      <a:r>
                        <a:rPr kumimoji="0" lang="en-US" sz="1100" b="1" kern="1200" dirty="0" err="1" smtClean="0">
                          <a:solidFill>
                            <a:schemeClr val="tx1"/>
                          </a:solidFill>
                          <a:latin typeface="Courier New" pitchFamily="49" charset="0"/>
                          <a:ea typeface="+mn-ea"/>
                          <a:cs typeface="Courier New" pitchFamily="49" charset="0"/>
                        </a:rPr>
                        <a:t>l_filename</a:t>
                      </a:r>
                      <a:r>
                        <a:rPr kumimoji="0" lang="en-US" sz="1100" b="1" kern="1200" dirty="0" smtClean="0">
                          <a:solidFill>
                            <a:schemeClr val="tx1"/>
                          </a:solidFill>
                          <a:latin typeface="Courier New" pitchFamily="49" charset="0"/>
                          <a:ea typeface="+mn-ea"/>
                          <a:cs typeface="Courier New" pitchFamily="49" charset="0"/>
                        </a:rPr>
                        <a:t>)) THEN</a:t>
                      </a:r>
                    </a:p>
                    <a:p>
                      <a:r>
                        <a:rPr kumimoji="0" lang="en-US" sz="1100" b="1" kern="1200" dirty="0" smtClean="0">
                          <a:solidFill>
                            <a:schemeClr val="tx1"/>
                          </a:solidFill>
                          <a:latin typeface="Courier New" pitchFamily="49" charset="0"/>
                          <a:ea typeface="+mn-ea"/>
                          <a:cs typeface="Courier New" pitchFamily="49" charset="0"/>
                        </a:rPr>
                        <a:t>      logs.dbg('Deleting file '||</a:t>
                      </a:r>
                      <a:r>
                        <a:rPr kumimoji="0" lang="en-US" sz="1100" b="1" kern="1200" dirty="0" err="1" smtClean="0">
                          <a:solidFill>
                            <a:schemeClr val="tx1"/>
                          </a:solidFill>
                          <a:latin typeface="Courier New" pitchFamily="49" charset="0"/>
                          <a:ea typeface="+mn-ea"/>
                          <a:cs typeface="Courier New" pitchFamily="49" charset="0"/>
                        </a:rPr>
                        <a:t>l_filename</a:t>
                      </a:r>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io.delete_file</a:t>
                      </a:r>
                      <a:r>
                        <a:rPr kumimoji="0" lang="en-US" sz="1100" b="1" kern="1200" dirty="0" smtClean="0">
                          <a:solidFill>
                            <a:schemeClr val="tx1"/>
                          </a:solidFill>
                          <a:latin typeface="Courier New" pitchFamily="49" charset="0"/>
                          <a:ea typeface="+mn-ea"/>
                          <a:cs typeface="Courier New" pitchFamily="49" charset="0"/>
                        </a:rPr>
                        <a:t>(</a:t>
                      </a:r>
                      <a:r>
                        <a:rPr kumimoji="0" lang="en-US" sz="1100" b="1" kern="1200" dirty="0" err="1" smtClean="0">
                          <a:solidFill>
                            <a:schemeClr val="tx1"/>
                          </a:solidFill>
                          <a:latin typeface="Courier New" pitchFamily="49" charset="0"/>
                          <a:ea typeface="+mn-ea"/>
                          <a:cs typeface="Courier New" pitchFamily="49" charset="0"/>
                        </a:rPr>
                        <a:t>l_filename</a:t>
                      </a:r>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END IF;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Most of the variables required for these complex IO and email operations are contained in the framework package. Sam only needs 3 new variables to complete the job.</a:t>
                      </a:r>
                    </a:p>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Sam also encapsulates the repetitive line-handling like Arty. Good.</a:t>
                      </a: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r>
                        <a:rPr kumimoji="0" lang="en-US" sz="1050" b="0" kern="1200" dirty="0" smtClean="0">
                          <a:solidFill>
                            <a:schemeClr val="accent3">
                              <a:lumMod val="50000"/>
                            </a:schemeClr>
                          </a:solidFill>
                          <a:latin typeface="Arial" pitchFamily="34" charset="0"/>
                          <a:ea typeface="+mn-ea"/>
                          <a:cs typeface="Arial" pitchFamily="34" charset="0"/>
                        </a:rPr>
                        <a:t>Assertion routine handles much for Sam so he doesn’t have to worry about it, like re-raising the exception after logging the message to desired output targets (default is table and screen). Uses standard error message too. </a:t>
                      </a:r>
                    </a:p>
                    <a:p>
                      <a:pPr lvl="0">
                        <a:buFont typeface="Wingdings" pitchFamily="2" charset="2"/>
                        <a:buChar char="Ø"/>
                      </a:pPr>
                      <a:endParaRPr kumimoji="0" lang="en-US" sz="105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r>
                        <a:rPr kumimoji="0" lang="en-US" sz="1050" b="0" kern="1200" dirty="0" smtClean="0">
                          <a:solidFill>
                            <a:schemeClr val="accent3">
                              <a:lumMod val="50000"/>
                            </a:schemeClr>
                          </a:solidFill>
                          <a:latin typeface="Arial" pitchFamily="34" charset="0"/>
                          <a:ea typeface="+mn-ea"/>
                          <a:cs typeface="Arial" pitchFamily="34" charset="0"/>
                        </a:rPr>
                        <a:t>Standardized timing mechanism. Can have multiple and nested timers within the same session.</a:t>
                      </a:r>
                    </a:p>
                    <a:p>
                      <a:pPr lvl="0">
                        <a:buFont typeface="Wingdings" pitchFamily="2" charset="2"/>
                        <a:buChar char="Ø"/>
                      </a:pPr>
                      <a:r>
                        <a:rPr kumimoji="0" lang="en-US" sz="1050" b="0" kern="1200" dirty="0" smtClean="0">
                          <a:solidFill>
                            <a:schemeClr val="accent3">
                              <a:lumMod val="50000"/>
                            </a:schemeClr>
                          </a:solidFill>
                          <a:latin typeface="Arial" pitchFamily="34" charset="0"/>
                          <a:ea typeface="+mn-ea"/>
                          <a:cs typeface="Arial" pitchFamily="34" charset="0"/>
                        </a:rPr>
                        <a:t>logs.dbg annotates the code and offers debug trail. Automatically logs caller</a:t>
                      </a:r>
                      <a:r>
                        <a:rPr kumimoji="0" lang="en-US" sz="1050" b="0" kern="1200" baseline="0" dirty="0" smtClean="0">
                          <a:solidFill>
                            <a:schemeClr val="accent3">
                              <a:lumMod val="50000"/>
                            </a:schemeClr>
                          </a:solidFill>
                          <a:latin typeface="Arial" pitchFamily="34" charset="0"/>
                          <a:ea typeface="+mn-ea"/>
                          <a:cs typeface="Arial" pitchFamily="34" charset="0"/>
                        </a:rPr>
                        <a:t> </a:t>
                      </a:r>
                      <a:r>
                        <a:rPr kumimoji="0" lang="en-US" sz="1050" b="0" kern="1200" dirty="0" smtClean="0">
                          <a:solidFill>
                            <a:schemeClr val="accent3">
                              <a:lumMod val="50000"/>
                            </a:schemeClr>
                          </a:solidFill>
                          <a:latin typeface="Arial" pitchFamily="34" charset="0"/>
                          <a:ea typeface="+mn-ea"/>
                          <a:cs typeface="Arial" pitchFamily="34" charset="0"/>
                        </a:rPr>
                        <a:t>and line number, so no need to hard-code</a:t>
                      </a:r>
                      <a:r>
                        <a:rPr kumimoji="0" lang="en-US" sz="1050" b="0" kern="1200" baseline="0" dirty="0" smtClean="0">
                          <a:solidFill>
                            <a:schemeClr val="accent3">
                              <a:lumMod val="50000"/>
                            </a:schemeClr>
                          </a:solidFill>
                          <a:latin typeface="Arial" pitchFamily="34" charset="0"/>
                          <a:ea typeface="+mn-ea"/>
                          <a:cs typeface="Arial" pitchFamily="34" charset="0"/>
                        </a:rPr>
                        <a:t> or pass parameter.</a:t>
                      </a:r>
                      <a:endParaRPr kumimoji="0" lang="en-US" sz="105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r>
                        <a:rPr kumimoji="0" lang="en-US" sz="1050" b="0" kern="1200" dirty="0" smtClean="0">
                          <a:solidFill>
                            <a:schemeClr val="accent3">
                              <a:lumMod val="50000"/>
                            </a:schemeClr>
                          </a:solidFill>
                          <a:latin typeface="Arial" pitchFamily="34" charset="0"/>
                          <a:ea typeface="+mn-ea"/>
                          <a:cs typeface="Arial" pitchFamily="34" charset="0"/>
                        </a:rPr>
                        <a:t>Extra features offered in IO package inspired Sam to make his routine even more robust, ensuring older runs are cleaned up.</a:t>
                      </a:r>
                    </a:p>
                    <a:p>
                      <a:endParaRPr lang="en-US" sz="1200" b="0" dirty="0">
                        <a:solidFill>
                          <a:schemeClr val="accent3">
                            <a:lumMod val="50000"/>
                          </a:schemeClr>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Sam’s Solution</a:t>
            </a:r>
            <a:endParaRPr lang="en-US" dirty="0"/>
          </a:p>
        </p:txBody>
      </p:sp>
      <p:graphicFrame>
        <p:nvGraphicFramePr>
          <p:cNvPr id="4" name="Table 3"/>
          <p:cNvGraphicFramePr>
            <a:graphicFrameLocks noGrp="1"/>
          </p:cNvGraphicFramePr>
          <p:nvPr/>
        </p:nvGraphicFramePr>
        <p:xfrm>
          <a:off x="152400" y="1397000"/>
          <a:ext cx="8839200" cy="5273040"/>
        </p:xfrm>
        <a:graphic>
          <a:graphicData uri="http://schemas.openxmlformats.org/drawingml/2006/table">
            <a:tbl>
              <a:tblPr firstRow="1" bandRow="1">
                <a:tableStyleId>{5C22544A-7EE6-4342-B048-85BDC9FD1C3A}</a:tableStyleId>
              </a:tblPr>
              <a:tblGrid>
                <a:gridCol w="5715000"/>
                <a:gridCol w="3124200"/>
              </a:tblGrid>
              <a:tr h="5003800">
                <a:tc>
                  <a:txBody>
                    <a:bodyPr/>
                    <a:lstStyle/>
                    <a:p>
                      <a:r>
                        <a:rPr kumimoji="0" lang="en-US" sz="1100" b="1" kern="1200" dirty="0" smtClean="0">
                          <a:solidFill>
                            <a:schemeClr val="tx1"/>
                          </a:solidFill>
                          <a:latin typeface="Courier New" pitchFamily="49" charset="0"/>
                          <a:ea typeface="+mn-ea"/>
                          <a:cs typeface="Courier New" pitchFamily="49" charset="0"/>
                        </a:rPr>
                        <a:t> logs.dbg('Reading and storing all problem/solution rows');</a:t>
                      </a:r>
                    </a:p>
                    <a:p>
                      <a:r>
                        <a:rPr kumimoji="0" lang="en-US" sz="1100" b="1" kern="1200" dirty="0" smtClean="0">
                          <a:solidFill>
                            <a:schemeClr val="tx1"/>
                          </a:solidFill>
                          <a:latin typeface="Courier New" pitchFamily="49" charset="0"/>
                          <a:ea typeface="+mn-ea"/>
                          <a:cs typeface="Courier New" pitchFamily="49" charset="0"/>
                        </a:rPr>
                        <a:t>   FOR </a:t>
                      </a:r>
                      <a:r>
                        <a:rPr kumimoji="0" lang="en-US" sz="1100" b="1" kern="1200" dirty="0" err="1" smtClean="0">
                          <a:solidFill>
                            <a:schemeClr val="tx1"/>
                          </a:solidFill>
                          <a:latin typeface="Courier New" pitchFamily="49" charset="0"/>
                          <a:ea typeface="+mn-ea"/>
                          <a:cs typeface="Courier New" pitchFamily="49" charset="0"/>
                        </a:rPr>
                        <a:t>l_rec</a:t>
                      </a:r>
                      <a:r>
                        <a:rPr kumimoji="0" lang="en-US" sz="1100" b="1" kern="1200" dirty="0" smtClean="0">
                          <a:solidFill>
                            <a:schemeClr val="tx1"/>
                          </a:solidFill>
                          <a:latin typeface="Courier New" pitchFamily="49" charset="0"/>
                          <a:ea typeface="+mn-ea"/>
                          <a:cs typeface="Courier New" pitchFamily="49" charset="0"/>
                        </a:rPr>
                        <a:t> IN </a:t>
                      </a:r>
                      <a:r>
                        <a:rPr kumimoji="0" lang="en-US" sz="1100" b="1" kern="1200" dirty="0" err="1" smtClean="0">
                          <a:solidFill>
                            <a:schemeClr val="tx1"/>
                          </a:solidFill>
                          <a:latin typeface="Courier New" pitchFamily="49" charset="0"/>
                          <a:ea typeface="+mn-ea"/>
                          <a:cs typeface="Courier New" pitchFamily="49" charset="0"/>
                        </a:rPr>
                        <a:t>ps_dml.cur_read_ps_db</a:t>
                      </a:r>
                      <a:r>
                        <a:rPr kumimoji="0" lang="en-US" sz="1100" b="1" kern="1200" dirty="0" smtClean="0">
                          <a:solidFill>
                            <a:schemeClr val="tx1"/>
                          </a:solidFill>
                          <a:latin typeface="Courier New" pitchFamily="49" charset="0"/>
                          <a:ea typeface="+mn-ea"/>
                          <a:cs typeface="Courier New" pitchFamily="49" charset="0"/>
                        </a:rPr>
                        <a:t> LOOP</a:t>
                      </a:r>
                    </a:p>
                    <a:p>
                      <a:r>
                        <a:rPr kumimoji="0" lang="en-US" sz="1100" b="1" kern="1200" dirty="0" smtClean="0">
                          <a:solidFill>
                            <a:schemeClr val="tx1"/>
                          </a:solidFill>
                          <a:latin typeface="Courier New" pitchFamily="49" charset="0"/>
                          <a:ea typeface="+mn-ea"/>
                          <a:cs typeface="Courier New" pitchFamily="49" charset="0"/>
                        </a:rPr>
                        <a:t>   </a:t>
                      </a:r>
                    </a:p>
                    <a:p>
                      <a:r>
                        <a:rPr kumimoji="0" lang="en-US" sz="1100" b="1" kern="1200" dirty="0" smtClean="0">
                          <a:solidFill>
                            <a:schemeClr val="tx1"/>
                          </a:solidFill>
                          <a:latin typeface="Courier New" pitchFamily="49" charset="0"/>
                          <a:ea typeface="+mn-ea"/>
                          <a:cs typeface="Courier New" pitchFamily="49" charset="0"/>
                        </a:rPr>
                        <a:t>      IF (</a:t>
                      </a:r>
                      <a:r>
                        <a:rPr kumimoji="0" lang="en-US" sz="1100" b="1" kern="1200" dirty="0" err="1" smtClean="0">
                          <a:solidFill>
                            <a:schemeClr val="tx1"/>
                          </a:solidFill>
                          <a:latin typeface="Courier New" pitchFamily="49" charset="0"/>
                          <a:ea typeface="+mn-ea"/>
                          <a:cs typeface="Courier New" pitchFamily="49" charset="0"/>
                        </a:rPr>
                        <a:t>l_lines.COUNT</a:t>
                      </a:r>
                      <a:r>
                        <a:rPr kumimoji="0" lang="en-US" sz="1100" b="1" kern="1200" dirty="0" smtClean="0">
                          <a:solidFill>
                            <a:schemeClr val="tx1"/>
                          </a:solidFill>
                          <a:latin typeface="Courier New" pitchFamily="49" charset="0"/>
                          <a:ea typeface="+mn-ea"/>
                          <a:cs typeface="Courier New" pitchFamily="49" charset="0"/>
                        </a:rPr>
                        <a:t> = 0) THEN -- Add header</a:t>
                      </a:r>
                    </a:p>
                    <a:p>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handle_line</a:t>
                      </a:r>
                      <a:r>
                        <a:rPr kumimoji="0" lang="en-US" sz="1100" b="1" kern="1200" dirty="0" smtClean="0">
                          <a:solidFill>
                            <a:schemeClr val="tx1"/>
                          </a:solidFill>
                          <a:latin typeface="Courier New" pitchFamily="49" charset="0"/>
                          <a:ea typeface="+mn-ea"/>
                          <a:cs typeface="Courier New" pitchFamily="49" charset="0"/>
                        </a:rPr>
                        <a:t>(str.ctr(RPT_DIV_LINE));</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handle_line</a:t>
                      </a:r>
                      <a:r>
                        <a:rPr kumimoji="0" lang="en-US" sz="1100" b="1" kern="1200" dirty="0" smtClean="0">
                          <a:solidFill>
                            <a:schemeClr val="tx1"/>
                          </a:solidFill>
                          <a:latin typeface="Courier New" pitchFamily="49" charset="0"/>
                          <a:ea typeface="+mn-ea"/>
                          <a:cs typeface="Courier New" pitchFamily="49" charset="0"/>
                        </a:rPr>
                        <a:t>(str.ctr('Printout of the Problem/Solution Database'));</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handle_line</a:t>
                      </a:r>
                      <a:r>
                        <a:rPr kumimoji="0" lang="en-US" sz="1100" b="1" kern="1200" dirty="0" smtClean="0">
                          <a:solidFill>
                            <a:schemeClr val="tx1"/>
                          </a:solidFill>
                          <a:latin typeface="Courier New" pitchFamily="49" charset="0"/>
                          <a:ea typeface="+mn-ea"/>
                          <a:cs typeface="Courier New" pitchFamily="49" charset="0"/>
                        </a:rPr>
                        <a:t>(str.ctr(TO_CHAR(SYSDATE, 'YYYY Month DD')));</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handle_line</a:t>
                      </a:r>
                      <a:r>
                        <a:rPr kumimoji="0" lang="en-US" sz="1100" b="1" kern="1200" dirty="0" smtClean="0">
                          <a:solidFill>
                            <a:schemeClr val="tx1"/>
                          </a:solidFill>
                          <a:latin typeface="Courier New" pitchFamily="49" charset="0"/>
                          <a:ea typeface="+mn-ea"/>
                          <a:cs typeface="Courier New" pitchFamily="49" charset="0"/>
                        </a:rPr>
                        <a:t>(str.ctr(RPT_DIV_LINE)</a:t>
                      </a:r>
                    </a:p>
                    <a:p>
                      <a:r>
                        <a:rPr kumimoji="0" lang="en-US" sz="1100" b="1" kern="1200" dirty="0" smtClean="0">
                          <a:solidFill>
                            <a:schemeClr val="tx1"/>
                          </a:solidFill>
                          <a:latin typeface="Courier New" pitchFamily="49" charset="0"/>
                          <a:ea typeface="+mn-ea"/>
                          <a:cs typeface="Courier New" pitchFamily="49" charset="0"/>
                        </a:rPr>
                        <a:t>                     ||CHR(10));</a:t>
                      </a:r>
                    </a:p>
                    <a:p>
                      <a:r>
                        <a:rPr kumimoji="0" lang="en-US" sz="1100" b="1" kern="1200" dirty="0" smtClean="0">
                          <a:solidFill>
                            <a:schemeClr val="tx1"/>
                          </a:solidFill>
                          <a:latin typeface="Courier New" pitchFamily="49" charset="0"/>
                          <a:ea typeface="+mn-ea"/>
                          <a:cs typeface="Courier New" pitchFamily="49" charset="0"/>
                        </a:rPr>
                        <a:t>      END IF;</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handle_line</a:t>
                      </a:r>
                      <a:r>
                        <a:rPr kumimoji="0" lang="en-US" sz="1100" b="1" kern="1200" dirty="0" smtClean="0">
                          <a:solidFill>
                            <a:schemeClr val="tx1"/>
                          </a:solidFill>
                          <a:latin typeface="Courier New" pitchFamily="49" charset="0"/>
                          <a:ea typeface="+mn-ea"/>
                          <a:cs typeface="Courier New" pitchFamily="49" charset="0"/>
                        </a:rPr>
                        <a:t>('Type [' || </a:t>
                      </a:r>
                      <a:r>
                        <a:rPr kumimoji="0" lang="en-US" sz="1100" b="1" kern="1200" dirty="0" err="1" smtClean="0">
                          <a:solidFill>
                            <a:schemeClr val="tx1"/>
                          </a:solidFill>
                          <a:latin typeface="Courier New" pitchFamily="49" charset="0"/>
                          <a:ea typeface="+mn-ea"/>
                          <a:cs typeface="Courier New" pitchFamily="49" charset="0"/>
                        </a:rPr>
                        <a:t>l_rec.prob_src_nm</a:t>
                      </a:r>
                      <a:r>
                        <a:rPr kumimoji="0" lang="en-US" sz="1100" b="1" kern="1200" dirty="0" smtClean="0">
                          <a:solidFill>
                            <a:schemeClr val="tx1"/>
                          </a:solidFill>
                          <a:latin typeface="Courier New" pitchFamily="49" charset="0"/>
                          <a:ea typeface="+mn-ea"/>
                          <a:cs typeface="Courier New" pitchFamily="49" charset="0"/>
                        </a:rPr>
                        <a:t> || '] Key [' ||</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l_rec.prob_key</a:t>
                      </a:r>
                      <a:r>
                        <a:rPr kumimoji="0" lang="en-US" sz="1100" b="1" kern="1200" dirty="0" smtClean="0">
                          <a:solidFill>
                            <a:schemeClr val="tx1"/>
                          </a:solidFill>
                          <a:latin typeface="Courier New" pitchFamily="49" charset="0"/>
                          <a:ea typeface="+mn-ea"/>
                          <a:cs typeface="Courier New" pitchFamily="49" charset="0"/>
                        </a:rPr>
                        <a:t> || '] Error [' || </a:t>
                      </a:r>
                      <a:r>
                        <a:rPr kumimoji="0" lang="en-US" sz="1100" b="1" kern="1200" dirty="0" err="1" smtClean="0">
                          <a:solidFill>
                            <a:schemeClr val="tx1"/>
                          </a:solidFill>
                          <a:latin typeface="Courier New" pitchFamily="49" charset="0"/>
                          <a:ea typeface="+mn-ea"/>
                          <a:cs typeface="Courier New" pitchFamily="49" charset="0"/>
                        </a:rPr>
                        <a:t>l_rec.prob_key_txt</a:t>
                      </a:r>
                      <a:r>
                        <a:rPr kumimoji="0" lang="en-US" sz="1100" b="1" kern="1200" dirty="0" smtClean="0">
                          <a:solidFill>
                            <a:schemeClr val="tx1"/>
                          </a:solidFill>
                          <a:latin typeface="Courier New" pitchFamily="49" charset="0"/>
                          <a:ea typeface="+mn-ea"/>
                          <a:cs typeface="Courier New" pitchFamily="49" charset="0"/>
                        </a:rPr>
                        <a:t> || ']');</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handle_line</a:t>
                      </a:r>
                      <a:r>
                        <a:rPr kumimoji="0" lang="en-US" sz="1100" b="1" kern="1200" dirty="0" smtClean="0">
                          <a:solidFill>
                            <a:schemeClr val="tx1"/>
                          </a:solidFill>
                          <a:latin typeface="Courier New" pitchFamily="49" charset="0"/>
                          <a:ea typeface="+mn-ea"/>
                          <a:cs typeface="Courier New" pitchFamily="49" charset="0"/>
                        </a:rPr>
                        <a:t>('Comments:');</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handle_line</a:t>
                      </a:r>
                      <a:r>
                        <a:rPr kumimoji="0" lang="en-US" sz="1100" b="1" kern="1200" dirty="0" smtClean="0">
                          <a:solidFill>
                            <a:schemeClr val="tx1"/>
                          </a:solidFill>
                          <a:latin typeface="Courier New" pitchFamily="49" charset="0"/>
                          <a:ea typeface="+mn-ea"/>
                          <a:cs typeface="Courier New" pitchFamily="49" charset="0"/>
                        </a:rPr>
                        <a:t>(CHR(9) || </a:t>
                      </a:r>
                      <a:r>
                        <a:rPr kumimoji="0" lang="en-US" sz="1100" b="1" kern="1200" dirty="0" err="1" smtClean="0">
                          <a:solidFill>
                            <a:schemeClr val="tx1"/>
                          </a:solidFill>
                          <a:latin typeface="Courier New" pitchFamily="49" charset="0"/>
                          <a:ea typeface="+mn-ea"/>
                          <a:cs typeface="Courier New" pitchFamily="49" charset="0"/>
                        </a:rPr>
                        <a:t>l_rec.prob_notes</a:t>
                      </a:r>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handle_line</a:t>
                      </a:r>
                      <a:r>
                        <a:rPr kumimoji="0" lang="en-US" sz="1100" b="1" kern="1200" dirty="0" smtClean="0">
                          <a:solidFill>
                            <a:schemeClr val="tx1"/>
                          </a:solidFill>
                          <a:latin typeface="Courier New" pitchFamily="49" charset="0"/>
                          <a:ea typeface="+mn-ea"/>
                          <a:cs typeface="Courier New" pitchFamily="49" charset="0"/>
                        </a:rPr>
                        <a:t>('Solution #'||l_rec.seq||':');</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handle_line</a:t>
                      </a:r>
                      <a:r>
                        <a:rPr kumimoji="0" lang="en-US" sz="1100" b="1" kern="1200" dirty="0" smtClean="0">
                          <a:solidFill>
                            <a:schemeClr val="tx1"/>
                          </a:solidFill>
                          <a:latin typeface="Courier New" pitchFamily="49" charset="0"/>
                          <a:ea typeface="+mn-ea"/>
                          <a:cs typeface="Courier New" pitchFamily="49" charset="0"/>
                        </a:rPr>
                        <a:t>(CHR(9) || </a:t>
                      </a:r>
                      <a:r>
                        <a:rPr kumimoji="0" lang="en-US" sz="1100" b="1" kern="1200" dirty="0" err="1" smtClean="0">
                          <a:solidFill>
                            <a:schemeClr val="tx1"/>
                          </a:solidFill>
                          <a:latin typeface="Courier New" pitchFamily="49" charset="0"/>
                          <a:ea typeface="+mn-ea"/>
                          <a:cs typeface="Courier New" pitchFamily="49" charset="0"/>
                        </a:rPr>
                        <a:t>l_rec.sol_notes</a:t>
                      </a:r>
                      <a:r>
                        <a:rPr kumimoji="0" lang="en-US" sz="1100" b="1" kern="1200" dirty="0" smtClean="0">
                          <a:solidFill>
                            <a:schemeClr val="tx1"/>
                          </a:solidFill>
                          <a:latin typeface="Courier New" pitchFamily="49" charset="0"/>
                          <a:ea typeface="+mn-ea"/>
                          <a:cs typeface="Courier New" pitchFamily="49" charset="0"/>
                        </a:rPr>
                        <a:t> || CHR(10));</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handle_line</a:t>
                      </a:r>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a:t>
                      </a:r>
                    </a:p>
                    <a:p>
                      <a:r>
                        <a:rPr kumimoji="0" lang="en-US" sz="1100" b="1" kern="1200" dirty="0" smtClean="0">
                          <a:solidFill>
                            <a:schemeClr val="tx1"/>
                          </a:solidFill>
                          <a:latin typeface="Courier New" pitchFamily="49" charset="0"/>
                          <a:ea typeface="+mn-ea"/>
                          <a:cs typeface="Courier New" pitchFamily="49" charset="0"/>
                        </a:rPr>
                        <a:t>   END LOOP;</a:t>
                      </a:r>
                    </a:p>
                    <a:p>
                      <a:r>
                        <a:rPr kumimoji="0" lang="en-US" sz="1100" b="1" kern="1200" dirty="0" smtClean="0">
                          <a:solidFill>
                            <a:schemeClr val="tx1"/>
                          </a:solidFill>
                          <a:latin typeface="Courier New" pitchFamily="49" charset="0"/>
                          <a:ea typeface="+mn-ea"/>
                          <a:cs typeface="Courier New" pitchFamily="49" charset="0"/>
                        </a:rPr>
                        <a:t>   </a:t>
                      </a:r>
                    </a:p>
                    <a:p>
                      <a:r>
                        <a:rPr kumimoji="0" lang="en-US" sz="1100" b="1" kern="1200" dirty="0" smtClean="0">
                          <a:solidFill>
                            <a:schemeClr val="tx1"/>
                          </a:solidFill>
                          <a:latin typeface="Courier New" pitchFamily="49" charset="0"/>
                          <a:ea typeface="+mn-ea"/>
                          <a:cs typeface="Courier New" pitchFamily="49" charset="0"/>
                        </a:rPr>
                        <a:t>   logs.dbg('Writing '||</a:t>
                      </a:r>
                      <a:r>
                        <a:rPr kumimoji="0" lang="en-US" sz="1100" b="1" kern="1200" dirty="0" err="1" smtClean="0">
                          <a:solidFill>
                            <a:schemeClr val="tx1"/>
                          </a:solidFill>
                          <a:latin typeface="Courier New" pitchFamily="49" charset="0"/>
                          <a:ea typeface="+mn-ea"/>
                          <a:cs typeface="Courier New" pitchFamily="49" charset="0"/>
                        </a:rPr>
                        <a:t>l_lines.COUNT</a:t>
                      </a:r>
                      <a:r>
                        <a:rPr kumimoji="0" lang="en-US" sz="1100" b="1" kern="1200" dirty="0" smtClean="0">
                          <a:solidFill>
                            <a:schemeClr val="tx1"/>
                          </a:solidFill>
                          <a:latin typeface="Courier New" pitchFamily="49" charset="0"/>
                          <a:ea typeface="+mn-ea"/>
                          <a:cs typeface="Courier New" pitchFamily="49" charset="0"/>
                        </a:rPr>
                        <a:t>||' to file '||</a:t>
                      </a:r>
                      <a:r>
                        <a:rPr kumimoji="0" lang="en-US" sz="1100" b="1" kern="1200" dirty="0" err="1" smtClean="0">
                          <a:solidFill>
                            <a:schemeClr val="tx1"/>
                          </a:solidFill>
                          <a:latin typeface="Courier New" pitchFamily="49" charset="0"/>
                          <a:ea typeface="+mn-ea"/>
                          <a:cs typeface="Courier New" pitchFamily="49" charset="0"/>
                        </a:rPr>
                        <a:t>l_filename</a:t>
                      </a:r>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io.write_lines</a:t>
                      </a:r>
                      <a:r>
                        <a:rPr kumimoji="0" lang="en-US" sz="1100" b="1" kern="1200" dirty="0" smtClean="0">
                          <a:solidFill>
                            <a:schemeClr val="tx1"/>
                          </a:solidFill>
                          <a:latin typeface="Courier New" pitchFamily="49" charset="0"/>
                          <a:ea typeface="+mn-ea"/>
                          <a:cs typeface="Courier New" pitchFamily="49" charset="0"/>
                        </a:rPr>
                        <a:t>(</a:t>
                      </a:r>
                      <a:r>
                        <a:rPr kumimoji="0" lang="en-US" sz="1100" b="1" kern="1200" dirty="0" err="1" smtClean="0">
                          <a:solidFill>
                            <a:schemeClr val="tx1"/>
                          </a:solidFill>
                          <a:latin typeface="Courier New" pitchFamily="49" charset="0"/>
                          <a:ea typeface="+mn-ea"/>
                          <a:cs typeface="Courier New" pitchFamily="49" charset="0"/>
                        </a:rPr>
                        <a:t>i_msgs</a:t>
                      </a:r>
                      <a:r>
                        <a:rPr kumimoji="0" lang="en-US" sz="1100" b="1" kern="1200" dirty="0" smtClean="0">
                          <a:solidFill>
                            <a:schemeClr val="tx1"/>
                          </a:solidFill>
                          <a:latin typeface="Courier New" pitchFamily="49" charset="0"/>
                          <a:ea typeface="+mn-ea"/>
                          <a:cs typeface="Courier New" pitchFamily="49" charset="0"/>
                        </a:rPr>
                        <a:t> =&gt; </a:t>
                      </a:r>
                      <a:r>
                        <a:rPr kumimoji="0" lang="en-US" sz="1100" b="1" kern="1200" dirty="0" err="1" smtClean="0">
                          <a:solidFill>
                            <a:schemeClr val="tx1"/>
                          </a:solidFill>
                          <a:latin typeface="Courier New" pitchFamily="49" charset="0"/>
                          <a:ea typeface="+mn-ea"/>
                          <a:cs typeface="Courier New" pitchFamily="49" charset="0"/>
                        </a:rPr>
                        <a:t>l_lines</a:t>
                      </a:r>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i_file_nm</a:t>
                      </a:r>
                      <a:r>
                        <a:rPr kumimoji="0" lang="en-US" sz="1100" b="1" kern="1200" dirty="0" smtClean="0">
                          <a:solidFill>
                            <a:schemeClr val="tx1"/>
                          </a:solidFill>
                          <a:latin typeface="Courier New" pitchFamily="49" charset="0"/>
                          <a:ea typeface="+mn-ea"/>
                          <a:cs typeface="Courier New" pitchFamily="49" charset="0"/>
                        </a:rPr>
                        <a:t> =&gt; </a:t>
                      </a:r>
                      <a:r>
                        <a:rPr kumimoji="0" lang="en-US" sz="1100" b="1" kern="1200" dirty="0" err="1" smtClean="0">
                          <a:solidFill>
                            <a:schemeClr val="tx1"/>
                          </a:solidFill>
                          <a:latin typeface="Courier New" pitchFamily="49" charset="0"/>
                          <a:ea typeface="+mn-ea"/>
                          <a:cs typeface="Courier New" pitchFamily="49" charset="0"/>
                        </a:rPr>
                        <a:t>l_filename</a:t>
                      </a:r>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timer.stopme</a:t>
                      </a:r>
                      <a:r>
                        <a:rPr kumimoji="0" lang="en-US" sz="1100" b="1" kern="1200" dirty="0" smtClean="0">
                          <a:solidFill>
                            <a:schemeClr val="tx1"/>
                          </a:solidFill>
                          <a:latin typeface="Courier New" pitchFamily="49" charset="0"/>
                          <a:ea typeface="+mn-ea"/>
                          <a:cs typeface="Courier New" pitchFamily="49" charset="0"/>
                        </a:rPr>
                        <a:t>('</a:t>
                      </a:r>
                      <a:r>
                        <a:rPr kumimoji="0" lang="en-US" sz="1100" b="1" kern="1200" dirty="0" err="1" smtClean="0">
                          <a:solidFill>
                            <a:schemeClr val="tx1"/>
                          </a:solidFill>
                          <a:latin typeface="Courier New" pitchFamily="49" charset="0"/>
                          <a:ea typeface="+mn-ea"/>
                          <a:cs typeface="Courier New" pitchFamily="49" charset="0"/>
                        </a:rPr>
                        <a:t>read_db_write_file</a:t>
                      </a:r>
                      <a:r>
                        <a:rPr kumimoji="0" lang="en-US" sz="1100" b="1" kern="1200" dirty="0" smtClean="0">
                          <a:solidFill>
                            <a:schemeClr val="tx1"/>
                          </a:solidFill>
                          <a:latin typeface="Courier New" pitchFamily="49" charset="0"/>
                          <a:ea typeface="+mn-ea"/>
                          <a:cs typeface="Courier New" pitchFamily="49" charset="0"/>
                        </a:rPr>
                        <a:t>');   </a:t>
                      </a:r>
                    </a:p>
                    <a:p>
                      <a:r>
                        <a:rPr kumimoji="0" lang="en-US" sz="1100" b="1" kern="1200" dirty="0" smtClean="0">
                          <a:solidFill>
                            <a:schemeClr val="tx1"/>
                          </a:solidFill>
                          <a:latin typeface="Courier New" pitchFamily="49" charset="0"/>
                          <a:ea typeface="+mn-ea"/>
                          <a:cs typeface="Courier New" pitchFamily="49" charset="0"/>
                        </a:rPr>
                        <a:t>   logs.info('Reading DB and writing file took '||</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timer.elapsed</a:t>
                      </a:r>
                      <a:r>
                        <a:rPr kumimoji="0" lang="en-US" sz="1100" b="1" kern="1200" dirty="0" smtClean="0">
                          <a:solidFill>
                            <a:schemeClr val="tx1"/>
                          </a:solidFill>
                          <a:latin typeface="Courier New" pitchFamily="49" charset="0"/>
                          <a:ea typeface="+mn-ea"/>
                          <a:cs typeface="Courier New" pitchFamily="49" charset="0"/>
                        </a:rPr>
                        <a:t>('</a:t>
                      </a:r>
                      <a:r>
                        <a:rPr kumimoji="0" lang="en-US" sz="1100" b="1" kern="1200" dirty="0" err="1" smtClean="0">
                          <a:solidFill>
                            <a:schemeClr val="tx1"/>
                          </a:solidFill>
                          <a:latin typeface="Courier New" pitchFamily="49" charset="0"/>
                          <a:ea typeface="+mn-ea"/>
                          <a:cs typeface="Courier New" pitchFamily="49" charset="0"/>
                        </a:rPr>
                        <a:t>read_db_write_file</a:t>
                      </a:r>
                      <a:r>
                        <a:rPr kumimoji="0" lang="en-US" sz="1100" b="1" kern="1200" dirty="0" smtClean="0">
                          <a:solidFill>
                            <a:schemeClr val="tx1"/>
                          </a:solidFill>
                          <a:latin typeface="Courier New" pitchFamily="49" charset="0"/>
                          <a:ea typeface="+mn-ea"/>
                          <a:cs typeface="Courier New" pitchFamily="49" charset="0"/>
                        </a:rPr>
                        <a:t>')||' seconds.');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r>
                        <a:rPr kumimoji="0" lang="en-US" sz="1100" b="0" kern="1200" dirty="0" smtClean="0">
                          <a:solidFill>
                            <a:schemeClr val="accent3">
                              <a:lumMod val="50000"/>
                            </a:schemeClr>
                          </a:solidFill>
                          <a:latin typeface="Arial" pitchFamily="34" charset="0"/>
                          <a:ea typeface="+mn-ea"/>
                          <a:cs typeface="Arial" pitchFamily="34" charset="0"/>
                        </a:rPr>
                        <a:t>Because Sam took his time to think, he put the report’s query in a public cursor in the PS_DML package. This shortened his code and centralized a useful piece of logic.</a:t>
                      </a:r>
                    </a:p>
                    <a:p>
                      <a:pPr lvl="0">
                        <a:buFont typeface="Wingdings" pitchFamily="2" charset="2"/>
                        <a:buChar char="Ø"/>
                      </a:pPr>
                      <a:r>
                        <a:rPr kumimoji="0" lang="en-US" sz="1100" b="0" kern="1200" dirty="0" smtClean="0">
                          <a:solidFill>
                            <a:schemeClr val="accent3">
                              <a:lumMod val="50000"/>
                            </a:schemeClr>
                          </a:solidFill>
                          <a:latin typeface="Arial" pitchFamily="34" charset="0"/>
                          <a:ea typeface="+mn-ea"/>
                          <a:cs typeface="Arial" pitchFamily="34" charset="0"/>
                        </a:rPr>
                        <a:t>Using constant instead of literal for divider. Nice. If it ever changes, only one line has to change, not every line that copied the literal over the years.</a:t>
                      </a: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This part is the same as </a:t>
                      </a:r>
                      <a:r>
                        <a:rPr kumimoji="0" lang="en-US" sz="1200" b="0" kern="1200" dirty="0" err="1" smtClean="0">
                          <a:solidFill>
                            <a:schemeClr val="accent3">
                              <a:lumMod val="50000"/>
                            </a:schemeClr>
                          </a:solidFill>
                          <a:latin typeface="Arial" pitchFamily="34" charset="0"/>
                          <a:ea typeface="+mn-ea"/>
                          <a:cs typeface="Arial" pitchFamily="34" charset="0"/>
                        </a:rPr>
                        <a:t>Arty’s</a:t>
                      </a:r>
                      <a:r>
                        <a:rPr kumimoji="0" lang="en-US" sz="1200" b="0" kern="1200" dirty="0" smtClean="0">
                          <a:solidFill>
                            <a:schemeClr val="accent3">
                              <a:lumMod val="50000"/>
                            </a:schemeClr>
                          </a:solidFill>
                          <a:latin typeface="Arial" pitchFamily="34" charset="0"/>
                          <a:ea typeface="+mn-ea"/>
                          <a:cs typeface="Arial" pitchFamily="34" charset="0"/>
                        </a:rPr>
                        <a:t> solution, but overall the loop is much shorter and less complex.</a:t>
                      </a: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2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One line to write the entire report. Sweet. Directory defaults to configurable application property in APP_ENV_PARM. File mode defaults.</a:t>
                      </a:r>
                    </a:p>
                    <a:p>
                      <a:pPr lvl="0">
                        <a:buFont typeface="Wingdings" pitchFamily="2" charset="2"/>
                        <a:buChar char="Ø"/>
                      </a:pPr>
                      <a:r>
                        <a:rPr kumimoji="0" lang="en-US" sz="1200" b="0" kern="1200" dirty="0" smtClean="0">
                          <a:solidFill>
                            <a:schemeClr val="accent3">
                              <a:lumMod val="50000"/>
                            </a:schemeClr>
                          </a:solidFill>
                          <a:latin typeface="Arial" pitchFamily="34" charset="0"/>
                          <a:ea typeface="+mn-ea"/>
                          <a:cs typeface="Arial" pitchFamily="34" charset="0"/>
                        </a:rPr>
                        <a:t>logs.info not dynamic like logs.dbg. This note goes into APP_LOG permanently.</a:t>
                      </a:r>
                    </a:p>
                    <a:p>
                      <a:endParaRPr lang="en-US" sz="1200" b="0" dirty="0">
                        <a:solidFill>
                          <a:schemeClr val="accent3">
                            <a:lumMod val="50000"/>
                          </a:schemeClr>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Sam’s Solution</a:t>
            </a:r>
            <a:endParaRPr lang="en-US" dirty="0"/>
          </a:p>
        </p:txBody>
      </p:sp>
      <p:graphicFrame>
        <p:nvGraphicFramePr>
          <p:cNvPr id="4" name="Table 3"/>
          <p:cNvGraphicFramePr>
            <a:graphicFrameLocks noGrp="1"/>
          </p:cNvGraphicFramePr>
          <p:nvPr/>
        </p:nvGraphicFramePr>
        <p:xfrm>
          <a:off x="152400" y="1397000"/>
          <a:ext cx="8839200" cy="5003800"/>
        </p:xfrm>
        <a:graphic>
          <a:graphicData uri="http://schemas.openxmlformats.org/drawingml/2006/table">
            <a:tbl>
              <a:tblPr firstRow="1" bandRow="1">
                <a:tableStyleId>{5C22544A-7EE6-4342-B048-85BDC9FD1C3A}</a:tableStyleId>
              </a:tblPr>
              <a:tblGrid>
                <a:gridCol w="5715000"/>
                <a:gridCol w="3124200"/>
              </a:tblGrid>
              <a:tr h="5003800">
                <a:tc>
                  <a:txBody>
                    <a:bodyPr/>
                    <a:lstStyle/>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timer.startme</a:t>
                      </a:r>
                      <a:r>
                        <a:rPr kumimoji="0" lang="en-US" sz="1100" b="1" kern="1200" dirty="0" smtClean="0">
                          <a:solidFill>
                            <a:schemeClr val="tx1"/>
                          </a:solidFill>
                          <a:latin typeface="Courier New" pitchFamily="49" charset="0"/>
                          <a:ea typeface="+mn-ea"/>
                          <a:cs typeface="Courier New" pitchFamily="49" charset="0"/>
                        </a:rPr>
                        <a:t>('</a:t>
                      </a:r>
                      <a:r>
                        <a:rPr kumimoji="0" lang="en-US" sz="1100" b="1" kern="1200" dirty="0" err="1" smtClean="0">
                          <a:solidFill>
                            <a:schemeClr val="tx1"/>
                          </a:solidFill>
                          <a:latin typeface="Courier New" pitchFamily="49" charset="0"/>
                          <a:ea typeface="+mn-ea"/>
                          <a:cs typeface="Courier New" pitchFamily="49" charset="0"/>
                        </a:rPr>
                        <a:t>write_email</a:t>
                      </a:r>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logs.dbg('Sending report to director if in Production, otherwise to given email address');</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mail.send_mail</a:t>
                      </a:r>
                      <a:r>
                        <a:rPr kumimoji="0" lang="en-US" sz="1100" b="1" kern="1200" dirty="0" smtClean="0">
                          <a:solidFill>
                            <a:schemeClr val="tx1"/>
                          </a:solidFill>
                          <a:latin typeface="Courier New" pitchFamily="49" charset="0"/>
                          <a:ea typeface="+mn-ea"/>
                          <a:cs typeface="Courier New" pitchFamily="49" charset="0"/>
                        </a:rPr>
                        <a:t>(</a:t>
                      </a:r>
                      <a:r>
                        <a:rPr kumimoji="0" lang="en-US" sz="1100" b="1" kern="1200" dirty="0" err="1" smtClean="0">
                          <a:solidFill>
                            <a:schemeClr val="tx1"/>
                          </a:solidFill>
                          <a:latin typeface="Courier New" pitchFamily="49" charset="0"/>
                          <a:ea typeface="+mn-ea"/>
                          <a:cs typeface="Courier New" pitchFamily="49" charset="0"/>
                        </a:rPr>
                        <a:t>i_email_to</a:t>
                      </a:r>
                      <a:r>
                        <a:rPr kumimoji="0" lang="en-US" sz="1100" b="1" kern="1200" dirty="0" smtClean="0">
                          <a:solidFill>
                            <a:schemeClr val="tx1"/>
                          </a:solidFill>
                          <a:latin typeface="Courier New" pitchFamily="49" charset="0"/>
                          <a:ea typeface="+mn-ea"/>
                          <a:cs typeface="Courier New" pitchFamily="49" charset="0"/>
                        </a:rPr>
                        <a:t> =&gt; </a:t>
                      </a:r>
                      <a:r>
                        <a:rPr kumimoji="0" lang="en-US" sz="1100" b="1" kern="1200" dirty="0" err="1" smtClean="0">
                          <a:solidFill>
                            <a:schemeClr val="tx1"/>
                          </a:solidFill>
                          <a:latin typeface="Courier New" pitchFamily="49" charset="0"/>
                          <a:ea typeface="+mn-ea"/>
                          <a:cs typeface="Courier New" pitchFamily="49" charset="0"/>
                        </a:rPr>
                        <a:t>i_email_addr</a:t>
                      </a:r>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i_email_subject</a:t>
                      </a:r>
                      <a:r>
                        <a:rPr kumimoji="0" lang="en-US" sz="1100" b="1" kern="1200" dirty="0" smtClean="0">
                          <a:solidFill>
                            <a:schemeClr val="tx1"/>
                          </a:solidFill>
                          <a:latin typeface="Courier New" pitchFamily="49" charset="0"/>
                          <a:ea typeface="+mn-ea"/>
                          <a:cs typeface="Courier New" pitchFamily="49" charset="0"/>
                        </a:rPr>
                        <a:t> =&gt; </a:t>
                      </a:r>
                      <a:r>
                        <a:rPr kumimoji="0" lang="en-US" sz="1100" b="1" kern="1200" dirty="0" err="1" smtClean="0">
                          <a:solidFill>
                            <a:schemeClr val="tx1"/>
                          </a:solidFill>
                          <a:latin typeface="Courier New" pitchFamily="49" charset="0"/>
                          <a:ea typeface="+mn-ea"/>
                          <a:cs typeface="Courier New" pitchFamily="49" charset="0"/>
                        </a:rPr>
                        <a:t>l_filename</a:t>
                      </a:r>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i_email_body</a:t>
                      </a:r>
                      <a:r>
                        <a:rPr kumimoji="0" lang="en-US" sz="1100" b="1" kern="1200" dirty="0" smtClean="0">
                          <a:solidFill>
                            <a:schemeClr val="tx1"/>
                          </a:solidFill>
                          <a:latin typeface="Courier New" pitchFamily="49" charset="0"/>
                          <a:ea typeface="+mn-ea"/>
                          <a:cs typeface="Courier New" pitchFamily="49" charset="0"/>
                        </a:rPr>
                        <a:t> =&gt; </a:t>
                      </a:r>
                      <a:r>
                        <a:rPr kumimoji="0" lang="en-US" sz="1100" b="1" kern="1200" dirty="0" err="1" smtClean="0">
                          <a:solidFill>
                            <a:schemeClr val="tx1"/>
                          </a:solidFill>
                          <a:latin typeface="Courier New" pitchFamily="49" charset="0"/>
                          <a:ea typeface="+mn-ea"/>
                          <a:cs typeface="Courier New" pitchFamily="49" charset="0"/>
                        </a:rPr>
                        <a:t>l_email</a:t>
                      </a:r>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i_env_list</a:t>
                      </a:r>
                      <a:r>
                        <a:rPr kumimoji="0" lang="en-US" sz="1100" b="1" kern="1200" dirty="0" smtClean="0">
                          <a:solidFill>
                            <a:schemeClr val="tx1"/>
                          </a:solidFill>
                          <a:latin typeface="Courier New" pitchFamily="49" charset="0"/>
                          <a:ea typeface="+mn-ea"/>
                          <a:cs typeface="Courier New" pitchFamily="49" charset="0"/>
                        </a:rPr>
                        <a:t> =&gt; '</a:t>
                      </a:r>
                      <a:r>
                        <a:rPr kumimoji="0" lang="en-US" sz="1100" b="1" kern="1200" dirty="0" err="1" smtClean="0">
                          <a:solidFill>
                            <a:schemeClr val="tx1"/>
                          </a:solidFill>
                          <a:latin typeface="Courier New" pitchFamily="49" charset="0"/>
                          <a:ea typeface="+mn-ea"/>
                          <a:cs typeface="Courier New" pitchFamily="49" charset="0"/>
                        </a:rPr>
                        <a:t>ProbSol</a:t>
                      </a:r>
                      <a:r>
                        <a:rPr kumimoji="0" lang="en-US" sz="1100" b="1" kern="1200" dirty="0" smtClean="0">
                          <a:solidFill>
                            <a:schemeClr val="tx1"/>
                          </a:solidFill>
                          <a:latin typeface="Courier New" pitchFamily="49" charset="0"/>
                          <a:ea typeface="+mn-ea"/>
                          <a:cs typeface="Courier New" pitchFamily="49" charset="0"/>
                        </a:rPr>
                        <a:t> Dev, </a:t>
                      </a:r>
                      <a:r>
                        <a:rPr kumimoji="0" lang="en-US" sz="1100" b="1" kern="1200" dirty="0" err="1" smtClean="0">
                          <a:solidFill>
                            <a:schemeClr val="tx1"/>
                          </a:solidFill>
                          <a:latin typeface="Courier New" pitchFamily="49" charset="0"/>
                          <a:ea typeface="+mn-ea"/>
                          <a:cs typeface="Courier New" pitchFamily="49" charset="0"/>
                        </a:rPr>
                        <a:t>ProbSol</a:t>
                      </a:r>
                      <a:r>
                        <a:rPr kumimoji="0" lang="en-US" sz="1100" b="1" kern="1200" dirty="0" smtClean="0">
                          <a:solidFill>
                            <a:schemeClr val="tx1"/>
                          </a:solidFill>
                          <a:latin typeface="Courier New" pitchFamily="49" charset="0"/>
                          <a:ea typeface="+mn-ea"/>
                          <a:cs typeface="Courier New" pitchFamily="49" charset="0"/>
                        </a:rPr>
                        <a:t> Test');</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mail.send_mail</a:t>
                      </a:r>
                      <a:r>
                        <a:rPr kumimoji="0" lang="en-US" sz="1100" b="1" kern="1200" dirty="0" smtClean="0">
                          <a:solidFill>
                            <a:schemeClr val="tx1"/>
                          </a:solidFill>
                          <a:latin typeface="Courier New" pitchFamily="49" charset="0"/>
                          <a:ea typeface="+mn-ea"/>
                          <a:cs typeface="Courier New" pitchFamily="49" charset="0"/>
                        </a:rPr>
                        <a:t>(</a:t>
                      </a:r>
                      <a:r>
                        <a:rPr kumimoji="0" lang="en-US" sz="1100" b="1" kern="1200" dirty="0" err="1" smtClean="0">
                          <a:solidFill>
                            <a:schemeClr val="tx1"/>
                          </a:solidFill>
                          <a:latin typeface="Courier New" pitchFamily="49" charset="0"/>
                          <a:ea typeface="+mn-ea"/>
                          <a:cs typeface="Courier New" pitchFamily="49" charset="0"/>
                        </a:rPr>
                        <a:t>i_email_to</a:t>
                      </a:r>
                      <a:r>
                        <a:rPr kumimoji="0" lang="en-US" sz="1100" b="1" kern="1200" dirty="0" smtClean="0">
                          <a:solidFill>
                            <a:schemeClr val="tx1"/>
                          </a:solidFill>
                          <a:latin typeface="Courier New" pitchFamily="49" charset="0"/>
                          <a:ea typeface="+mn-ea"/>
                          <a:cs typeface="Courier New" pitchFamily="49" charset="0"/>
                        </a:rPr>
                        <a:t> =&gt; 'bcoulam@boguscompany.com',</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i_email_subject</a:t>
                      </a:r>
                      <a:r>
                        <a:rPr kumimoji="0" lang="en-US" sz="1100" b="1" kern="1200" dirty="0" smtClean="0">
                          <a:solidFill>
                            <a:schemeClr val="tx1"/>
                          </a:solidFill>
                          <a:latin typeface="Courier New" pitchFamily="49" charset="0"/>
                          <a:ea typeface="+mn-ea"/>
                          <a:cs typeface="Courier New" pitchFamily="49" charset="0"/>
                        </a:rPr>
                        <a:t> =&gt; </a:t>
                      </a:r>
                      <a:r>
                        <a:rPr kumimoji="0" lang="en-US" sz="1100" b="1" kern="1200" dirty="0" err="1" smtClean="0">
                          <a:solidFill>
                            <a:schemeClr val="tx1"/>
                          </a:solidFill>
                          <a:latin typeface="Courier New" pitchFamily="49" charset="0"/>
                          <a:ea typeface="+mn-ea"/>
                          <a:cs typeface="Courier New" pitchFamily="49" charset="0"/>
                        </a:rPr>
                        <a:t>l_filename</a:t>
                      </a:r>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i_email_body</a:t>
                      </a:r>
                      <a:r>
                        <a:rPr kumimoji="0" lang="en-US" sz="1100" b="1" kern="1200" dirty="0" smtClean="0">
                          <a:solidFill>
                            <a:schemeClr val="tx1"/>
                          </a:solidFill>
                          <a:latin typeface="Courier New" pitchFamily="49" charset="0"/>
                          <a:ea typeface="+mn-ea"/>
                          <a:cs typeface="Courier New" pitchFamily="49" charset="0"/>
                        </a:rPr>
                        <a:t> =&gt; </a:t>
                      </a:r>
                      <a:r>
                        <a:rPr kumimoji="0" lang="en-US" sz="1100" b="1" kern="1200" dirty="0" err="1" smtClean="0">
                          <a:solidFill>
                            <a:schemeClr val="tx1"/>
                          </a:solidFill>
                          <a:latin typeface="Courier New" pitchFamily="49" charset="0"/>
                          <a:ea typeface="+mn-ea"/>
                          <a:cs typeface="Courier New" pitchFamily="49" charset="0"/>
                        </a:rPr>
                        <a:t>l_email</a:t>
                      </a:r>
                      <a:r>
                        <a:rPr kumimoji="0" lang="en-US" sz="1100" b="1" kern="1200" dirty="0" smtClean="0">
                          <a:solidFill>
                            <a:schemeClr val="tx1"/>
                          </a:solidFill>
                          <a:latin typeface="Courier New" pitchFamily="49" charset="0"/>
                          <a:ea typeface="+mn-ea"/>
                          <a:cs typeface="Courier New" pitchFamily="49" charset="0"/>
                        </a:rPr>
                        <a:t>,</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i_env_list</a:t>
                      </a:r>
                      <a:r>
                        <a:rPr kumimoji="0" lang="en-US" sz="1100" b="1" kern="1200" dirty="0" smtClean="0">
                          <a:solidFill>
                            <a:schemeClr val="tx1"/>
                          </a:solidFill>
                          <a:latin typeface="Courier New" pitchFamily="49" charset="0"/>
                          <a:ea typeface="+mn-ea"/>
                          <a:cs typeface="Courier New" pitchFamily="49" charset="0"/>
                        </a:rPr>
                        <a:t> =&gt; '</a:t>
                      </a:r>
                      <a:r>
                        <a:rPr kumimoji="0" lang="en-US" sz="1100" b="1" kern="1200" dirty="0" err="1" smtClean="0">
                          <a:solidFill>
                            <a:schemeClr val="tx1"/>
                          </a:solidFill>
                          <a:latin typeface="Courier New" pitchFamily="49" charset="0"/>
                          <a:ea typeface="+mn-ea"/>
                          <a:cs typeface="Courier New" pitchFamily="49" charset="0"/>
                        </a:rPr>
                        <a:t>ProbSol</a:t>
                      </a:r>
                      <a:r>
                        <a:rPr kumimoji="0" lang="en-US" sz="1100" b="1" kern="1200" dirty="0" smtClean="0">
                          <a:solidFill>
                            <a:schemeClr val="tx1"/>
                          </a:solidFill>
                          <a:latin typeface="Courier New" pitchFamily="49" charset="0"/>
                          <a:ea typeface="+mn-ea"/>
                          <a:cs typeface="Courier New" pitchFamily="49" charset="0"/>
                        </a:rPr>
                        <a:t> Prod');</a:t>
                      </a:r>
                    </a:p>
                    <a:p>
                      <a:r>
                        <a:rPr kumimoji="0" lang="en-US" sz="1100" b="1" kern="1200" dirty="0" smtClean="0">
                          <a:solidFill>
                            <a:schemeClr val="tx1"/>
                          </a:solidFill>
                          <a:latin typeface="Courier New" pitchFamily="49" charset="0"/>
                          <a:ea typeface="+mn-ea"/>
                          <a:cs typeface="Courier New" pitchFamily="49" charset="0"/>
                        </a:rPr>
                        <a:t>   </a:t>
                      </a:r>
                      <a:r>
                        <a:rPr kumimoji="0" lang="en-US" sz="1100" b="1" kern="1200" dirty="0" err="1" smtClean="0">
                          <a:solidFill>
                            <a:schemeClr val="tx1"/>
                          </a:solidFill>
                          <a:latin typeface="Courier New" pitchFamily="49" charset="0"/>
                          <a:ea typeface="+mn-ea"/>
                          <a:cs typeface="Courier New" pitchFamily="49" charset="0"/>
                        </a:rPr>
                        <a:t>timer.stopme</a:t>
                      </a:r>
                      <a:r>
                        <a:rPr kumimoji="0" lang="en-US" sz="1100" b="1" kern="1200" dirty="0" smtClean="0">
                          <a:solidFill>
                            <a:schemeClr val="tx1"/>
                          </a:solidFill>
                          <a:latin typeface="Courier New" pitchFamily="49" charset="0"/>
                          <a:ea typeface="+mn-ea"/>
                          <a:cs typeface="Courier New" pitchFamily="49" charset="0"/>
                        </a:rPr>
                        <a:t>('</a:t>
                      </a:r>
                      <a:r>
                        <a:rPr kumimoji="0" lang="en-US" sz="1100" b="1" kern="1200" dirty="0" err="1" smtClean="0">
                          <a:solidFill>
                            <a:schemeClr val="tx1"/>
                          </a:solidFill>
                          <a:latin typeface="Courier New" pitchFamily="49" charset="0"/>
                          <a:ea typeface="+mn-ea"/>
                          <a:cs typeface="Courier New" pitchFamily="49" charset="0"/>
                        </a:rPr>
                        <a:t>write_email</a:t>
                      </a:r>
                      <a:r>
                        <a:rPr kumimoji="0" lang="en-US" sz="1100" b="1" kern="1200" dirty="0" smtClean="0">
                          <a:solidFill>
                            <a:schemeClr val="tx1"/>
                          </a:solidFill>
                          <a:latin typeface="Courier New" pitchFamily="49" charset="0"/>
                          <a:ea typeface="+mn-ea"/>
                          <a:cs typeface="Courier New" pitchFamily="49" charset="0"/>
                        </a:rPr>
                        <a:t>');</a:t>
                      </a:r>
                    </a:p>
                    <a:p>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   logs.info('Writing email took '||</a:t>
                      </a:r>
                      <a:r>
                        <a:rPr kumimoji="0" lang="en-US" sz="1100" b="1" kern="1200" dirty="0" err="1" smtClean="0">
                          <a:solidFill>
                            <a:schemeClr val="tx1"/>
                          </a:solidFill>
                          <a:latin typeface="Courier New" pitchFamily="49" charset="0"/>
                          <a:ea typeface="+mn-ea"/>
                          <a:cs typeface="Courier New" pitchFamily="49" charset="0"/>
                        </a:rPr>
                        <a:t>timer.elapsed</a:t>
                      </a:r>
                      <a:r>
                        <a:rPr kumimoji="0" lang="en-US" sz="1100" b="1" kern="1200" dirty="0" smtClean="0">
                          <a:solidFill>
                            <a:schemeClr val="tx1"/>
                          </a:solidFill>
                          <a:latin typeface="Courier New" pitchFamily="49" charset="0"/>
                          <a:ea typeface="+mn-ea"/>
                          <a:cs typeface="Courier New" pitchFamily="49" charset="0"/>
                        </a:rPr>
                        <a:t>('</a:t>
                      </a:r>
                      <a:r>
                        <a:rPr kumimoji="0" lang="en-US" sz="1100" b="1" kern="1200" dirty="0" err="1" smtClean="0">
                          <a:solidFill>
                            <a:schemeClr val="tx1"/>
                          </a:solidFill>
                          <a:latin typeface="Courier New" pitchFamily="49" charset="0"/>
                          <a:ea typeface="+mn-ea"/>
                          <a:cs typeface="Courier New" pitchFamily="49" charset="0"/>
                        </a:rPr>
                        <a:t>write_email</a:t>
                      </a:r>
                      <a:r>
                        <a:rPr kumimoji="0" lang="en-US" sz="1100" b="1" kern="1200" dirty="0" smtClean="0">
                          <a:solidFill>
                            <a:schemeClr val="tx1"/>
                          </a:solidFill>
                          <a:latin typeface="Courier New" pitchFamily="49" charset="0"/>
                          <a:ea typeface="+mn-ea"/>
                          <a:cs typeface="Courier New" pitchFamily="49" charset="0"/>
                        </a:rPr>
                        <a:t>')||' seconds.');</a:t>
                      </a:r>
                    </a:p>
                    <a:p>
                      <a:r>
                        <a:rPr kumimoji="0" lang="en-US" sz="1100" b="1" kern="1200" dirty="0" smtClean="0">
                          <a:solidFill>
                            <a:schemeClr val="tx1"/>
                          </a:solidFill>
                          <a:latin typeface="Courier New" pitchFamily="49" charset="0"/>
                          <a:ea typeface="+mn-ea"/>
                          <a:cs typeface="Courier New" pitchFamily="49" charset="0"/>
                        </a:rPr>
                        <a:t>   </a:t>
                      </a:r>
                    </a:p>
                    <a:p>
                      <a:r>
                        <a:rPr kumimoji="0" lang="en-US" sz="1100" b="1" kern="1200" dirty="0" smtClean="0">
                          <a:solidFill>
                            <a:schemeClr val="tx1"/>
                          </a:solidFill>
                          <a:latin typeface="Courier New" pitchFamily="49" charset="0"/>
                          <a:ea typeface="+mn-ea"/>
                          <a:cs typeface="Courier New" pitchFamily="49" charset="0"/>
                        </a:rPr>
                        <a:t>END </a:t>
                      </a:r>
                      <a:r>
                        <a:rPr kumimoji="0" lang="en-US" sz="1100" b="1" kern="1200" dirty="0" err="1" smtClean="0">
                          <a:solidFill>
                            <a:schemeClr val="tx1"/>
                          </a:solidFill>
                          <a:latin typeface="Courier New" pitchFamily="49" charset="0"/>
                          <a:ea typeface="+mn-ea"/>
                          <a:cs typeface="Courier New" pitchFamily="49" charset="0"/>
                        </a:rPr>
                        <a:t>print_and_send_ps</a:t>
                      </a:r>
                      <a:r>
                        <a:rPr kumimoji="0" lang="en-US" sz="1100" b="1" kern="1200" dirty="0" smtClean="0">
                          <a:solidFill>
                            <a:schemeClr val="tx1"/>
                          </a:solidFill>
                          <a:latin typeface="Courier New" pitchFamily="49" charset="0"/>
                          <a:ea typeface="+mn-ea"/>
                          <a:cs typeface="Courier New" pitchFamily="49" charset="0"/>
                        </a:rPr>
                        <a:t>;</a:t>
                      </a:r>
                    </a:p>
                    <a:p>
                      <a:endParaRPr kumimoji="0" lang="en-US" sz="1100" b="1" kern="1200" dirty="0" smtClean="0">
                        <a:solidFill>
                          <a:schemeClr val="tx1"/>
                        </a:solidFill>
                        <a:latin typeface="Courier New" pitchFamily="49" charset="0"/>
                        <a:ea typeface="+mn-ea"/>
                        <a:cs typeface="Courier New" pitchFamily="49" charset="0"/>
                      </a:endParaRPr>
                    </a:p>
                    <a:p>
                      <a:r>
                        <a:rPr kumimoji="0" lang="en-US" sz="1100" b="1" kern="1200" dirty="0" smtClean="0">
                          <a:solidFill>
                            <a:schemeClr val="tx1"/>
                          </a:solidFill>
                          <a:latin typeface="Courier New" pitchFamily="49" charset="0"/>
                          <a:ea typeface="+mn-ea"/>
                          <a:cs typeface="Courier New" pitchFamily="49" charset="0"/>
                        </a:rPr>
                        <a:t>END reports;</a:t>
                      </a:r>
                    </a:p>
                    <a:p>
                      <a:r>
                        <a:rPr kumimoji="0" lang="en-US" sz="1100" b="1" kern="1200" dirty="0" smtClean="0">
                          <a:solidFill>
                            <a:schemeClr val="tx1"/>
                          </a:solidFill>
                          <a:latin typeface="Courier New" pitchFamily="49" charset="0"/>
                          <a:ea typeface="+mn-ea"/>
                          <a:cs typeface="Courier New" pitchFamily="49" charset="0"/>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a:buFont typeface="Wingdings" pitchFamily="2" charset="2"/>
                        <a:buChar char="Ø"/>
                      </a:pPr>
                      <a:r>
                        <a:rPr kumimoji="0" lang="en-US" sz="1100" b="0" kern="1200" dirty="0" smtClean="0">
                          <a:solidFill>
                            <a:schemeClr val="accent3">
                              <a:lumMod val="50000"/>
                            </a:schemeClr>
                          </a:solidFill>
                          <a:latin typeface="Arial" pitchFamily="34" charset="0"/>
                          <a:ea typeface="+mn-ea"/>
                          <a:cs typeface="Arial" pitchFamily="34" charset="0"/>
                        </a:rPr>
                        <a:t>Encapsulated and tested timing mechanism correctly handles the division by 100 that Arty missed.</a:t>
                      </a:r>
                    </a:p>
                    <a:p>
                      <a:pPr lvl="0">
                        <a:buFont typeface="Wingdings" pitchFamily="2" charset="2"/>
                        <a:buChar char="Ø"/>
                      </a:pPr>
                      <a:r>
                        <a:rPr kumimoji="0" lang="en-US" sz="1100" b="0" kern="1200" dirty="0" smtClean="0">
                          <a:solidFill>
                            <a:schemeClr val="accent3">
                              <a:lumMod val="50000"/>
                            </a:schemeClr>
                          </a:solidFill>
                          <a:latin typeface="Arial" pitchFamily="34" charset="0"/>
                          <a:ea typeface="+mn-ea"/>
                          <a:cs typeface="Arial" pitchFamily="34" charset="0"/>
                        </a:rPr>
                        <a:t>This ability to tie email targets to different destinations based on the framework’s ability to transparently detect the DB and environment it is running from is nice. Avoids hard-coding to names that can and do change over time. If implementation of the mail send is ever changed under the cover, no dependent code has to change.</a:t>
                      </a:r>
                    </a:p>
                    <a:p>
                      <a:pPr lvl="0">
                        <a:buFont typeface="Wingdings" pitchFamily="2" charset="2"/>
                        <a:buChar char="Ø"/>
                      </a:pPr>
                      <a:endParaRPr kumimoji="0" lang="en-US" sz="11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endParaRPr kumimoji="0" lang="en-US" sz="1100" b="0" kern="1200" dirty="0" smtClean="0">
                        <a:solidFill>
                          <a:schemeClr val="accent3">
                            <a:lumMod val="50000"/>
                          </a:schemeClr>
                        </a:solidFill>
                        <a:latin typeface="Arial" pitchFamily="34" charset="0"/>
                        <a:ea typeface="+mn-ea"/>
                        <a:cs typeface="Arial" pitchFamily="34" charset="0"/>
                      </a:endParaRPr>
                    </a:p>
                    <a:p>
                      <a:pPr lvl="0">
                        <a:buFont typeface="Wingdings" pitchFamily="2" charset="2"/>
                        <a:buChar char="Ø"/>
                      </a:pPr>
                      <a:r>
                        <a:rPr kumimoji="0" lang="en-US" sz="1100" b="0" kern="1200" dirty="0" smtClean="0">
                          <a:solidFill>
                            <a:schemeClr val="accent3">
                              <a:lumMod val="50000"/>
                            </a:schemeClr>
                          </a:solidFill>
                          <a:latin typeface="Arial" pitchFamily="34" charset="0"/>
                          <a:ea typeface="+mn-ea"/>
                          <a:cs typeface="Arial" pitchFamily="34" charset="0"/>
                        </a:rPr>
                        <a:t>Ideally though, this routine would not do two things (file and email). It should break the email feature into a separate routine of the reports package, possibly modified to be more re-useable by other reports.</a:t>
                      </a:r>
                    </a:p>
                    <a:p>
                      <a:endParaRPr lang="en-US" sz="1200" b="0" dirty="0">
                        <a:solidFill>
                          <a:schemeClr val="accent3">
                            <a:lumMod val="50000"/>
                          </a:schemeClr>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Sam’s Solution</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Even as a novice to the framework, once Sam had the proper metadata in the APP_ENV, APP_ENV_PARM and APP_MSG table, everything else was handled for him. He just had to plug pieces in and type in parameter values.</a:t>
            </a:r>
          </a:p>
          <a:p>
            <a:r>
              <a:rPr lang="en-US" dirty="0" smtClean="0"/>
              <a:t>Sam only had one bug to iron out, and then it compiled and worked. His solution took </a:t>
            </a:r>
            <a:r>
              <a:rPr lang="en-US" u="sng" dirty="0" smtClean="0"/>
              <a:t>50% less code</a:t>
            </a:r>
            <a:r>
              <a:rPr lang="en-US" dirty="0" smtClean="0"/>
              <a:t>, </a:t>
            </a:r>
            <a:r>
              <a:rPr lang="en-US" u="sng" dirty="0" smtClean="0"/>
              <a:t>met 100%</a:t>
            </a:r>
            <a:r>
              <a:rPr lang="en-US" dirty="0" smtClean="0"/>
              <a:t> of the requirements, is bug-free, and is at least </a:t>
            </a:r>
            <a:r>
              <a:rPr lang="en-US" u="sng" dirty="0" smtClean="0"/>
              <a:t>300% more clean, robust, maintainable and readable</a:t>
            </a:r>
            <a:r>
              <a:rPr lang="en-US" dirty="0" smtClean="0"/>
              <a:t>.</a:t>
            </a:r>
          </a:p>
          <a:p>
            <a:r>
              <a:rPr lang="en-US" dirty="0" smtClean="0"/>
              <a:t>Best of all, it only took Sam a little over </a:t>
            </a:r>
            <a:r>
              <a:rPr lang="en-US" u="sng" dirty="0" smtClean="0"/>
              <a:t>1 hour</a:t>
            </a:r>
            <a:r>
              <a:rPr lang="en-US" dirty="0" smtClean="0"/>
              <a:t> to complete his version. Thus it took </a:t>
            </a:r>
            <a:r>
              <a:rPr lang="en-US" u="sng" dirty="0" smtClean="0"/>
              <a:t>25% of the time </a:t>
            </a:r>
            <a:r>
              <a:rPr lang="en-US" dirty="0" smtClean="0"/>
              <a:t>to obtain 3 to 4-fold better code.</a:t>
            </a:r>
          </a:p>
          <a:p>
            <a:r>
              <a:rPr lang="en-US" dirty="0" smtClean="0"/>
              <a:t>The manager was hooked. Sam was given development lead position. Arty was sent to mandatory pragmatic programmer training and assigned a slew of work when he returned to refactor years of cobbled-together junk code.</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Conclusion</a:t>
            </a:r>
          </a:p>
        </p:txBody>
      </p:sp>
      <p:sp>
        <p:nvSpPr>
          <p:cNvPr id="25603" name="Content Placeholder 2"/>
          <p:cNvSpPr>
            <a:spLocks noGrp="1"/>
          </p:cNvSpPr>
          <p:nvPr>
            <p:ph sz="quarter" idx="1"/>
          </p:nvPr>
        </p:nvSpPr>
        <p:spPr/>
        <p:txBody>
          <a:bodyPr/>
          <a:lstStyle/>
          <a:p>
            <a:r>
              <a:rPr lang="en-US" dirty="0" smtClean="0"/>
              <a:t>Frameworks and reusable models are essential to application architecture.</a:t>
            </a:r>
          </a:p>
          <a:p>
            <a:r>
              <a:rPr lang="en-US" dirty="0" smtClean="0"/>
              <a:t>“Starter” is a good model for features every custom Oracle application needs.</a:t>
            </a:r>
          </a:p>
          <a:p>
            <a:r>
              <a:rPr lang="en-US" dirty="0" smtClean="0"/>
              <a:t>Frameworks and reusable models jumpstart new projects, saving weeks to months of risky wheel-reinventing.</a:t>
            </a:r>
          </a:p>
          <a:p>
            <a:pPr lvl="1"/>
            <a:r>
              <a:rPr lang="en-US" dirty="0" smtClean="0"/>
              <a:t>Develop 3X better systems in at most half the time.</a:t>
            </a:r>
          </a:p>
          <a:p>
            <a:pPr lvl="1"/>
            <a:r>
              <a:rPr lang="en-US" dirty="0" smtClean="0"/>
              <a:t>Take back your life and free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20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2000"/>
                                        <p:tgtEl>
                                          <p:spTgt spid="2560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fade">
                                      <p:cBhvr>
                                        <p:cTn id="20" dur="2000"/>
                                        <p:tgtEl>
                                          <p:spTgt spid="2560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Effect transition="in" filter="fade">
                                      <p:cBhvr>
                                        <p:cTn id="23" dur="20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Your Design Legacy</a:t>
            </a:r>
          </a:p>
        </p:txBody>
      </p:sp>
      <p:sp>
        <p:nvSpPr>
          <p:cNvPr id="8" name="Text Box 6"/>
          <p:cNvSpPr txBox="1">
            <a:spLocks noChangeArrowheads="1"/>
          </p:cNvSpPr>
          <p:nvPr/>
        </p:nvSpPr>
        <p:spPr bwMode="auto">
          <a:xfrm>
            <a:off x="3733800" y="4267200"/>
            <a:ext cx="685800" cy="457200"/>
          </a:xfrm>
          <a:prstGeom prst="rect">
            <a:avLst/>
          </a:prstGeom>
          <a:noFill/>
          <a:ln w="9525">
            <a:noFill/>
            <a:miter lim="800000"/>
            <a:headEnd/>
            <a:tailEnd/>
          </a:ln>
        </p:spPr>
        <p:txBody>
          <a:bodyPr>
            <a:spAutoFit/>
          </a:bodyPr>
          <a:lstStyle/>
          <a:p>
            <a:pPr>
              <a:spcBef>
                <a:spcPct val="50000"/>
              </a:spcBef>
            </a:pPr>
            <a:r>
              <a:rPr lang="en-US" dirty="0">
                <a:solidFill>
                  <a:schemeClr val="tx1"/>
                </a:solidFill>
              </a:rPr>
              <a:t>OR</a:t>
            </a:r>
          </a:p>
        </p:txBody>
      </p:sp>
      <p:pic>
        <p:nvPicPr>
          <p:cNvPr id="26629" name="Picture 11" descr="tucker3"/>
          <p:cNvPicPr>
            <a:picLocks noChangeAspect="1" noChangeArrowheads="1"/>
          </p:cNvPicPr>
          <p:nvPr/>
        </p:nvPicPr>
        <p:blipFill>
          <a:blip r:embed="rId2" cstate="print"/>
          <a:srcRect/>
          <a:stretch>
            <a:fillRect/>
          </a:stretch>
        </p:blipFill>
        <p:spPr bwMode="auto">
          <a:xfrm rot="-243939">
            <a:off x="6538913" y="1524000"/>
            <a:ext cx="2449512" cy="2438400"/>
          </a:xfrm>
          <a:prstGeom prst="rect">
            <a:avLst/>
          </a:prstGeom>
          <a:noFill/>
          <a:ln w="9525">
            <a:noFill/>
            <a:miter lim="800000"/>
            <a:headEnd/>
            <a:tailEnd/>
          </a:ln>
        </p:spPr>
      </p:pic>
      <p:pic>
        <p:nvPicPr>
          <p:cNvPr id="16" name="Picture 5" descr="BasicLean-To"/>
          <p:cNvPicPr>
            <a:picLocks noChangeAspect="1" noChangeArrowheads="1"/>
          </p:cNvPicPr>
          <p:nvPr/>
        </p:nvPicPr>
        <p:blipFill>
          <a:blip r:embed="rId3" cstate="print"/>
          <a:srcRect/>
          <a:stretch>
            <a:fillRect/>
          </a:stretch>
        </p:blipFill>
        <p:spPr bwMode="auto">
          <a:xfrm rot="-299753">
            <a:off x="152400" y="1752600"/>
            <a:ext cx="2827338" cy="1905000"/>
          </a:xfrm>
          <a:prstGeom prst="rect">
            <a:avLst/>
          </a:prstGeom>
          <a:noFill/>
          <a:ln w="9525">
            <a:noFill/>
            <a:miter lim="800000"/>
            <a:headEnd/>
            <a:tailEnd/>
          </a:ln>
        </p:spPr>
      </p:pic>
      <p:pic>
        <p:nvPicPr>
          <p:cNvPr id="26631" name="Picture 13"/>
          <p:cNvPicPr>
            <a:picLocks noChangeAspect="1" noChangeArrowheads="1"/>
          </p:cNvPicPr>
          <p:nvPr/>
        </p:nvPicPr>
        <p:blipFill>
          <a:blip r:embed="rId4" cstate="print"/>
          <a:srcRect/>
          <a:stretch>
            <a:fillRect/>
          </a:stretch>
        </p:blipFill>
        <p:spPr bwMode="auto">
          <a:xfrm rot="205858">
            <a:off x="5059363" y="4130675"/>
            <a:ext cx="3314700" cy="2209800"/>
          </a:xfrm>
          <a:prstGeom prst="rect">
            <a:avLst/>
          </a:prstGeom>
          <a:noFill/>
          <a:ln w="9525">
            <a:noFill/>
            <a:miter lim="800000"/>
            <a:headEnd/>
            <a:tailEnd/>
          </a:ln>
        </p:spPr>
      </p:pic>
      <p:pic>
        <p:nvPicPr>
          <p:cNvPr id="26632" name="Picture 5" descr="ramshackle"/>
          <p:cNvPicPr>
            <a:picLocks noChangeAspect="1" noChangeArrowheads="1"/>
          </p:cNvPicPr>
          <p:nvPr/>
        </p:nvPicPr>
        <p:blipFill>
          <a:blip r:embed="rId5" cstate="print"/>
          <a:srcRect/>
          <a:stretch>
            <a:fillRect/>
          </a:stretch>
        </p:blipFill>
        <p:spPr bwMode="auto">
          <a:xfrm rot="424456">
            <a:off x="346075" y="3462338"/>
            <a:ext cx="2058988" cy="2027237"/>
          </a:xfrm>
          <a:prstGeom prst="rect">
            <a:avLst/>
          </a:prstGeom>
          <a:noFill/>
          <a:ln w="9525">
            <a:noFill/>
            <a:miter lim="800000"/>
            <a:headEnd/>
            <a:tailEnd/>
          </a:ln>
        </p:spPr>
      </p:pic>
      <p:pic>
        <p:nvPicPr>
          <p:cNvPr id="17" name="Picture 4" descr="ramshackle2"/>
          <p:cNvPicPr>
            <a:picLocks noChangeAspect="1" noChangeArrowheads="1"/>
          </p:cNvPicPr>
          <p:nvPr/>
        </p:nvPicPr>
        <p:blipFill>
          <a:blip r:embed="rId6" cstate="print"/>
          <a:srcRect/>
          <a:stretch>
            <a:fillRect/>
          </a:stretch>
        </p:blipFill>
        <p:spPr bwMode="auto">
          <a:xfrm rot="-332084">
            <a:off x="685800" y="5027613"/>
            <a:ext cx="2646363" cy="1706562"/>
          </a:xfrm>
          <a:prstGeom prst="rect">
            <a:avLst/>
          </a:prstGeom>
          <a:noFill/>
          <a:ln w="9525">
            <a:noFill/>
            <a:miter lim="800000"/>
            <a:headEnd/>
            <a:tailEnd/>
          </a:ln>
        </p:spPr>
      </p:pic>
      <p:pic>
        <p:nvPicPr>
          <p:cNvPr id="26634" name="Picture 14"/>
          <p:cNvPicPr>
            <a:picLocks noChangeAspect="1" noChangeArrowheads="1"/>
          </p:cNvPicPr>
          <p:nvPr/>
        </p:nvPicPr>
        <p:blipFill>
          <a:blip r:embed="rId7" cstate="print"/>
          <a:srcRect/>
          <a:stretch>
            <a:fillRect/>
          </a:stretch>
        </p:blipFill>
        <p:spPr bwMode="auto">
          <a:xfrm rot="685426">
            <a:off x="4121150" y="2168525"/>
            <a:ext cx="2857500" cy="1895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32"/>
                                        </p:tgtEl>
                                        <p:attrNameLst>
                                          <p:attrName>style.visibility</p:attrName>
                                        </p:attrNameLst>
                                      </p:cBhvr>
                                      <p:to>
                                        <p:strVal val="visible"/>
                                      </p:to>
                                    </p:set>
                                    <p:anim calcmode="lin" valueType="num">
                                      <p:cBhvr additive="base">
                                        <p:cTn id="11" dur="500" fill="hold"/>
                                        <p:tgtEl>
                                          <p:spTgt spid="26632"/>
                                        </p:tgtEl>
                                        <p:attrNameLst>
                                          <p:attrName>ppt_x</p:attrName>
                                        </p:attrNameLst>
                                      </p:cBhvr>
                                      <p:tavLst>
                                        <p:tav tm="0">
                                          <p:val>
                                            <p:strVal val="#ppt_x"/>
                                          </p:val>
                                        </p:tav>
                                        <p:tav tm="100000">
                                          <p:val>
                                            <p:strVal val="#ppt_x"/>
                                          </p:val>
                                        </p:tav>
                                      </p:tavLst>
                                    </p:anim>
                                    <p:anim calcmode="lin" valueType="num">
                                      <p:cBhvr additive="base">
                                        <p:cTn id="12" dur="500" fill="hold"/>
                                        <p:tgtEl>
                                          <p:spTgt spid="266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634"/>
                                        </p:tgtEl>
                                        <p:attrNameLst>
                                          <p:attrName>style.visibility</p:attrName>
                                        </p:attrNameLst>
                                      </p:cBhvr>
                                      <p:to>
                                        <p:strVal val="visible"/>
                                      </p:to>
                                    </p:set>
                                    <p:anim calcmode="lin" valueType="num">
                                      <p:cBhvr additive="base">
                                        <p:cTn id="25" dur="500" fill="hold"/>
                                        <p:tgtEl>
                                          <p:spTgt spid="26634"/>
                                        </p:tgtEl>
                                        <p:attrNameLst>
                                          <p:attrName>ppt_x</p:attrName>
                                        </p:attrNameLst>
                                      </p:cBhvr>
                                      <p:tavLst>
                                        <p:tav tm="0">
                                          <p:val>
                                            <p:strVal val="#ppt_x"/>
                                          </p:val>
                                        </p:tav>
                                        <p:tav tm="100000">
                                          <p:val>
                                            <p:strVal val="#ppt_x"/>
                                          </p:val>
                                        </p:tav>
                                      </p:tavLst>
                                    </p:anim>
                                    <p:anim calcmode="lin" valueType="num">
                                      <p:cBhvr additive="base">
                                        <p:cTn id="26" dur="500" fill="hold"/>
                                        <p:tgtEl>
                                          <p:spTgt spid="2663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629"/>
                                        </p:tgtEl>
                                        <p:attrNameLst>
                                          <p:attrName>style.visibility</p:attrName>
                                        </p:attrNameLst>
                                      </p:cBhvr>
                                      <p:to>
                                        <p:strVal val="visible"/>
                                      </p:to>
                                    </p:set>
                                    <p:anim calcmode="lin" valueType="num">
                                      <p:cBhvr additive="base">
                                        <p:cTn id="29" dur="500" fill="hold"/>
                                        <p:tgtEl>
                                          <p:spTgt spid="26629"/>
                                        </p:tgtEl>
                                        <p:attrNameLst>
                                          <p:attrName>ppt_x</p:attrName>
                                        </p:attrNameLst>
                                      </p:cBhvr>
                                      <p:tavLst>
                                        <p:tav tm="0">
                                          <p:val>
                                            <p:strVal val="#ppt_x"/>
                                          </p:val>
                                        </p:tav>
                                        <p:tav tm="100000">
                                          <p:val>
                                            <p:strVal val="#ppt_x"/>
                                          </p:val>
                                        </p:tav>
                                      </p:tavLst>
                                    </p:anim>
                                    <p:anim calcmode="lin" valueType="num">
                                      <p:cBhvr additive="base">
                                        <p:cTn id="30" dur="500" fill="hold"/>
                                        <p:tgtEl>
                                          <p:spTgt spid="2662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631"/>
                                        </p:tgtEl>
                                        <p:attrNameLst>
                                          <p:attrName>style.visibility</p:attrName>
                                        </p:attrNameLst>
                                      </p:cBhvr>
                                      <p:to>
                                        <p:strVal val="visible"/>
                                      </p:to>
                                    </p:set>
                                    <p:anim calcmode="lin" valueType="num">
                                      <p:cBhvr additive="base">
                                        <p:cTn id="33" dur="500" fill="hold"/>
                                        <p:tgtEl>
                                          <p:spTgt spid="26631"/>
                                        </p:tgtEl>
                                        <p:attrNameLst>
                                          <p:attrName>ppt_x</p:attrName>
                                        </p:attrNameLst>
                                      </p:cBhvr>
                                      <p:tavLst>
                                        <p:tav tm="0">
                                          <p:val>
                                            <p:strVal val="#ppt_x"/>
                                          </p:val>
                                        </p:tav>
                                        <p:tav tm="100000">
                                          <p:val>
                                            <p:strVal val="#ppt_x"/>
                                          </p:val>
                                        </p:tav>
                                      </p:tavLst>
                                    </p:anim>
                                    <p:anim calcmode="lin" valueType="num">
                                      <p:cBhvr additive="base">
                                        <p:cTn id="34" dur="500" fill="hold"/>
                                        <p:tgtEl>
                                          <p:spTgt spid="266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dirty="0" smtClean="0"/>
          </a:p>
        </p:txBody>
      </p:sp>
      <p:sp>
        <p:nvSpPr>
          <p:cNvPr id="27651" name="Content Placeholder 2"/>
          <p:cNvSpPr>
            <a:spLocks noGrp="1"/>
          </p:cNvSpPr>
          <p:nvPr>
            <p:ph sz="quarter" idx="1"/>
          </p:nvPr>
        </p:nvSpPr>
        <p:spPr/>
        <p:txBody>
          <a:bodyPr/>
          <a:lstStyle/>
          <a:p>
            <a:r>
              <a:rPr lang="en-US" dirty="0" smtClean="0"/>
              <a:t>Contact Info:</a:t>
            </a:r>
          </a:p>
          <a:p>
            <a:pPr lvl="1"/>
            <a:r>
              <a:rPr lang="en-US" sz="1900" dirty="0" smtClean="0">
                <a:solidFill>
                  <a:srgbClr val="00B050"/>
                </a:solidFill>
              </a:rPr>
              <a:t>Bill Coulam</a:t>
            </a:r>
          </a:p>
          <a:p>
            <a:pPr lvl="1"/>
            <a:r>
              <a:rPr lang="en-US" sz="1900" dirty="0" smtClean="0">
                <a:solidFill>
                  <a:srgbClr val="00B050"/>
                </a:solidFill>
              </a:rPr>
              <a:t>2-8227</a:t>
            </a:r>
          </a:p>
          <a:p>
            <a:pPr lvl="1"/>
            <a:r>
              <a:rPr lang="en-US" sz="1900" dirty="0" smtClean="0">
                <a:solidFill>
                  <a:srgbClr val="00B050"/>
                </a:solidFill>
              </a:rPr>
              <a:t>CoulamWA@ldschurch.org</a:t>
            </a:r>
          </a:p>
          <a:p>
            <a:r>
              <a:rPr lang="en-US" dirty="0" smtClean="0"/>
              <a:t>If interested, download PL/SQL Starter from:</a:t>
            </a:r>
          </a:p>
          <a:p>
            <a:pPr lvl="1"/>
            <a:r>
              <a:rPr lang="en-US" dirty="0" smtClean="0">
                <a:solidFill>
                  <a:schemeClr val="accent2">
                    <a:lumMod val="75000"/>
                  </a:schemeClr>
                </a:solidFill>
                <a:hlinkClick r:id="rId2"/>
              </a:rPr>
              <a:t>www.dbartisans.com</a:t>
            </a:r>
            <a:endParaRPr lang="en-US" dirty="0" smtClean="0">
              <a:solidFill>
                <a:schemeClr val="accent2">
                  <a:lumMod val="75000"/>
                </a:schemeClr>
              </a:solidFill>
            </a:endParaRPr>
          </a:p>
          <a:p>
            <a:pPr lvl="1"/>
            <a:r>
              <a:rPr lang="en-US" dirty="0" smtClean="0">
                <a:solidFill>
                  <a:schemeClr val="accent2">
                    <a:lumMod val="75000"/>
                  </a:schemeClr>
                </a:solidFill>
                <a:hlinkClick r:id="rId3"/>
              </a:rPr>
              <a:t>sourceforge.net/projects/</a:t>
            </a:r>
            <a:r>
              <a:rPr lang="en-US" dirty="0" err="1" smtClean="0">
                <a:solidFill>
                  <a:schemeClr val="accent2">
                    <a:lumMod val="75000"/>
                  </a:schemeClr>
                </a:solidFill>
                <a:hlinkClick r:id="rId3"/>
              </a:rPr>
              <a:t>plsqlframestart</a:t>
            </a:r>
            <a:endParaRPr lang="en-US" dirty="0" smtClean="0">
              <a:solidFill>
                <a:schemeClr val="accent2">
                  <a:lumMod val="75000"/>
                </a:schemeClr>
              </a:solidFill>
            </a:endParaRPr>
          </a:p>
          <a:p>
            <a:pPr lvl="1"/>
            <a:r>
              <a:rPr lang="en-US" dirty="0" smtClean="0">
                <a:solidFill>
                  <a:schemeClr val="accent2">
                    <a:lumMod val="75000"/>
                  </a:schemeClr>
                </a:solidFill>
                <a:hlinkClick r:id="rId4"/>
              </a:rPr>
              <a:t>sourceforge.net/projects/</a:t>
            </a:r>
            <a:r>
              <a:rPr lang="en-US" dirty="0" err="1" smtClean="0">
                <a:solidFill>
                  <a:schemeClr val="accent2">
                    <a:lumMod val="75000"/>
                  </a:schemeClr>
                </a:solidFill>
                <a:hlinkClick r:id="rId4"/>
              </a:rPr>
              <a:t>plsqlstarter</a:t>
            </a:r>
            <a:r>
              <a:rPr lang="en-US" dirty="0" smtClean="0">
                <a:solidFill>
                  <a:schemeClr val="accent2">
                    <a:lumMod val="75000"/>
                  </a:schemeClr>
                </a:solidFill>
              </a:rPr>
              <a:t> </a:t>
            </a:r>
            <a:r>
              <a:rPr lang="en-US" sz="2000" dirty="0" smtClean="0">
                <a:solidFill>
                  <a:schemeClr val="tx1"/>
                </a:solidFill>
              </a:rPr>
              <a:t>(Soon)</a:t>
            </a:r>
          </a:p>
          <a:p>
            <a:endParaRPr lang="en-US" dirty="0" smtClean="0">
              <a:solidFill>
                <a:schemeClr val="tx1"/>
              </a:solidFill>
            </a:endParaRPr>
          </a:p>
        </p:txBody>
      </p:sp>
      <p:sp>
        <p:nvSpPr>
          <p:cNvPr id="4" name="Rectangle 3"/>
          <p:cNvSpPr/>
          <p:nvPr/>
        </p:nvSpPr>
        <p:spPr>
          <a:xfrm>
            <a:off x="2819400" y="4876800"/>
            <a:ext cx="345479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Questions?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Requirements of Every App</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Login, security, authentication and authorization, permissions and roles.</a:t>
            </a:r>
          </a:p>
          <a:p>
            <a:r>
              <a:rPr lang="en-US" dirty="0" smtClean="0"/>
              <a:t>Parameters, properties, addresses, constants and other magic numbers.</a:t>
            </a:r>
          </a:p>
          <a:p>
            <a:r>
              <a:rPr lang="en-US" dirty="0" smtClean="0"/>
              <a:t>Messages, debugging and logging</a:t>
            </a:r>
          </a:p>
          <a:p>
            <a:pPr lvl="1"/>
            <a:r>
              <a:rPr lang="en-US" dirty="0" smtClean="0"/>
              <a:t>From within app</a:t>
            </a:r>
          </a:p>
          <a:p>
            <a:pPr lvl="1"/>
            <a:r>
              <a:rPr lang="en-US" dirty="0" smtClean="0"/>
              <a:t>From within DB</a:t>
            </a:r>
          </a:p>
          <a:p>
            <a:r>
              <a:rPr lang="en-US" dirty="0" smtClean="0"/>
              <a:t>Email and notification</a:t>
            </a:r>
          </a:p>
          <a:p>
            <a:pPr lvl="1"/>
            <a:r>
              <a:rPr lang="en-US" dirty="0" smtClean="0"/>
              <a:t>From within app</a:t>
            </a:r>
          </a:p>
          <a:p>
            <a:pPr lvl="1"/>
            <a:r>
              <a:rPr lang="en-US" dirty="0" smtClean="0"/>
              <a:t>From within DB</a:t>
            </a:r>
          </a:p>
          <a:p>
            <a:r>
              <a:rPr lang="en-US" dirty="0" smtClean="0"/>
              <a:t>Locking</a:t>
            </a:r>
          </a:p>
          <a:p>
            <a:r>
              <a:rPr lang="en-US" dirty="0" smtClean="0"/>
              <a:t>Auditing</a:t>
            </a:r>
          </a:p>
          <a:p>
            <a:r>
              <a:rPr lang="en-US" dirty="0" smtClean="0"/>
              <a:t>DBA Operations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20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the Custom App</a:t>
            </a:r>
            <a:endParaRPr lang="en-US" dirty="0"/>
          </a:p>
        </p:txBody>
      </p:sp>
      <p:sp>
        <p:nvSpPr>
          <p:cNvPr id="3" name="Content Placeholder 2"/>
          <p:cNvSpPr>
            <a:spLocks noGrp="1"/>
          </p:cNvSpPr>
          <p:nvPr>
            <p:ph sz="quarter" idx="1"/>
          </p:nvPr>
        </p:nvSpPr>
        <p:spPr/>
        <p:txBody>
          <a:bodyPr/>
          <a:lstStyle/>
          <a:p>
            <a:r>
              <a:rPr lang="en-US" dirty="0" smtClean="0"/>
              <a:t>Initial costs of common services</a:t>
            </a:r>
          </a:p>
          <a:p>
            <a:pPr lvl="1"/>
            <a:r>
              <a:rPr lang="en-US" dirty="0" smtClean="0"/>
              <a:t>Security: 1 – 3 weeks</a:t>
            </a:r>
          </a:p>
          <a:p>
            <a:pPr lvl="1"/>
            <a:r>
              <a:rPr lang="en-US" dirty="0" smtClean="0"/>
              <a:t>Application parameters/properties: 1 – 5 days</a:t>
            </a:r>
          </a:p>
          <a:p>
            <a:pPr lvl="1"/>
            <a:r>
              <a:rPr lang="en-US" dirty="0" smtClean="0"/>
              <a:t>Debugging and logging: 1 to 2 weeks</a:t>
            </a:r>
          </a:p>
          <a:p>
            <a:pPr lvl="1"/>
            <a:r>
              <a:rPr lang="en-US" dirty="0" smtClean="0"/>
              <a:t>Text: 1 – 5 days, X 400-800% if i18n</a:t>
            </a:r>
          </a:p>
          <a:p>
            <a:pPr lvl="1"/>
            <a:r>
              <a:rPr lang="en-US" dirty="0" smtClean="0"/>
              <a:t>Email, notifications and templates: 5-21 days</a:t>
            </a:r>
          </a:p>
          <a:p>
            <a:pPr lvl="1"/>
            <a:r>
              <a:rPr lang="en-US" dirty="0" smtClean="0"/>
              <a:t>Locking: 3-5 days</a:t>
            </a:r>
          </a:p>
          <a:p>
            <a:pPr lvl="1"/>
            <a:r>
              <a:rPr lang="en-US" dirty="0" smtClean="0"/>
              <a:t>Auditing: 5 – 10 days</a:t>
            </a:r>
          </a:p>
          <a:p>
            <a:r>
              <a:rPr lang="en-US" dirty="0" smtClean="0"/>
              <a:t>Long term costs</a:t>
            </a:r>
          </a:p>
          <a:p>
            <a:r>
              <a:rPr lang="en-US" dirty="0" smtClean="0"/>
              <a:t>Can one avoid the initial and long-term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the Custom App</a:t>
            </a:r>
            <a:endParaRPr lang="en-US" dirty="0"/>
          </a:p>
        </p:txBody>
      </p:sp>
      <p:sp>
        <p:nvSpPr>
          <p:cNvPr id="3" name="Content Placeholder 2"/>
          <p:cNvSpPr>
            <a:spLocks noGrp="1"/>
          </p:cNvSpPr>
          <p:nvPr>
            <p:ph sz="quarter" idx="1"/>
          </p:nvPr>
        </p:nvSpPr>
        <p:spPr/>
        <p:txBody>
          <a:bodyPr/>
          <a:lstStyle/>
          <a:p>
            <a:r>
              <a:rPr lang="en-US" dirty="0" smtClean="0"/>
              <a:t>“The only constant is change.”</a:t>
            </a:r>
          </a:p>
          <a:p>
            <a:r>
              <a:rPr lang="en-US" dirty="0" smtClean="0"/>
              <a:t>“There is always another bug.”</a:t>
            </a:r>
          </a:p>
          <a:p>
            <a:r>
              <a:rPr lang="en-US" dirty="0" smtClean="0"/>
              <a:t>Production bugs &amp; enhancements</a:t>
            </a:r>
          </a:p>
          <a:p>
            <a:pPr lvl="1"/>
            <a:r>
              <a:rPr lang="en-US" dirty="0" smtClean="0"/>
              <a:t>Security Rewrite</a:t>
            </a:r>
          </a:p>
          <a:p>
            <a:pPr lvl="1"/>
            <a:r>
              <a:rPr lang="en-US" dirty="0" smtClean="0"/>
              <a:t>Embarrassing Typo</a:t>
            </a:r>
          </a:p>
          <a:p>
            <a:pPr lvl="1"/>
            <a:r>
              <a:rPr lang="en-US" dirty="0" smtClean="0"/>
              <a:t>Production PL/SQL Bugs</a:t>
            </a:r>
          </a:p>
          <a:p>
            <a:pPr lvl="1"/>
            <a:r>
              <a:rPr lang="en-US" dirty="0" smtClean="0"/>
              <a:t>Catch the Culprit</a:t>
            </a:r>
          </a:p>
          <a:p>
            <a:pPr lvl="1"/>
            <a:r>
              <a:rPr lang="en-US" dirty="0" smtClean="0"/>
              <a:t>Singleton Process</a:t>
            </a:r>
          </a:p>
          <a:p>
            <a:pPr lvl="1"/>
            <a:r>
              <a:rPr lang="en-US" dirty="0" smtClean="0"/>
              <a:t>New Application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152400"/>
            <a:ext cx="8001000" cy="822325"/>
          </a:xfrm>
        </p:spPr>
        <p:txBody>
          <a:bodyPr/>
          <a:lstStyle/>
          <a:p>
            <a:r>
              <a:rPr lang="en-US" dirty="0" smtClean="0"/>
              <a:t>The 80/20 rule (Pareto Principle)</a:t>
            </a:r>
          </a:p>
        </p:txBody>
      </p:sp>
      <p:sp>
        <p:nvSpPr>
          <p:cNvPr id="5123" name="Content Placeholder 2"/>
          <p:cNvSpPr>
            <a:spLocks noGrp="1"/>
          </p:cNvSpPr>
          <p:nvPr>
            <p:ph sz="quarter" idx="1"/>
          </p:nvPr>
        </p:nvSpPr>
        <p:spPr/>
        <p:txBody>
          <a:bodyPr>
            <a:normAutofit/>
          </a:bodyPr>
          <a:lstStyle/>
          <a:p>
            <a:r>
              <a:rPr lang="en-US" dirty="0" smtClean="0"/>
              <a:t>Stellar programmers (the precious “20%”) know when to build and when to re-use.</a:t>
            </a:r>
          </a:p>
          <a:p>
            <a:pPr lvl="1"/>
            <a:r>
              <a:rPr lang="en-US" dirty="0" smtClean="0"/>
              <a:t>Can skip much of initial architecture stage using pre-built frameworks.</a:t>
            </a:r>
          </a:p>
          <a:p>
            <a:r>
              <a:rPr lang="en-US" dirty="0" smtClean="0"/>
              <a:t>Development of the front-end usually begins with the technical lead selecting the framework</a:t>
            </a:r>
          </a:p>
          <a:p>
            <a:pPr lvl="1"/>
            <a:r>
              <a:rPr lang="en-US" dirty="0" smtClean="0"/>
              <a:t>Rails, Flex, JSF, Spring, Silverlight, etc. </a:t>
            </a:r>
          </a:p>
          <a:p>
            <a:pPr lvl="1"/>
            <a:r>
              <a:rPr lang="en-US" dirty="0" smtClean="0"/>
              <a:t>It is a given that UI components will not be built from scratch.</a:t>
            </a:r>
          </a:p>
          <a:p>
            <a:r>
              <a:rPr lang="en-US" dirty="0" smtClean="0"/>
              <a:t>Why is the same not true of database development?</a:t>
            </a:r>
          </a:p>
          <a:p>
            <a:pPr lvl="1"/>
            <a:r>
              <a:rPr lang="en-US" dirty="0" smtClean="0"/>
              <a:t>Familiar with QCGU, </a:t>
            </a:r>
            <a:r>
              <a:rPr lang="en-US" dirty="0" err="1" smtClean="0"/>
              <a:t>PLVision</a:t>
            </a:r>
            <a:r>
              <a:rPr lang="en-US" dirty="0" smtClean="0"/>
              <a:t>, Starter, GED?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fade">
                                      <p:cBhvr>
                                        <p:cTn id="10" dur="2000"/>
                                        <p:tgtEl>
                                          <p:spTgt spid="51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fade">
                                      <p:cBhvr>
                                        <p:cTn id="15" dur="2000"/>
                                        <p:tgtEl>
                                          <p:spTgt spid="512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3">
                                            <p:txEl>
                                              <p:pRg st="3" end="3"/>
                                            </p:txEl>
                                          </p:spTgt>
                                        </p:tgtEl>
                                        <p:attrNameLst>
                                          <p:attrName>style.visibility</p:attrName>
                                        </p:attrNameLst>
                                      </p:cBhvr>
                                      <p:to>
                                        <p:strVal val="visible"/>
                                      </p:to>
                                    </p:set>
                                    <p:animEffect transition="in" filter="fade">
                                      <p:cBhvr>
                                        <p:cTn id="18" dur="2000"/>
                                        <p:tgtEl>
                                          <p:spTgt spid="512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animEffect transition="in" filter="fade">
                                      <p:cBhvr>
                                        <p:cTn id="21" dur="2000"/>
                                        <p:tgtEl>
                                          <p:spTgt spid="512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123">
                                            <p:txEl>
                                              <p:pRg st="5" end="5"/>
                                            </p:txEl>
                                          </p:spTgt>
                                        </p:tgtEl>
                                        <p:attrNameLst>
                                          <p:attrName>style.visibility</p:attrName>
                                        </p:attrNameLst>
                                      </p:cBhvr>
                                      <p:to>
                                        <p:strVal val="visible"/>
                                      </p:to>
                                    </p:set>
                                    <p:animEffect transition="in" filter="fade">
                                      <p:cBhvr>
                                        <p:cTn id="26" dur="2000"/>
                                        <p:tgtEl>
                                          <p:spTgt spid="512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123">
                                            <p:txEl>
                                              <p:pRg st="6" end="6"/>
                                            </p:txEl>
                                          </p:spTgt>
                                        </p:tgtEl>
                                        <p:attrNameLst>
                                          <p:attrName>style.visibility</p:attrName>
                                        </p:attrNameLst>
                                      </p:cBhvr>
                                      <p:to>
                                        <p:strVal val="visible"/>
                                      </p:to>
                                    </p:set>
                                    <p:animEffect transition="in" filter="fade">
                                      <p:cBhvr>
                                        <p:cTn id="29" dur="20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scene3d>
              <a:camera prst="perspectiveRelaxedModerately"/>
              <a:lightRig rig="threePt" dir="t"/>
            </a:scene3d>
            <a:sp3d extrusionH="57150">
              <a:bevelT w="38100" h="38100" prst="convex"/>
            </a:sp3d>
          </a:bodyPr>
          <a:lstStyle/>
          <a:p>
            <a:pPr algn="ctr">
              <a:buNone/>
            </a:pPr>
            <a:r>
              <a:rPr lang="en-US" sz="6000" dirty="0" smtClean="0">
                <a:solidFill>
                  <a:schemeClr val="accent1">
                    <a:lumMod val="75000"/>
                  </a:schemeClr>
                </a:solidFill>
                <a:effectLst>
                  <a:reflection blurRad="6350" stA="55000" endA="300" endPos="45500" dir="5400000" sy="-100000" algn="bl" rotWithShape="0"/>
                </a:effectLst>
                <a:latin typeface="Broadway" pitchFamily="82" charset="0"/>
              </a:rPr>
              <a:t>Reusable Data Models</a:t>
            </a:r>
          </a:p>
          <a:p>
            <a:pPr algn="ctr">
              <a:buNone/>
            </a:pPr>
            <a:r>
              <a:rPr lang="en-US" sz="6000" dirty="0" smtClean="0">
                <a:solidFill>
                  <a:schemeClr val="accent1">
                    <a:lumMod val="75000"/>
                  </a:schemeClr>
                </a:solidFill>
                <a:effectLst>
                  <a:reflection blurRad="6350" stA="55000" endA="300" endPos="45500" dir="5400000" sy="-100000" algn="bl" rotWithShape="0"/>
                </a:effectLst>
                <a:latin typeface="Broadway" pitchFamily="82" charset="0"/>
              </a:rPr>
              <a:t>And</a:t>
            </a:r>
          </a:p>
          <a:p>
            <a:pPr algn="ctr">
              <a:buNone/>
            </a:pPr>
            <a:r>
              <a:rPr lang="en-US" sz="6000" dirty="0" smtClean="0">
                <a:solidFill>
                  <a:schemeClr val="accent1">
                    <a:lumMod val="75000"/>
                  </a:schemeClr>
                </a:solidFill>
                <a:effectLst>
                  <a:reflection blurRad="6350" stA="55000" endA="300" endPos="45500" dir="5400000" sy="-100000" algn="bl" rotWithShape="0"/>
                </a:effectLst>
                <a:latin typeface="Broadway" pitchFamily="82" charset="0"/>
              </a:rPr>
              <a:t>Database Application Frameworks!</a:t>
            </a:r>
            <a:endParaRPr lang="en-US" sz="6000" dirty="0">
              <a:solidFill>
                <a:schemeClr val="accent1">
                  <a:lumMod val="75000"/>
                </a:schemeClr>
              </a:solidFill>
              <a:effectLst>
                <a:reflection blurRad="6350" stA="55000" endA="300" endPos="45500" dir="5400000" sy="-100000" algn="bl" rotWithShape="0"/>
              </a:effectLst>
              <a:latin typeface="Broadway"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IOUG">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8245</TotalTime>
  <Words>4257</Words>
  <Application>Microsoft Office PowerPoint</Application>
  <PresentationFormat>On-screen Show (4:3)</PresentationFormat>
  <Paragraphs>677</Paragraphs>
  <Slides>49</Slides>
  <Notes>0</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1_IOUG</vt:lpstr>
      <vt:lpstr>Civic</vt:lpstr>
      <vt:lpstr>Re-usable Models and Frameworks</vt:lpstr>
      <vt:lpstr>Agenda</vt:lpstr>
      <vt:lpstr>Define: Terminology</vt:lpstr>
      <vt:lpstr>Define: Applied to DB Dev</vt:lpstr>
      <vt:lpstr>Common Requirements of Every App</vt:lpstr>
      <vt:lpstr>Developing the Custom App</vt:lpstr>
      <vt:lpstr>Maintaining the Custom App</vt:lpstr>
      <vt:lpstr>The 80/20 rule (Pareto Principle)</vt:lpstr>
      <vt:lpstr>Slide 9</vt:lpstr>
      <vt:lpstr>Life can be Sweet</vt:lpstr>
      <vt:lpstr>Rarity</vt:lpstr>
      <vt:lpstr>Rarity</vt:lpstr>
      <vt:lpstr>Rarity</vt:lpstr>
      <vt:lpstr>Rarity</vt:lpstr>
      <vt:lpstr>Rarity</vt:lpstr>
      <vt:lpstr>Essential DB Framework Services</vt:lpstr>
      <vt:lpstr>Common DB Framework Services</vt:lpstr>
      <vt:lpstr>Common Framework Services</vt:lpstr>
      <vt:lpstr>Build or Buy?</vt:lpstr>
      <vt:lpstr>The Value of Simple</vt:lpstr>
      <vt:lpstr>Existing Market Survey</vt:lpstr>
      <vt:lpstr>GED Toolkit</vt:lpstr>
      <vt:lpstr>Orbit</vt:lpstr>
      <vt:lpstr>TURBO Enterprise</vt:lpstr>
      <vt:lpstr>QCGU</vt:lpstr>
      <vt:lpstr>PL/Vision</vt:lpstr>
      <vt:lpstr>Existing Market Survey</vt:lpstr>
      <vt:lpstr>The “Starter” Framework</vt:lpstr>
      <vt:lpstr>Starter Schema Model</vt:lpstr>
      <vt:lpstr>Live Tour and Case Study</vt:lpstr>
      <vt:lpstr>Simulation: Requirements</vt:lpstr>
      <vt:lpstr>Simulation: Actors</vt:lpstr>
      <vt:lpstr>Simulation: Arty’s Solution</vt:lpstr>
      <vt:lpstr>Simulation: Arty’s Solution</vt:lpstr>
      <vt:lpstr>Simulation: Arty’s Solution</vt:lpstr>
      <vt:lpstr>Simulation: Arty’s Solution</vt:lpstr>
      <vt:lpstr>Simulation: Arty’s Solution</vt:lpstr>
      <vt:lpstr>Case: Arty’s Solution</vt:lpstr>
      <vt:lpstr>Simulation: Arty’s Solution</vt:lpstr>
      <vt:lpstr>Simulation: Arty’s Solution</vt:lpstr>
      <vt:lpstr>Simulation: Sam’s Solution</vt:lpstr>
      <vt:lpstr>Simulation: Sam’s Solution</vt:lpstr>
      <vt:lpstr>Simulation: Sam’s Solution</vt:lpstr>
      <vt:lpstr>Simulation: Sam’s Solution</vt:lpstr>
      <vt:lpstr>Simulation: Sam’s Solution</vt:lpstr>
      <vt:lpstr>Simulation: Sam’s Solution</vt:lpstr>
      <vt:lpstr>Conclusion</vt:lpstr>
      <vt:lpstr>Your Design Legacy</vt:lpstr>
      <vt:lpstr>Slide 49</vt:lpstr>
    </vt:vector>
  </TitlesOfParts>
  <Company>hostcommunications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Rogers</dc:creator>
  <cp:lastModifiedBy>CoulamWA</cp:lastModifiedBy>
  <cp:revision>114</cp:revision>
  <cp:lastPrinted>1601-01-01T00:00:00Z</cp:lastPrinted>
  <dcterms:created xsi:type="dcterms:W3CDTF">2009-12-10T15:14:45Z</dcterms:created>
  <dcterms:modified xsi:type="dcterms:W3CDTF">2010-10-14T16:42:22Z</dcterms:modified>
</cp:coreProperties>
</file>