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52" r:id="rId2"/>
  </p:sldMasterIdLst>
  <p:notesMasterIdLst>
    <p:notesMasterId r:id="rId59"/>
  </p:notesMasterIdLst>
  <p:handoutMasterIdLst>
    <p:handoutMasterId r:id="rId60"/>
  </p:handoutMasterIdLst>
  <p:sldIdLst>
    <p:sldId id="258" r:id="rId3"/>
    <p:sldId id="292" r:id="rId4"/>
    <p:sldId id="293" r:id="rId5"/>
    <p:sldId id="294" r:id="rId6"/>
    <p:sldId id="274" r:id="rId7"/>
    <p:sldId id="295" r:id="rId8"/>
    <p:sldId id="262" r:id="rId9"/>
    <p:sldId id="276" r:id="rId10"/>
    <p:sldId id="261" r:id="rId11"/>
    <p:sldId id="273" r:id="rId12"/>
    <p:sldId id="297" r:id="rId13"/>
    <p:sldId id="298" r:id="rId14"/>
    <p:sldId id="296" r:id="rId15"/>
    <p:sldId id="306" r:id="rId16"/>
    <p:sldId id="307" r:id="rId17"/>
    <p:sldId id="299" r:id="rId18"/>
    <p:sldId id="304" r:id="rId19"/>
    <p:sldId id="281" r:id="rId20"/>
    <p:sldId id="282" r:id="rId21"/>
    <p:sldId id="283" r:id="rId22"/>
    <p:sldId id="275" r:id="rId23"/>
    <p:sldId id="305" r:id="rId24"/>
    <p:sldId id="300" r:id="rId25"/>
    <p:sldId id="284" r:id="rId26"/>
    <p:sldId id="285" r:id="rId27"/>
    <p:sldId id="309" r:id="rId28"/>
    <p:sldId id="310" r:id="rId29"/>
    <p:sldId id="312" r:id="rId30"/>
    <p:sldId id="313" r:id="rId31"/>
    <p:sldId id="314" r:id="rId32"/>
    <p:sldId id="315" r:id="rId33"/>
    <p:sldId id="321" r:id="rId34"/>
    <p:sldId id="316" r:id="rId35"/>
    <p:sldId id="317" r:id="rId36"/>
    <p:sldId id="320" r:id="rId37"/>
    <p:sldId id="303" r:id="rId38"/>
    <p:sldId id="286" r:id="rId39"/>
    <p:sldId id="264" r:id="rId40"/>
    <p:sldId id="277" r:id="rId41"/>
    <p:sldId id="287" r:id="rId42"/>
    <p:sldId id="301" r:id="rId43"/>
    <p:sldId id="288" r:id="rId44"/>
    <p:sldId id="266" r:id="rId45"/>
    <p:sldId id="308" r:id="rId46"/>
    <p:sldId id="289" r:id="rId47"/>
    <p:sldId id="290" r:id="rId48"/>
    <p:sldId id="278" r:id="rId49"/>
    <p:sldId id="279" r:id="rId50"/>
    <p:sldId id="280" r:id="rId51"/>
    <p:sldId id="268" r:id="rId52"/>
    <p:sldId id="269" r:id="rId53"/>
    <p:sldId id="270" r:id="rId54"/>
    <p:sldId id="291" r:id="rId55"/>
    <p:sldId id="302" r:id="rId56"/>
    <p:sldId id="271" r:id="rId57"/>
    <p:sldId id="27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D33"/>
    <a:srgbClr val="17375E"/>
    <a:srgbClr val="204C8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20" autoAdjust="0"/>
  </p:normalViewPr>
  <p:slideViewPr>
    <p:cSldViewPr>
      <p:cViewPr>
        <p:scale>
          <a:sx n="110" d="100"/>
          <a:sy n="110" d="100"/>
        </p:scale>
        <p:origin x="-1632" y="-2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8" d="100"/>
          <a:sy n="88" d="100"/>
        </p:scale>
        <p:origin x="-381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61A57D-4245-8847-9281-66430CEDD2F6}" type="datetimeFigureOut">
              <a:rPr lang="en-US" smtClean="0"/>
              <a:pPr/>
              <a:t>2/16/2012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952F8D-6AA7-7549-8822-B8851F2F5E50}" type="slidenum">
              <a:rPr lang="en-US" smtClean="0"/>
              <a:pPr/>
              <a:t>‹#›</a:t>
            </a:fld>
            <a:endParaRPr lang="en-US"/>
          </a:p>
        </p:txBody>
      </p:sp>
    </p:spTree>
    <p:extLst>
      <p:ext uri="{BB962C8B-B14F-4D97-AF65-F5344CB8AC3E}">
        <p14:creationId xmlns="" xmlns:p14="http://schemas.microsoft.com/office/powerpoint/2010/main" val="285714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2D040-7189-F947-831B-ACAE4F89593C}" type="datetimeFigureOut">
              <a:rPr lang="en-US" smtClean="0"/>
              <a:pPr/>
              <a:t>2/16/2012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65E11-CC0C-5841-92B1-1C8AA1CD7FFD}" type="slidenum">
              <a:rPr lang="en-US" smtClean="0"/>
              <a:pPr/>
              <a:t>‹#›</a:t>
            </a:fld>
            <a:endParaRPr lang="en-US"/>
          </a:p>
        </p:txBody>
      </p:sp>
    </p:spTree>
    <p:extLst>
      <p:ext uri="{BB962C8B-B14F-4D97-AF65-F5344CB8AC3E}">
        <p14:creationId xmlns="" xmlns:p14="http://schemas.microsoft.com/office/powerpoint/2010/main" val="41624231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docs.oracle.com/cd/E11882_01/server.112/e26088/functions184.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we’re aware</a:t>
            </a:r>
            <a:r>
              <a:rPr lang="en-US" baseline="0" dirty="0" smtClean="0"/>
              <a:t> of the problem, </a:t>
            </a:r>
            <a:r>
              <a:rPr lang="en-US" dirty="0" smtClean="0"/>
              <a:t>what do we use to find the root cause</a:t>
            </a:r>
            <a:r>
              <a:rPr lang="en-US" baseline="0" dirty="0" smtClean="0"/>
              <a:t>? (class discussion, repeat answers for </a:t>
            </a:r>
            <a:r>
              <a:rPr lang="en-US" baseline="0" dirty="0" err="1" smtClean="0"/>
              <a:t>mic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it so hard? Because</a:t>
            </a:r>
            <a:r>
              <a:rPr lang="en-US" baseline="0" dirty="0" smtClean="0"/>
              <a:t> most PL/SQL developers and DBAs I’ve met don’t think, design or code like frontend programmers.</a:t>
            </a:r>
          </a:p>
          <a:p>
            <a:r>
              <a:rPr lang="en-US" baseline="0" dirty="0" smtClean="0"/>
              <a:t>Steven </a:t>
            </a:r>
            <a:r>
              <a:rPr lang="en-US" baseline="0" dirty="0" err="1" smtClean="0"/>
              <a:t>Feuerstein’s</a:t>
            </a:r>
            <a:r>
              <a:rPr lang="en-US" baseline="0" dirty="0" smtClean="0"/>
              <a:t> experience. My experience. Re-usable code, libraries, frameworks fall on deaf ears. DB-types generally like to code everything from scratch, and then just enough so that it will run, and call it good. I like to call this kind of production code “the Lean-To”</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this is what I saw more of when consulting and joining companies with prior PL/SQL investment. You know the code I’m talking about don’t you? Sadly</a:t>
            </a:r>
            <a:r>
              <a:rPr lang="en-US" baseline="0" dirty="0" smtClean="0"/>
              <a:t> this is sometimes the work of just one guy, but more often than not, it’s the result of 8 of so DB folks touching the code over the year, without even a nod to cleanliness, re-use, simplification, modularity, instrumentation, etc.</a:t>
            </a:r>
          </a:p>
          <a:p>
            <a:endParaRPr lang="en-US" baseline="0" dirty="0" smtClean="0"/>
          </a:p>
          <a:p>
            <a:r>
              <a:rPr lang="en-US" baseline="0" dirty="0" smtClean="0"/>
              <a:t>I’ve inherited environments with hundreds of nasty little PL/SQL standalone huts like this. The fire-fighting alone was enough to cost the company millions each years as the Rube-Goldberg contraptions that was our production code gasped for air.</a:t>
            </a:r>
          </a:p>
          <a:p>
            <a:endParaRPr lang="en-US" baseline="0" dirty="0" smtClean="0"/>
          </a:p>
          <a:p>
            <a:r>
              <a:rPr lang="en-US" baseline="0" dirty="0" smtClean="0"/>
              <a:t>Why is there never enough time to do it right, but there’s always enough time to do it over?</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 way to live. This is not fun!</a:t>
            </a:r>
            <a:r>
              <a:rPr lang="en-US" baseline="0" dirty="0" smtClean="0"/>
              <a:t> </a:t>
            </a:r>
            <a:r>
              <a:rPr lang="en-US" dirty="0" smtClean="0"/>
              <a:t>An</a:t>
            </a:r>
            <a:r>
              <a:rPr lang="en-US" baseline="0" dirty="0" smtClean="0"/>
              <a:t> architect at my current employer has this quote above his desk: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don’t want</a:t>
            </a:r>
            <a:r>
              <a:rPr lang="en-US" baseline="0" dirty="0" smtClean="0"/>
              <a:t> our deliverables and production results to lend any weight to how other techies already see us.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Programming, at the least the sort that gets me up in the morning, is supposed to be fun!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many best programming practices to get you there. I’m going to focus on instrumentation and dynamic debugging.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I’ll show you an easy way to supplement your passion for awesome, </a:t>
            </a:r>
            <a:r>
              <a:rPr lang="en-US" baseline="0" dirty="0" err="1" smtClean="0"/>
              <a:t>performant</a:t>
            </a:r>
            <a:r>
              <a:rPr lang="en-US" baseline="0" dirty="0" smtClean="0"/>
              <a:t>, maintainable code that you can be proud of.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 hoping you’ll get so excited, you’ll download an instrumentation library during this talk, install it and start using it when you get home.</a:t>
            </a:r>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rather than coding like typical database</a:t>
            </a:r>
            <a:r>
              <a:rPr lang="en-US" baseline="0" dirty="0" smtClean="0"/>
              <a:t> developers, how should it be done?</a:t>
            </a:r>
          </a:p>
          <a:p>
            <a:r>
              <a:rPr lang="en-US" baseline="0" dirty="0" smtClean="0"/>
              <a:t>Write and document public interface.</a:t>
            </a:r>
          </a:p>
          <a:p>
            <a:r>
              <a:rPr lang="en-US" baseline="0" dirty="0" smtClean="0"/>
              <a:t>Write tests that all fail.</a:t>
            </a:r>
          </a:p>
          <a:p>
            <a:r>
              <a:rPr lang="en-US" baseline="0" dirty="0" smtClean="0"/>
              <a:t>Write body in pseudo-code.</a:t>
            </a:r>
          </a:p>
          <a:p>
            <a:r>
              <a:rPr lang="en-US" baseline="0" dirty="0" smtClean="0"/>
              <a:t>The fill in the algorithm, making sure routine does only one thing and one thing well. Make sure it uses assertions to check assumptions. Clean. To standard. Formatted.</a:t>
            </a:r>
          </a:p>
          <a:p>
            <a:r>
              <a:rPr lang="en-US" baseline="0" dirty="0" smtClean="0"/>
              <a:t>Then I go back and wrap pseudo-code with log and debug calls, adding a little runtime context. Voila! 3-birds with one stone.</a:t>
            </a:r>
          </a:p>
          <a:p>
            <a:r>
              <a:rPr lang="en-US" baseline="0" dirty="0" smtClean="0"/>
              <a:t>Then I run the tests until they all work, using the instrumentation and metrics if there is trouble.</a:t>
            </a:r>
          </a:p>
          <a:p>
            <a:r>
              <a:rPr lang="en-US" dirty="0" smtClean="0"/>
              <a:t>Code written</a:t>
            </a:r>
            <a:r>
              <a:rPr lang="en-US" baseline="0" dirty="0" smtClean="0"/>
              <a:t> like this resembles, to me, Frank Lloyd Wright’s masterpiece: Falling Water</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how I like to define instrumentation</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Instrumentation can be seen as time-consuming and a chore, but the payback is enormous when things go wrong, as they sometimes do. Instrumented code is easy to measure, tune and troubleshoot. When called upon, it can provide all the information needed to easily diagnose performance, security or functional problems.</a:t>
            </a:r>
          </a:p>
        </p:txBody>
      </p:sp>
      <p:sp>
        <p:nvSpPr>
          <p:cNvPr id="4" name="Slide Number Placeholder 3"/>
          <p:cNvSpPr>
            <a:spLocks noGrp="1"/>
          </p:cNvSpPr>
          <p:nvPr>
            <p:ph type="sldNum" sz="quarter" idx="10"/>
          </p:nvPr>
        </p:nvSpPr>
        <p:spPr/>
        <p:txBody>
          <a:bodyPr/>
          <a:lstStyle/>
          <a:p>
            <a:fld id="{30965E11-CC0C-5841-92B1-1C8AA1CD7FF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Runtime context is…</a:t>
            </a:r>
          </a:p>
          <a:p>
            <a:r>
              <a:rPr lang="en-US" dirty="0" smtClean="0"/>
              <a:t>I</a:t>
            </a:r>
            <a:r>
              <a:rPr lang="en-US" baseline="0" dirty="0" smtClean="0"/>
              <a:t> see runtime context fitting into threat neat buckets: debug messages, log messages and fine-grained audit data</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destination</a:t>
            </a:r>
            <a:r>
              <a:rPr lang="en-US" baseline="0" dirty="0" smtClean="0"/>
              <a:t> of the runtime context is really up to you, but my favorite is a logging table behind an anonymous transaction.</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hearing this presentation, I know it will be hard to believe, but I am not a professional speaker.</a:t>
            </a:r>
          </a:p>
          <a:p>
            <a:r>
              <a:rPr lang="en-US" baseline="0" dirty="0" smtClean="0"/>
              <a:t>I’m just a fellow Oracle and PL/SQL enthusiast that enjoys learning, applying what I’ve learned, and sharing lessons from the trenches. I’ve been writing in C, C++, a little Java and PL/SQL for 16 years now, and speaking about it for 10.</a:t>
            </a:r>
          </a:p>
          <a:p>
            <a:r>
              <a:rPr lang="en-US" baseline="0" dirty="0" smtClean="0"/>
              <a:t>I’ve worked as a consultant, architect, modeler, DBA and tuner for Andersen Consulting (telecom: PacBell, US WEST, AT&amp;T), NGT, (2</a:t>
            </a:r>
            <a:r>
              <a:rPr lang="en-US" baseline="30000" dirty="0" smtClean="0"/>
              <a:t>nd</a:t>
            </a:r>
            <a:r>
              <a:rPr lang="en-US" baseline="0" dirty="0" smtClean="0"/>
              <a:t> tier long distance and VOIP), SCG (energy utility software), and now for my church in Utah.</a:t>
            </a:r>
          </a:p>
          <a:p>
            <a:r>
              <a:rPr lang="en-US" baseline="0" dirty="0" smtClean="0"/>
              <a:t>When I’m not working with Oracle, I enjoy spending time with my kids, my scouts and getting in some time in the Rockies, camping, hiking, biking and snowshoeing. Also took up tactical martial arts 2 years ago, which I’m really enjoying.</a:t>
            </a:r>
          </a:p>
          <a:p>
            <a:r>
              <a:rPr lang="en-US" baseline="0" dirty="0" smtClean="0"/>
              <a:t>I’d like to encourage everyone here to submit to RMOUG as well. You never learn more than when you have to teach.</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back to finding the problem source, rather than peeking,</a:t>
            </a:r>
            <a:r>
              <a:rPr lang="en-US" baseline="0" dirty="0" smtClean="0"/>
              <a:t> prodding, poking and hoping, </a:t>
            </a:r>
            <a:r>
              <a:rPr lang="en-US" dirty="0" smtClean="0"/>
              <a:t>the ideal method</a:t>
            </a:r>
            <a:r>
              <a:rPr lang="en-US" baseline="0" dirty="0" smtClean="0"/>
              <a:t> to find the problem is to simply review what happened. We open the detailed logs, filled by our highly-instrumented code and reap the benefits of our wisdom and foresight. (Review Method B)</a:t>
            </a:r>
          </a:p>
          <a:p>
            <a:endParaRPr lang="en-US" baseline="0"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But for certain systems and situations, reviewing what happened after-the-fact is not sufficient. Sometimes a problem simply can’t be replicated in environments other than Prod. In both cases, the error has to be replicated in Production, with detailed logging/debugging turned on, so we can see in real-time what is happening. (Review Method C)</a:t>
            </a:r>
          </a:p>
          <a:p>
            <a:endParaRPr lang="en-US" baseline="0" dirty="0" smtClean="0"/>
          </a:p>
          <a:p>
            <a:r>
              <a:rPr lang="en-US" baseline="0" dirty="0" smtClean="0"/>
              <a:t>When situations like that crop up, wouldn’t it be nice to flip a switch, and see everything that is happening? What if that is too much info? Wouldn’t it be useful to narrow that logging to your user, session, PL/SQL unit, backend process or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what comes with Oracle</a:t>
            </a:r>
            <a:r>
              <a:rPr lang="en-US" baseline="0" dirty="0" smtClean="0"/>
              <a:t>. Perhaps it has something that would meet our needs for fine-grained auditing, logging, debugging, and metrics.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Oracle’s basic and fine-grained auditing features </a:t>
            </a:r>
            <a:r>
              <a:rPr lang="en-US" sz="1200" i="1" kern="1200" dirty="0" smtClean="0">
                <a:solidFill>
                  <a:schemeClr val="tx1"/>
                </a:solidFill>
                <a:latin typeface="+mn-lt"/>
                <a:ea typeface="+mn-ea"/>
                <a:cs typeface="+mn-cs"/>
              </a:rPr>
              <a:t>seem</a:t>
            </a:r>
            <a:r>
              <a:rPr lang="en-US" sz="1200" kern="1200" dirty="0" smtClean="0">
                <a:solidFill>
                  <a:schemeClr val="tx1"/>
                </a:solidFill>
                <a:latin typeface="+mn-lt"/>
                <a:ea typeface="+mn-ea"/>
                <a:cs typeface="+mn-cs"/>
              </a:rPr>
              <a:t> promising, but it turns out that neither provide column-level auditing that can track who changed a column value, what changed, and when. </a:t>
            </a:r>
            <a:r>
              <a:rPr lang="en-US" dirty="0" smtClean="0"/>
              <a:t>Oracle</a:t>
            </a:r>
            <a:r>
              <a:rPr lang="en-US" baseline="0" dirty="0" smtClean="0"/>
              <a:t> </a:t>
            </a:r>
            <a:r>
              <a:rPr lang="en-US" baseline="0" dirty="0" smtClean="0"/>
              <a:t>really had nothing for column-level auditing until 11g’s </a:t>
            </a:r>
            <a:r>
              <a:rPr lang="en-US" baseline="0" dirty="0" smtClean="0"/>
              <a:t>FDA</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Can’t manage what you don’t measure. Method-R. The </a:t>
            </a:r>
            <a:r>
              <a:rPr lang="en-US" baseline="0" dirty="0" smtClean="0"/>
              <a:t>ability to time a process has always been there, at least as long as I can remember, found in </a:t>
            </a:r>
            <a:r>
              <a:rPr lang="en-US" baseline="0" dirty="0" err="1" smtClean="0"/>
              <a:t>DBMS_UTILITY.get_time</a:t>
            </a:r>
            <a:r>
              <a:rPr lang="en-US" baseline="0" dirty="0" smtClean="0"/>
              <a:t>. </a:t>
            </a:r>
            <a:r>
              <a:rPr lang="en-US" sz="1200" kern="1200" dirty="0" smtClean="0">
                <a:solidFill>
                  <a:schemeClr val="tx1"/>
                </a:solidFill>
                <a:latin typeface="+mn-lt"/>
                <a:ea typeface="+mn-ea"/>
                <a:cs typeface="+mn-cs"/>
              </a:rPr>
              <a:t>returns elapsed time in terms of hundredths of seconds </a:t>
            </a:r>
            <a:r>
              <a:rPr lang="en-US" baseline="0" dirty="0" smtClean="0"/>
              <a:t>Who </a:t>
            </a:r>
            <a:r>
              <a:rPr lang="en-US" baseline="0" dirty="0" smtClean="0"/>
              <a:t>here has not used this function before</a:t>
            </a:r>
            <a:r>
              <a:rPr lang="en-US" baseline="0" dirty="0" smtClean="0"/>
              <a:t>? DBMS_PROFILER helps you quickly identify performance bottlenecks and when integrated with a GUI tool, can do so in an intuitive and visual way. </a:t>
            </a:r>
            <a:r>
              <a:rPr lang="en-US" sz="1200" kern="1200" dirty="0" smtClean="0">
                <a:solidFill>
                  <a:schemeClr val="tx1"/>
                </a:solidFill>
                <a:latin typeface="+mn-lt"/>
                <a:ea typeface="+mn-ea"/>
                <a:cs typeface="+mn-cs"/>
              </a:rPr>
              <a:t>However, like the debug feature, it is less useful for the sessions and routines being accessed by end users. It is better used while tuning in development where you have full control of the start of the session and what is called.</a:t>
            </a:r>
          </a:p>
        </p:txBody>
      </p:sp>
      <p:sp>
        <p:nvSpPr>
          <p:cNvPr id="4" name="Slide Number Placeholder 3"/>
          <p:cNvSpPr>
            <a:spLocks noGrp="1"/>
          </p:cNvSpPr>
          <p:nvPr>
            <p:ph type="sldNum" sz="quarter" idx="10"/>
          </p:nvPr>
        </p:nvSpPr>
        <p:spPr/>
        <p:txBody>
          <a:bodyPr/>
          <a:lstStyle/>
          <a:p>
            <a:fld id="{30965E11-CC0C-5841-92B1-1C8AA1CD7FF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most Oracle developers think of debugging PL/SQL, their thoughts turn to DBMS_OUTPUT. This is like bringing the rusty, flatted BMX bike you had as a kid to a street race, instead of the Yamaha YZF-R1 superbike sitting unused in your garage. DBMS_OUTPUT, like Java’s </a:t>
            </a:r>
            <a:r>
              <a:rPr lang="en-US" sz="1200" kern="1200" dirty="0" err="1" smtClean="0">
                <a:solidFill>
                  <a:schemeClr val="tx1"/>
                </a:solidFill>
                <a:latin typeface="+mn-lt"/>
                <a:ea typeface="+mn-ea"/>
                <a:cs typeface="+mn-cs"/>
              </a:rPr>
              <a:t>System.out.println</a:t>
            </a:r>
            <a:r>
              <a:rPr lang="en-US" sz="1200" kern="1200" dirty="0" smtClean="0">
                <a:solidFill>
                  <a:schemeClr val="tx1"/>
                </a:solidFill>
                <a:latin typeface="+mn-lt"/>
                <a:ea typeface="+mn-ea"/>
                <a:cs typeface="+mn-cs"/>
              </a:rPr>
              <a:t>, is known as a “poor man’s” debugger. Although it can be useful, and has been a staple of PL/SQL coders for 15 years, it should only be used in quick-and-dirty development and discovery. Worst part is transaction dependence.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more appropriate use of DBMS_OUTPUT is as a quick-and-dirty logging tool for transient anonymous blocks, often written during data exploration, unit testing and development. We use DBMS_OUTPUT within our automated database build system to read what happened in scripts that had anonymous PL/SQL blocks, piping the output to the build logs, which are further examined by the tool for build success or failure. If building, buying or adopting an instrumentation library, ensure that it includes the ability to output messages to </a:t>
            </a:r>
            <a:r>
              <a:rPr lang="en-US" sz="1200" kern="1200" dirty="0" err="1" smtClean="0">
                <a:solidFill>
                  <a:schemeClr val="tx1"/>
                </a:solidFill>
                <a:latin typeface="+mn-lt"/>
                <a:ea typeface="+mn-ea"/>
                <a:cs typeface="+mn-cs"/>
              </a:rPr>
              <a:t>stdout</a:t>
            </a:r>
            <a:r>
              <a:rPr lang="en-US" sz="1200" kern="1200" dirty="0" smtClean="0">
                <a:solidFill>
                  <a:schemeClr val="tx1"/>
                </a:solidFill>
                <a:latin typeface="+mn-lt"/>
                <a:ea typeface="+mn-ea"/>
                <a:cs typeface="+mn-cs"/>
              </a:rPr>
              <a:t>/screen, and that it is transaction-independent.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has many limitations and far superior alternatives, like DBMS_PIPE and DBMS_DEBUG, which we’ll cover…now</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Traditional debugging is usually done within a programmer’s IDE and allows the troubleshooter to step in/out of modules, run to breakpoint or condition or exception, add watches, change variables at runtime, peer into memory structures, view code execution in real-time, etc. PL/SQL has this capability too.</a:t>
            </a:r>
          </a:p>
          <a:p>
            <a:r>
              <a:rPr lang="en-US" sz="1200" kern="1200" dirty="0" smtClean="0">
                <a:solidFill>
                  <a:schemeClr val="tx1"/>
                </a:solidFill>
                <a:latin typeface="+mn-lt"/>
                <a:ea typeface="+mn-ea"/>
                <a:cs typeface="+mn-cs"/>
              </a:rPr>
              <a:t>Since Oracle 7, there has been a debugging API that PL/SQL IDEs have used to provide the veritable debugging superbike.</a:t>
            </a:r>
          </a:p>
          <a:p>
            <a:r>
              <a:rPr lang="en-US" sz="1200" kern="1200" dirty="0" smtClean="0">
                <a:solidFill>
                  <a:schemeClr val="tx1"/>
                </a:solidFill>
                <a:latin typeface="+mn-lt"/>
                <a:ea typeface="+mn-ea"/>
                <a:cs typeface="+mn-cs"/>
              </a:rPr>
              <a:t>To debug, need DEBUG CONNECT SESSION system privilege. </a:t>
            </a:r>
          </a:p>
          <a:p>
            <a:r>
              <a:rPr lang="en-US" sz="1200" kern="1200" dirty="0" smtClean="0">
                <a:solidFill>
                  <a:schemeClr val="tx1"/>
                </a:solidFill>
                <a:latin typeface="+mn-lt"/>
                <a:ea typeface="+mn-ea"/>
                <a:cs typeface="+mn-cs"/>
              </a:rPr>
              <a:t>With DBMS_DEBUG_JDWP it is possible to begin a session with some other application, and have the IDE “wake up” when it detects a connection entering that object. Unfortunately, it does no good if the client application was not coded for remote debugging.</a:t>
            </a:r>
          </a:p>
          <a:p>
            <a:r>
              <a:rPr lang="en-US" sz="1200" kern="1200" dirty="0" smtClean="0">
                <a:solidFill>
                  <a:schemeClr val="tx1"/>
                </a:solidFill>
                <a:latin typeface="+mn-lt"/>
                <a:ea typeface="+mn-ea"/>
                <a:cs typeface="+mn-cs"/>
              </a:rPr>
              <a:t>Leaving objects compiled for debug in Production is not recommended. Performance can be impacted due to the overhead it imposes. But in my experience, the scariest thing was stability.</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“undocumented” but well-known utility does allow real-time peeking into other sessions, one of the things instrumentation should be able to do. Unfortunately, it is oriented more towards really low-level memory and process debugging and tracing. It is the stuff of Oracle wizards that peep and mutter. Oracle Support prefers that you not use it unless instructed to. That it requires SYSDBA privilege is another factor against using it for production instrumentation. There are many informative papers on this utility if still curious, but there are definitely far less obtuse ways of peering into the execution of active sessions.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package sure sounds like what we need for logging, but the name is somewhat misleading. It is only used to create a special DML error logging table. It is useful in its own right, but useless for the kind of logging we need.</a:t>
            </a:r>
          </a:p>
        </p:txBody>
      </p:sp>
      <p:sp>
        <p:nvSpPr>
          <p:cNvPr id="4" name="Slide Number Placeholder 3"/>
          <p:cNvSpPr>
            <a:spLocks noGrp="1"/>
          </p:cNvSpPr>
          <p:nvPr>
            <p:ph type="sldNum" sz="quarter" idx="10"/>
          </p:nvPr>
        </p:nvSpPr>
        <p:spPr/>
        <p:txBody>
          <a:bodyPr/>
          <a:lstStyle/>
          <a:p>
            <a:fld id="{30965E11-CC0C-5841-92B1-1C8AA1CD7FF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Despite the docs indicating DBMS_ALERT is useful for asynchronous notification of database events, its use is transactional; that is the waiting client can’t see the desired event message until after the alerting session commits. This is an Achilles heel for instrumentation which needs to deliver its messages, even if the transaction fails and rolls back.</a:t>
            </a:r>
          </a:p>
          <a:p>
            <a:r>
              <a:rPr lang="en-US" sz="1200" kern="1200" dirty="0" smtClean="0">
                <a:solidFill>
                  <a:schemeClr val="tx1"/>
                </a:solidFill>
                <a:latin typeface="+mn-lt"/>
                <a:ea typeface="+mn-ea"/>
                <a:cs typeface="+mn-cs"/>
              </a:rPr>
              <a:t>According to various sources, using alerts is also resource intensive. The client has to wait (blocks) and the server piece requires a pipe and a lock.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found that it takes about a second to get registered and return to waiting, as the signals that followed right after a prior signal were simply lost. Oracle docs warn about this possibility. The messages are limited to 1800 chars as well. Finally, session-specific metadata, like </a:t>
            </a:r>
            <a:r>
              <a:rPr lang="en-US" sz="1200" kern="1200" dirty="0" err="1" smtClean="0">
                <a:solidFill>
                  <a:schemeClr val="tx1"/>
                </a:solidFill>
                <a:latin typeface="+mn-lt"/>
                <a:ea typeface="+mn-ea"/>
                <a:cs typeface="+mn-cs"/>
              </a:rPr>
              <a:t>client_id</a:t>
            </a:r>
            <a:r>
              <a:rPr lang="en-US" sz="1200" kern="1200" dirty="0" smtClean="0">
                <a:solidFill>
                  <a:schemeClr val="tx1"/>
                </a:solidFill>
                <a:latin typeface="+mn-lt"/>
                <a:ea typeface="+mn-ea"/>
                <a:cs typeface="+mn-cs"/>
              </a:rPr>
              <a:t> isn’t communicated across to another session. Taken together, DBMS_ALERT is unsuitable for instrumentation.</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DBMS_PIPE is actually promising. Sending messages is independent of the sending session’s transaction. There is a level of security offered with private pipes that could be perfect for debug, timing and error logging within the application object-owning account. Packing the messages is a little cumbersome, and it does not guarantee message delivery like AQ does. Furthermore, once the message is consumed it is automatically removed from the buffer and cannot be read again. One can send the message to a table or file where it can be read again, but that begs the question why the message wasn’t sent directly to the table in the first place, bypassing the pipe entirely? DBMS_PIPE is a viable piece of infrastructure for getting instrumentation messages out of an application.</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set the stage and get the</a:t>
            </a:r>
            <a:r>
              <a:rPr lang="en-US" baseline="0" dirty="0" smtClean="0"/>
              <a:t> gears turning a little, I’d like to ask a few questions: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There are a few pieces of client metadata that, when set, are available in V$SESSION and a few other performance views. Since many performance views can join to V$SESSION by means of the </a:t>
            </a:r>
            <a:r>
              <a:rPr lang="en-US" sz="1200" kern="1200" dirty="0" err="1" smtClean="0">
                <a:solidFill>
                  <a:schemeClr val="tx1"/>
                </a:solidFill>
                <a:latin typeface="+mn-lt"/>
                <a:ea typeface="+mn-ea"/>
                <a:cs typeface="+mn-cs"/>
              </a:rPr>
              <a:t>sid+serial</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sqlid</a:t>
            </a:r>
            <a:r>
              <a:rPr lang="en-US" sz="1200" kern="1200" dirty="0" smtClean="0">
                <a:solidFill>
                  <a:schemeClr val="tx1"/>
                </a:solidFill>
                <a:latin typeface="+mn-lt"/>
                <a:ea typeface="+mn-ea"/>
                <a:cs typeface="+mn-cs"/>
              </a:rPr>
              <a:t>, availability in V$SESSION is typically sufficient. This metadata is labeled as module, action, </a:t>
            </a:r>
            <a:r>
              <a:rPr lang="en-US" sz="1200" kern="1200" dirty="0" err="1" smtClean="0">
                <a:solidFill>
                  <a:schemeClr val="tx1"/>
                </a:solidFill>
                <a:latin typeface="+mn-lt"/>
                <a:ea typeface="+mn-ea"/>
                <a:cs typeface="+mn-cs"/>
              </a:rPr>
              <a:t>client_info</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client_identifier</a:t>
            </a:r>
            <a:r>
              <a:rPr lang="en-US" sz="1200" kern="1200" dirty="0" smtClean="0">
                <a:solidFill>
                  <a:schemeClr val="tx1"/>
                </a:solidFill>
                <a:latin typeface="+mn-lt"/>
                <a:ea typeface="+mn-ea"/>
                <a:cs typeface="+mn-cs"/>
              </a:rPr>
              <a:t>. Despite what the package specification says in 11g, Oracle still truncates their length to 48, 32, 64 and 64 bytes respectively. They are somewhat weak individually, but in combination they are powerful. Originally intended for 2-tier and client-server applications to identify themselves to the database, they can be put to great use inside PL/SQL programs to provide DBAs with low-overhead, highly useful, real-time, transaction-independent keyhole views into what the program is currently doing. This is particularly handy when debugging programs taking longer than expected or hanging. I like to call this “tagging” a session.</a:t>
            </a:r>
          </a:p>
          <a:p>
            <a:r>
              <a:rPr lang="en-US" sz="1200" kern="1200" dirty="0" smtClean="0">
                <a:solidFill>
                  <a:schemeClr val="tx1"/>
                </a:solidFill>
                <a:latin typeface="+mn-lt"/>
                <a:ea typeface="+mn-ea"/>
                <a:cs typeface="+mn-cs"/>
              </a:rPr>
              <a:t>DBMS_APPLICATION_INFO’s main routines are </a:t>
            </a:r>
            <a:r>
              <a:rPr lang="en-US" sz="1200" kern="1200" dirty="0" err="1" smtClean="0">
                <a:solidFill>
                  <a:schemeClr val="tx1"/>
                </a:solidFill>
                <a:latin typeface="+mn-lt"/>
                <a:ea typeface="+mn-ea"/>
                <a:cs typeface="+mn-cs"/>
              </a:rPr>
              <a:t>set_module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set_client_info</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set_session_longops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Ensure your frontend applications are passing the user’s login ID to the database to be stored in the </a:t>
            </a:r>
            <a:r>
              <a:rPr lang="en-US" sz="1200" kern="1200" dirty="0" err="1" smtClean="0">
                <a:solidFill>
                  <a:schemeClr val="tx1"/>
                </a:solidFill>
                <a:latin typeface="+mn-lt"/>
                <a:ea typeface="+mn-ea"/>
                <a:cs typeface="+mn-cs"/>
              </a:rPr>
              <a:t>client_identifier</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On certain resource intensive operations (like DML on more than 10,000 blocks) and certain parallel operations, Oracle automatically records how much work it has to do and how far along it is in the V$SESSION_LONGOPS view. With this info one can construct a query and even a frontend progress bar to inform how long database operations will take. Oracle allows us to write to that view to track our own scripts, DDL operations or DML statements through </a:t>
            </a:r>
            <a:r>
              <a:rPr lang="en-US" sz="1200" kern="1200" dirty="0" err="1" smtClean="0">
                <a:solidFill>
                  <a:schemeClr val="tx1"/>
                </a:solidFill>
                <a:latin typeface="+mn-lt"/>
                <a:ea typeface="+mn-ea"/>
                <a:cs typeface="+mn-cs"/>
              </a:rPr>
              <a:t>set_session_longops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This is known as end-to-end identification. Oracle docs call it end-to-end metrics. I’ve given an entire presentation on this subject, so won’t go into detail here.</a:t>
            </a:r>
          </a:p>
          <a:p>
            <a:r>
              <a:rPr lang="en-US" sz="1200" kern="1200" dirty="0" smtClean="0">
                <a:solidFill>
                  <a:schemeClr val="tx1"/>
                </a:solidFill>
                <a:latin typeface="+mn-lt"/>
                <a:ea typeface="+mn-ea"/>
                <a:cs typeface="+mn-cs"/>
              </a:rPr>
              <a:t>Note that the </a:t>
            </a:r>
            <a:r>
              <a:rPr lang="en-US" sz="1200" kern="1200" dirty="0" err="1" smtClean="0">
                <a:solidFill>
                  <a:schemeClr val="tx1"/>
                </a:solidFill>
                <a:latin typeface="+mn-lt"/>
                <a:ea typeface="+mn-ea"/>
                <a:cs typeface="+mn-cs"/>
              </a:rPr>
              <a:t>time_remaining</a:t>
            </a:r>
            <a:r>
              <a:rPr lang="en-US" sz="1200" kern="1200" dirty="0" smtClean="0">
                <a:solidFill>
                  <a:schemeClr val="tx1"/>
                </a:solidFill>
                <a:latin typeface="+mn-lt"/>
                <a:ea typeface="+mn-ea"/>
                <a:cs typeface="+mn-cs"/>
              </a:rPr>
              <a:t> value in the </a:t>
            </a:r>
            <a:r>
              <a:rPr lang="en-US" sz="1200" kern="1200" dirty="0" err="1" smtClean="0">
                <a:solidFill>
                  <a:schemeClr val="tx1"/>
                </a:solidFill>
                <a:latin typeface="+mn-lt"/>
                <a:ea typeface="+mn-ea"/>
                <a:cs typeface="+mn-cs"/>
              </a:rPr>
              <a:t>v$session_longops</a:t>
            </a:r>
            <a:r>
              <a:rPr lang="en-US" sz="1200" kern="1200" dirty="0" smtClean="0">
                <a:solidFill>
                  <a:schemeClr val="tx1"/>
                </a:solidFill>
                <a:latin typeface="+mn-lt"/>
                <a:ea typeface="+mn-ea"/>
                <a:cs typeface="+mn-cs"/>
              </a:rPr>
              <a:t> view should not be construed as 100% accurate. There are a number of variable that affect the accuracy of metrics in this view. One of them is recursive SQL statements (like index updates and such) which don’t figure into the time remaining.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Drawbacks to calling DBMS_APPLICATION_INFO routines pertain to the durability of the tags. Sometimes they stay around too long (if the developer forgets to clear them out). This is especially risky with the </a:t>
            </a:r>
            <a:r>
              <a:rPr lang="en-US" sz="1200" kern="1200" dirty="0" err="1" smtClean="0">
                <a:solidFill>
                  <a:schemeClr val="tx1"/>
                </a:solidFill>
                <a:latin typeface="+mn-lt"/>
                <a:ea typeface="+mn-ea"/>
                <a:cs typeface="+mn-cs"/>
              </a:rPr>
              <a:t>client_identifier</a:t>
            </a:r>
            <a:r>
              <a:rPr lang="en-US" sz="1200" kern="1200" dirty="0" smtClean="0">
                <a:solidFill>
                  <a:schemeClr val="tx1"/>
                </a:solidFill>
                <a:latin typeface="+mn-lt"/>
                <a:ea typeface="+mn-ea"/>
                <a:cs typeface="+mn-cs"/>
              </a:rPr>
              <a:t>, which could accuse the wrong user as the changer of sensitive data. Sometimes they are cleared or overwritten prematurely. This is particularly tricky if one instrumented routine with tags calls another instrumented routine with tags. This wipes out the session tag from the calling routine, leaving the incorrect tags in place once control returns from the subroutine. So although DBMS_APPLICATION_INFO should be an integral part of an instrumentation library, it is no fun to type repeatedly and it should be wrapped in a library to nested tagging.</a:t>
            </a:r>
            <a:r>
              <a:rPr lang="en-US" dirty="0" smtClean="0"/>
              <a:t> </a:t>
            </a:r>
            <a:r>
              <a:rPr lang="en-US" sz="1200" kern="1200" dirty="0" smtClean="0">
                <a:solidFill>
                  <a:schemeClr val="tx1"/>
                </a:solidFill>
                <a:latin typeface="+mn-lt"/>
                <a:ea typeface="+mn-ea"/>
                <a:cs typeface="+mn-cs"/>
              </a:rPr>
              <a:t>If modifying your application’s connection classes to pass the </a:t>
            </a:r>
            <a:r>
              <a:rPr lang="en-US" sz="1200" kern="1200" dirty="0" err="1" smtClean="0">
                <a:solidFill>
                  <a:schemeClr val="tx1"/>
                </a:solidFill>
                <a:latin typeface="+mn-lt"/>
                <a:ea typeface="+mn-ea"/>
                <a:cs typeface="+mn-cs"/>
              </a:rPr>
              <a:t>client_id</a:t>
            </a:r>
            <a:r>
              <a:rPr lang="en-US" sz="1200" kern="1200" dirty="0" smtClean="0">
                <a:solidFill>
                  <a:schemeClr val="tx1"/>
                </a:solidFill>
                <a:latin typeface="+mn-lt"/>
                <a:ea typeface="+mn-ea"/>
                <a:cs typeface="+mn-cs"/>
              </a:rPr>
              <a:t>, also modify them to clear package state, application contexts, and session tags before returning the database connection to the pool.</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SYS.DBMS_SYSTEM includes the </a:t>
            </a:r>
            <a:r>
              <a:rPr lang="en-US" sz="1200" kern="1200" dirty="0" err="1" smtClean="0">
                <a:solidFill>
                  <a:schemeClr val="tx1"/>
                </a:solidFill>
                <a:latin typeface="+mn-lt"/>
                <a:ea typeface="+mn-ea"/>
                <a:cs typeface="+mn-cs"/>
              </a:rPr>
              <a:t>ksdwrt</a:t>
            </a:r>
            <a:r>
              <a:rPr lang="en-US" sz="1200" kern="1200" dirty="0" smtClean="0">
                <a:solidFill>
                  <a:schemeClr val="tx1"/>
                </a:solidFill>
                <a:latin typeface="+mn-lt"/>
                <a:ea typeface="+mn-ea"/>
                <a:cs typeface="+mn-cs"/>
              </a:rPr>
              <a:t>() routine, which lets you write messages directly to the alert log, independent of the containing transaction. It is the closest thing Oracle includes that almost matches our needs for logging. If the client identifier has been set, it will be used in the alert log entry, helping pinpoint </a:t>
            </a:r>
            <a:r>
              <a:rPr lang="en-US" sz="1200" i="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generated a particular message. A timestamp will be written, along with other session metadata like client module (program), client machine name and address, module, and host process ID</a:t>
            </a:r>
            <a:r>
              <a:rPr lang="en-US" dirty="0" smtClean="0"/>
              <a:t> </a:t>
            </a:r>
            <a:r>
              <a:rPr lang="en-US" sz="1200" kern="1200" dirty="0" smtClean="0">
                <a:solidFill>
                  <a:schemeClr val="tx1"/>
                </a:solidFill>
                <a:latin typeface="+mn-lt"/>
                <a:ea typeface="+mn-ea"/>
                <a:cs typeface="+mn-cs"/>
              </a:rPr>
              <a:t>The first parameter to </a:t>
            </a:r>
            <a:r>
              <a:rPr lang="en-US" sz="1200" kern="1200" dirty="0" err="1" smtClean="0">
                <a:solidFill>
                  <a:schemeClr val="tx1"/>
                </a:solidFill>
                <a:latin typeface="+mn-lt"/>
                <a:ea typeface="+mn-ea"/>
                <a:cs typeface="+mn-cs"/>
              </a:rPr>
              <a:t>ksdwrt</a:t>
            </a:r>
            <a:r>
              <a:rPr lang="en-US" sz="1200" kern="1200" dirty="0" smtClean="0">
                <a:solidFill>
                  <a:schemeClr val="tx1"/>
                </a:solidFill>
                <a:latin typeface="+mn-lt"/>
                <a:ea typeface="+mn-ea"/>
                <a:cs typeface="+mn-cs"/>
              </a:rPr>
              <a:t> must be 2 if writing to the alert log.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DBMS_SYSTEM is not typically granted to non-SYSDBA accounts (for good reason). Writing to the alert log is not a great idea either. Oddly, each new line in your message is interpreted by </a:t>
            </a:r>
            <a:r>
              <a:rPr lang="en-US" sz="1200" kern="1200" dirty="0" err="1" smtClean="0">
                <a:solidFill>
                  <a:schemeClr val="tx1"/>
                </a:solidFill>
                <a:latin typeface="+mn-lt"/>
                <a:ea typeface="+mn-ea"/>
                <a:cs typeface="+mn-cs"/>
              </a:rPr>
              <a:t>ksdwrt</a:t>
            </a:r>
            <a:r>
              <a:rPr lang="en-US" sz="1200" kern="1200" dirty="0" smtClean="0">
                <a:solidFill>
                  <a:schemeClr val="tx1"/>
                </a:solidFill>
                <a:latin typeface="+mn-lt"/>
                <a:ea typeface="+mn-ea"/>
                <a:cs typeface="+mn-cs"/>
              </a:rPr>
              <a:t> as a separate message, and normal characters are escaped with their HTML equivalents, making some messages to read outside of a browser. Plus you can’t control the format of the log messages. Think very carefully before opening its use up to other accounts or roles.</a:t>
            </a:r>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UTL_FILE package provides the low-level framework required of any logging solution that wishes to write to database host files. As long as a file has been successfully opened in write or append mode, calling </a:t>
            </a:r>
            <a:r>
              <a:rPr lang="en-US" sz="1200" kern="1200" dirty="0" err="1" smtClean="0">
                <a:solidFill>
                  <a:schemeClr val="tx1"/>
                </a:solidFill>
                <a:latin typeface="+mn-lt"/>
                <a:ea typeface="+mn-ea"/>
                <a:cs typeface="+mn-cs"/>
              </a:rPr>
              <a:t>UTL_FILE.put_line</a:t>
            </a:r>
            <a:r>
              <a:rPr lang="en-US" sz="1200" kern="1200" dirty="0" smtClean="0">
                <a:solidFill>
                  <a:schemeClr val="tx1"/>
                </a:solidFill>
                <a:latin typeface="+mn-lt"/>
                <a:ea typeface="+mn-ea"/>
                <a:cs typeface="+mn-cs"/>
              </a:rPr>
              <a:t> will send a message to the file, formatted as desired (up to 32K characters per line), independent of the encompassing transaction. However, using all of UTL_FILE’s constants, exceptions and routines is rather involved and prone to human error. It is best to wrap this in a custom file-logging API that hides much of the complexity for your developers.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a number of scattered helper routines and built-in functions that can return </a:t>
            </a:r>
            <a:r>
              <a:rPr lang="en-US" sz="1200" kern="1200" dirty="0" err="1" smtClean="0">
                <a:solidFill>
                  <a:schemeClr val="tx1"/>
                </a:solidFill>
                <a:latin typeface="+mn-lt"/>
                <a:ea typeface="+mn-ea"/>
                <a:cs typeface="+mn-cs"/>
              </a:rPr>
              <a:t>metatadata</a:t>
            </a:r>
            <a:r>
              <a:rPr lang="en-US" sz="1200" kern="1200" dirty="0" smtClean="0">
                <a:solidFill>
                  <a:schemeClr val="tx1"/>
                </a:solidFill>
                <a:latin typeface="+mn-lt"/>
                <a:ea typeface="+mn-ea"/>
                <a:cs typeface="+mn-cs"/>
              </a:rPr>
              <a:t> about the connected client, database host, database, instance, version, etc. These are things like </a:t>
            </a:r>
            <a:r>
              <a:rPr lang="en-US" sz="1200" kern="1200" dirty="0" err="1" smtClean="0">
                <a:solidFill>
                  <a:schemeClr val="tx1"/>
                </a:solidFill>
                <a:latin typeface="+mn-lt"/>
                <a:ea typeface="+mn-ea"/>
                <a:cs typeface="+mn-cs"/>
              </a:rPr>
              <a:t>DBMS_UTILITY.current_instance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DBMS_DB_VERSION.version</a:t>
            </a:r>
            <a:r>
              <a:rPr lang="en-US" sz="1200" kern="1200" dirty="0" smtClean="0">
                <a:solidFill>
                  <a:schemeClr val="tx1"/>
                </a:solidFill>
                <a:latin typeface="+mn-lt"/>
                <a:ea typeface="+mn-ea"/>
                <a:cs typeface="+mn-cs"/>
              </a:rPr>
              <a:t> and release, and </a:t>
            </a:r>
            <a:r>
              <a:rPr lang="en-US" sz="1200" u="sng" kern="1200" dirty="0" smtClean="0">
                <a:solidFill>
                  <a:schemeClr val="tx1"/>
                </a:solidFill>
                <a:latin typeface="+mn-lt"/>
                <a:ea typeface="+mn-ea"/>
                <a:cs typeface="+mn-cs"/>
                <a:hlinkClick r:id="rId3"/>
              </a:rPr>
              <a:t>SYS_CONTEXT(‘USERENV’,’&lt;attribute&gt;’)</a:t>
            </a:r>
            <a:r>
              <a:rPr lang="en-US" sz="1200" kern="1200" dirty="0" smtClean="0">
                <a:solidFill>
                  <a:schemeClr val="tx1"/>
                </a:solidFill>
                <a:latin typeface="+mn-lt"/>
                <a:ea typeface="+mn-ea"/>
                <a:cs typeface="+mn-cs"/>
              </a:rPr>
              <a:t> which offers a host of values describing the current session. These should be included in your instrumentation library so that they get used and used consistently when logging messages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everything</a:t>
            </a:r>
            <a:r>
              <a:rPr lang="en-US" baseline="0" dirty="0" smtClean="0"/>
              <a:t> we now know about what Oracle offers, and their drawbacks, we can form a decent list of requirements as we design or shop for a library of re-usable instrumentation routines.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any time spent in maintenance, you quickly form a set of requirements, a vision for</a:t>
            </a:r>
            <a:r>
              <a:rPr lang="en-US" baseline="0" dirty="0" smtClean="0"/>
              <a:t> standard </a:t>
            </a:r>
            <a:r>
              <a:rPr lang="en-US" dirty="0" smtClean="0"/>
              <a:t>logging and debugging, that if met would make your</a:t>
            </a:r>
            <a:r>
              <a:rPr lang="en-US" baseline="0" dirty="0" smtClean="0"/>
              <a:t> life as an engineer fun and rewarding, instead of constant fire-fighting. If you are going to build your own library, ensure it meets most of these requirements, or it will quickly be ignored and fall into irrelevance.</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it comes to dynamic debug logging, there are additional details our library should handle.</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By simple, I mean simple. Easy to remember. Easy to type. Not easy to screw up.</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t>
            </a:r>
            <a:r>
              <a:rPr lang="en-US" dirty="0" err="1" smtClean="0"/>
              <a:t>instrumenation</a:t>
            </a:r>
            <a:r>
              <a:rPr lang="en-US" dirty="0" smtClean="0"/>
              <a:t> library should at least allow logging of messages to screen</a:t>
            </a:r>
            <a:r>
              <a:rPr lang="en-US" baseline="0" dirty="0" smtClean="0"/>
              <a:t> and table, optionally to file. There are other possibilities, not as useful or necessary in my opinion, that you’d have to evaluate to see if they better meet your needs.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a:t>
            </a:r>
            <a:r>
              <a:rPr lang="en-US" baseline="0" dirty="0" smtClean="0"/>
              <a:t> they appreciate your efforts and the outcome kind of like this? (kitten </a:t>
            </a:r>
            <a:r>
              <a:rPr lang="en-US" baseline="0" dirty="0" err="1" smtClean="0"/>
              <a:t>pic</a:t>
            </a:r>
            <a:r>
              <a:rPr lang="en-US" baseline="0" dirty="0" smtClean="0"/>
              <a:t>)</a:t>
            </a:r>
          </a:p>
          <a:p>
            <a:r>
              <a:rPr lang="en-US" baseline="0" dirty="0" smtClean="0"/>
              <a:t>Or is Brian here in the stockades a better likeness of how things went for you?</a:t>
            </a:r>
          </a:p>
          <a:p>
            <a:r>
              <a:rPr lang="en-US" baseline="0" dirty="0" smtClean="0"/>
              <a:t>Today I’d like to show you a few easy to learn and apply techniques and tools that should make production problem resolution feel more like the first </a:t>
            </a:r>
            <a:r>
              <a:rPr lang="en-US" baseline="0" dirty="0" err="1" smtClean="0"/>
              <a:t>pic</a:t>
            </a:r>
            <a:r>
              <a:rPr lang="en-US" baseline="0" dirty="0" smtClean="0"/>
              <a:t> (kitten)</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the commercial,</a:t>
            </a:r>
            <a:r>
              <a:rPr lang="en-US" baseline="0" dirty="0" smtClean="0"/>
              <a:t> open source and freeware market.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requirements are met within an open source PL/SQL framework</a:t>
            </a:r>
            <a:r>
              <a:rPr lang="en-US" baseline="0" dirty="0" smtClean="0"/>
              <a:t>, available on </a:t>
            </a:r>
            <a:r>
              <a:rPr lang="en-US" baseline="0" dirty="0" err="1" smtClean="0"/>
              <a:t>SourceForge</a:t>
            </a:r>
            <a:r>
              <a:rPr lang="en-US" baseline="0" dirty="0" smtClean="0"/>
              <a:t>, that I wrote. This is an overview of the data entities within it, and the PL/SQL libraries available.</a:t>
            </a:r>
          </a:p>
          <a:p>
            <a:r>
              <a:rPr lang="en-US" baseline="0" dirty="0" smtClean="0"/>
              <a:t>A trigger generator, and the </a:t>
            </a:r>
            <a:r>
              <a:rPr lang="en-US" baseline="0" dirty="0" err="1" smtClean="0"/>
              <a:t>app_chg_log</a:t>
            </a:r>
            <a:r>
              <a:rPr lang="en-US" baseline="0" dirty="0" smtClean="0"/>
              <a:t>/</a:t>
            </a:r>
            <a:r>
              <a:rPr lang="en-US" baseline="0" dirty="0" err="1" smtClean="0"/>
              <a:t>app_chg_log_dtl</a:t>
            </a:r>
            <a:r>
              <a:rPr lang="en-US" baseline="0" dirty="0" smtClean="0"/>
              <a:t> tables are used for auditing column-level changes, who did it, and when.</a:t>
            </a:r>
          </a:p>
          <a:p>
            <a:r>
              <a:rPr lang="en-US" baseline="0" dirty="0" smtClean="0"/>
              <a:t>The LOGS package, and the </a:t>
            </a:r>
            <a:r>
              <a:rPr lang="en-US" baseline="0" dirty="0" err="1" smtClean="0"/>
              <a:t>app_log</a:t>
            </a:r>
            <a:r>
              <a:rPr lang="en-US" baseline="0" dirty="0" smtClean="0"/>
              <a:t> table are used for the static and dynamic debugging spoken of in this presentation.</a:t>
            </a:r>
          </a:p>
          <a:p>
            <a:r>
              <a:rPr lang="en-US" baseline="0" dirty="0" smtClean="0"/>
              <a:t>The app, </a:t>
            </a:r>
            <a:r>
              <a:rPr lang="en-US" baseline="0" dirty="0" err="1" smtClean="0"/>
              <a:t>app_db</a:t>
            </a:r>
            <a:r>
              <a:rPr lang="en-US" baseline="0" dirty="0" smtClean="0"/>
              <a:t>, </a:t>
            </a:r>
            <a:r>
              <a:rPr lang="en-US" baseline="0" dirty="0" err="1" smtClean="0"/>
              <a:t>app_env</a:t>
            </a:r>
            <a:r>
              <a:rPr lang="en-US" baseline="0" dirty="0" smtClean="0"/>
              <a:t>, </a:t>
            </a:r>
            <a:r>
              <a:rPr lang="en-US" baseline="0" dirty="0" err="1" smtClean="0"/>
              <a:t>app_parm</a:t>
            </a:r>
            <a:r>
              <a:rPr lang="en-US" baseline="0" dirty="0" smtClean="0"/>
              <a:t> and </a:t>
            </a:r>
            <a:r>
              <a:rPr lang="en-US" baseline="0" dirty="0" err="1" smtClean="0"/>
              <a:t>app_env_parm</a:t>
            </a:r>
            <a:r>
              <a:rPr lang="en-US" baseline="0" dirty="0" smtClean="0"/>
              <a:t> tables compose the </a:t>
            </a:r>
            <a:r>
              <a:rPr lang="en-US" baseline="0" dirty="0" err="1" smtClean="0"/>
              <a:t>submodel</a:t>
            </a:r>
            <a:r>
              <a:rPr lang="en-US" baseline="0" dirty="0" smtClean="0"/>
              <a:t> that make environment-aware, dynamic parameters possible.</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should be said</a:t>
            </a:r>
            <a:r>
              <a:rPr lang="en-US" baseline="0" dirty="0" smtClean="0"/>
              <a:t> about the log targets mentioned in the previous slide</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51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we’re going to talk about the lifecycle of a typical production PL/SQL problem,</a:t>
            </a:r>
            <a:r>
              <a:rPr lang="en-US" baseline="0" dirty="0" smtClean="0"/>
              <a:t> in particular finding the problem.</a:t>
            </a:r>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always like to start with the end in mind. So here is the conclusion to this presentation…and then we’ll see how we’re</a:t>
            </a:r>
            <a:r>
              <a:rPr lang="en-US" baseline="0" dirty="0" smtClean="0"/>
              <a:t> going to get there.</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we’re going to talk about the lifecycle of a typical production PL/SQL problem,</a:t>
            </a:r>
            <a:r>
              <a:rPr lang="en-US" baseline="0" dirty="0" smtClean="0"/>
              <a:t> in particular finding the problem.</a:t>
            </a:r>
            <a:endParaRPr lang="en-US" dirty="0" smtClean="0"/>
          </a:p>
          <a:p>
            <a:r>
              <a:rPr lang="en-US" dirty="0" smtClean="0"/>
              <a:t>We’ll define instrumentation</a:t>
            </a:r>
            <a:r>
              <a:rPr lang="en-US" baseline="0" dirty="0" smtClean="0"/>
              <a:t> and see how it can apply it to the same production problem diagnostics</a:t>
            </a:r>
            <a:endParaRPr lang="en-US" dirty="0" smtClean="0"/>
          </a:p>
          <a:p>
            <a:r>
              <a:rPr lang="en-US" dirty="0" smtClean="0"/>
              <a:t>Then we’ll look at some built-in tools provided by Oracle to do diagnostics on production PL/SQL. They come up short.</a:t>
            </a:r>
          </a:p>
          <a:p>
            <a:r>
              <a:rPr lang="en-US" dirty="0" smtClean="0"/>
              <a:t>So we’ll briefly</a:t>
            </a:r>
            <a:r>
              <a:rPr lang="en-US" baseline="0" dirty="0" smtClean="0"/>
              <a:t> survey the existing instrumentation tool landscape and show just one example where we install it and begin using it right away.</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steps does a production</a:t>
            </a:r>
            <a:r>
              <a:rPr lang="en-US" baseline="0" dirty="0" smtClean="0"/>
              <a:t> problem usually pass through on its way to being found, resolved and everything returning to normal?</a:t>
            </a:r>
          </a:p>
          <a:p>
            <a:endParaRPr lang="en-US" dirty="0" smtClean="0"/>
          </a:p>
          <a:p>
            <a:r>
              <a:rPr lang="en-US" dirty="0" smtClean="0"/>
              <a:t>This slide it pretty much common sense</a:t>
            </a:r>
            <a:r>
              <a:rPr lang="en-US" baseline="0" dirty="0" smtClean="0"/>
              <a:t>. We will be spending the remainder of our time on the first two points. But while putting this to paper, it dawned on me that I’d seen these steps outlined somewhere before…in addiction recovery material I’d seen somewhere before. Felt compelled to review the AA 12 step program, and was struck by the similarities between the two processes of weaning ourselves from destructive behavior (bugs and alcoholism).</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twelve step program includes…(go</a:t>
            </a:r>
            <a:r>
              <a:rPr lang="en-US" baseline="0" dirty="0" smtClean="0"/>
              <a:t> over each point, pointing out similarity to ridding system of bugs.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we first become</a:t>
            </a:r>
            <a:r>
              <a:rPr lang="en-US" baseline="0" dirty="0" smtClean="0"/>
              <a:t> aware of our Production problems? (class discussion, repeat answers for </a:t>
            </a:r>
            <a:r>
              <a:rPr lang="en-US" baseline="0" dirty="0" err="1" smtClean="0"/>
              <a:t>mic</a:t>
            </a:r>
            <a:r>
              <a:rPr lang="en-US" baseline="0" dirty="0" smtClean="0"/>
              <a:t>)</a:t>
            </a:r>
          </a:p>
          <a:p>
            <a:endParaRPr lang="en-US" baseline="0" dirty="0" smtClean="0"/>
          </a:p>
          <a:p>
            <a:r>
              <a:rPr lang="en-US" baseline="0" dirty="0" smtClean="0"/>
              <a:t>There’s the Silent Fester, which unfortunately is the norm in too many Oracle shops, where there’s no proactive monitoring, auditing, metrics or logged history.</a:t>
            </a:r>
          </a:p>
          <a:p>
            <a:r>
              <a:rPr lang="en-US" baseline="0" dirty="0" smtClean="0"/>
              <a:t>Sometimes the users get fed up or notice a new issue, and they’ll call or email.</a:t>
            </a:r>
          </a:p>
          <a:p>
            <a:r>
              <a:rPr lang="en-US" baseline="0" dirty="0" smtClean="0"/>
              <a:t>We might become aware due to side effects of the root problem</a:t>
            </a:r>
          </a:p>
          <a:p>
            <a:r>
              <a:rPr lang="en-US" baseline="0" dirty="0" smtClean="0"/>
              <a:t>Or, in an ideal world, there IS proactive monitoring of sessions, SQL, resources, logs, metrics, audit data, etc, analytics performed on them, and our systems notify us when something is amiss.</a:t>
            </a:r>
          </a:p>
          <a:p>
            <a:endParaRPr lang="en-US" baseline="0"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2200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752600"/>
            <a:ext cx="8229600" cy="4267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220003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3600" baseline="0">
                <a:solidFill>
                  <a:srgbClr val="FF6D33"/>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066800"/>
            <a:ext cx="8229600" cy="5105400"/>
          </a:xfrm>
          <a:prstGeom prst="rect">
            <a:avLst/>
          </a:prstGeom>
        </p:spPr>
        <p:txBody>
          <a:bodyPr/>
          <a:lstStyle>
            <a:lvl1pPr>
              <a:defRPr sz="2800" baseline="0"/>
            </a:lvl1pPr>
            <a:lvl2pPr>
              <a:defRPr sz="2600" baseline="0"/>
            </a:lvl2pPr>
            <a:lvl3pPr>
              <a:defRPr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17375E">
                <a:lumMod val="100000"/>
              </a:srgbClr>
            </a:gs>
            <a:gs pos="100000">
              <a:srgbClr val="204C83"/>
            </a:gs>
          </a:gsLst>
          <a:lin ang="5400000" scaled="1"/>
          <a:tileRect/>
        </a:gradFill>
        <a:effectLst/>
      </p:bgPr>
    </p:bg>
    <p:spTree>
      <p:nvGrpSpPr>
        <p:cNvPr id="1" name=""/>
        <p:cNvGrpSpPr/>
        <p:nvPr/>
      </p:nvGrpSpPr>
      <p:grpSpPr>
        <a:xfrm>
          <a:off x="0" y="0"/>
          <a:ext cx="0" cy="0"/>
          <a:chOff x="0" y="0"/>
          <a:chExt cx="0" cy="0"/>
        </a:xfrm>
      </p:grpSpPr>
      <p:sp>
        <p:nvSpPr>
          <p:cNvPr id="16" name="vignette"/>
          <p:cNvSpPr/>
          <p:nvPr userDrawn="1"/>
        </p:nvSpPr>
        <p:spPr>
          <a:xfrm>
            <a:off x="0" y="14955"/>
            <a:ext cx="9144000" cy="6858000"/>
          </a:xfrm>
          <a:prstGeom prst="rect">
            <a:avLst/>
          </a:prstGeom>
          <a:gradFill flip="none" rotWithShape="1">
            <a:gsLst>
              <a:gs pos="0">
                <a:schemeClr val="bg1">
                  <a:alpha val="0"/>
                </a:schemeClr>
              </a:gs>
              <a:gs pos="72000">
                <a:schemeClr val="tx1">
                  <a:alpha val="1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26" name="Picture 2"/>
          <p:cNvPicPr>
            <a:picLocks noChangeAspect="1" noChangeArrowheads="1"/>
          </p:cNvPicPr>
          <p:nvPr userDrawn="1"/>
        </p:nvPicPr>
        <p:blipFill>
          <a:blip r:embed="rId4" cstate="print"/>
          <a:srcRect/>
          <a:stretch>
            <a:fillRect/>
          </a:stretch>
        </p:blipFill>
        <p:spPr bwMode="auto">
          <a:xfrm>
            <a:off x="152400" y="6172200"/>
            <a:ext cx="1800225" cy="561670"/>
          </a:xfrm>
          <a:prstGeom prst="rect">
            <a:avLst/>
          </a:prstGeom>
          <a:noFill/>
          <a:ln w="9525">
            <a:noFill/>
            <a:miter lim="800000"/>
            <a:headEnd/>
            <a:tailEnd/>
          </a:ln>
        </p:spPr>
      </p:pic>
    </p:spTree>
    <p:extLst>
      <p:ext uri="{BB962C8B-B14F-4D97-AF65-F5344CB8AC3E}">
        <p14:creationId xmlns="" xmlns:p14="http://schemas.microsoft.com/office/powerpoint/2010/main" val="2116432784"/>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vignette"/>
          <p:cNvSpPr/>
          <p:nvPr/>
        </p:nvSpPr>
        <p:spPr>
          <a:xfrm>
            <a:off x="0" y="0"/>
            <a:ext cx="9144000" cy="6858000"/>
          </a:xfrm>
          <a:prstGeom prst="rect">
            <a:avLst/>
          </a:prstGeom>
          <a:gradFill flip="none" rotWithShape="1">
            <a:gsLst>
              <a:gs pos="0">
                <a:schemeClr val="bg1">
                  <a:alpha val="0"/>
                </a:schemeClr>
              </a:gs>
              <a:gs pos="72000">
                <a:schemeClr val="tx1">
                  <a:alpha val="1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Tree>
    <p:extLst>
      <p:ext uri="{BB962C8B-B14F-4D97-AF65-F5344CB8AC3E}">
        <p14:creationId xmlns="" xmlns:p14="http://schemas.microsoft.com/office/powerpoint/2010/main" val="2116432784"/>
      </p:ext>
    </p:extLst>
  </p:cSld>
  <p:clrMap bg1="lt1" tx1="dk1" bg2="lt2" tx2="dk2" accent1="accent1" accent2="accent2" accent3="accent3" accent4="accent4" accent5="accent5" accent6="accent6" hlink="hlink" folHlink="folHlink"/>
  <p:sldLayoutIdLst>
    <p:sldLayoutId id="2147483653" r:id="rId1"/>
    <p:sldLayoutId id="214748366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code.google.com/p/log4ora/" TargetMode="External"/><Relationship Id="rId13" Type="http://schemas.openxmlformats.org/officeDocument/2006/relationships/hyperlink" Target="http://sourceforge.net/projects/log4plsql" TargetMode="External"/><Relationship Id="rId3" Type="http://schemas.openxmlformats.org/officeDocument/2006/relationships/hyperlink" Target="http://www.toadworld.com/sf" TargetMode="External"/><Relationship Id="rId7" Type="http://schemas.openxmlformats.org/officeDocument/2006/relationships/hyperlink" Target="http://toadworld.com/Downloads/PLVisionFreeware/tabid/687/Default.aspx" TargetMode="External"/><Relationship Id="rId12" Type="http://schemas.openxmlformats.org/officeDocument/2006/relationships/hyperlink" Target="http://code.google.com/p/log4oracle-plsql/" TargetMode="External"/><Relationship Id="rId2" Type="http://schemas.openxmlformats.org/officeDocument/2006/relationships/hyperlink" Target="http://code.google.com/hosting/search?q=label:plsql" TargetMode="External"/><Relationship Id="rId1" Type="http://schemas.openxmlformats.org/officeDocument/2006/relationships/slideLayout" Target="../slideLayouts/slideLayout4.xml"/><Relationship Id="rId6" Type="http://schemas.openxmlformats.org/officeDocument/2006/relationships/hyperlink" Target="http://gedtoolkit.com/" TargetMode="External"/><Relationship Id="rId11" Type="http://schemas.openxmlformats.org/officeDocument/2006/relationships/hyperlink" Target="http://code.google.com/p/plsql-commons" TargetMode="External"/><Relationship Id="rId5" Type="http://schemas.openxmlformats.org/officeDocument/2006/relationships/hyperlink" Target="http://sourceforge.net/projects/plsqlframestart" TargetMode="External"/><Relationship Id="rId15" Type="http://schemas.openxmlformats.org/officeDocument/2006/relationships/hyperlink" Target="http://sourceforge.net/projects/orate" TargetMode="External"/><Relationship Id="rId10" Type="http://schemas.openxmlformats.org/officeDocument/2006/relationships/hyperlink" Target="http://www.toadworld.com/LinkClick.aspx?link=685&amp;tabid=153" TargetMode="External"/><Relationship Id="rId4" Type="http://schemas.openxmlformats.org/officeDocument/2006/relationships/hyperlink" Target="http://codegen.inside.quest.com/index.jspa" TargetMode="External"/><Relationship Id="rId9" Type="http://schemas.openxmlformats.org/officeDocument/2006/relationships/hyperlink" Target="http://sourceforge.net/projects/ilo" TargetMode="External"/><Relationship Id="rId14" Type="http://schemas.openxmlformats.org/officeDocument/2006/relationships/hyperlink" Target="http://sn.im/logger1.4"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581400"/>
            <a:ext cx="7086600" cy="461665"/>
          </a:xfrm>
          <a:prstGeom prst="rect">
            <a:avLst/>
          </a:prstGeom>
          <a:noFill/>
        </p:spPr>
        <p:txBody>
          <a:bodyPr wrap="square" rtlCol="0">
            <a:spAutoFit/>
          </a:bodyPr>
          <a:lstStyle/>
          <a:p>
            <a:pPr algn="r"/>
            <a:r>
              <a:rPr lang="en-US" sz="2400" i="1" dirty="0" smtClean="0">
                <a:solidFill>
                  <a:srgbClr val="FF6D33"/>
                </a:solidFill>
              </a:rPr>
              <a:t>Pain-free Auditing, Metrics and  Troubleshooting</a:t>
            </a:r>
            <a:endParaRPr lang="en-US" sz="2400" i="1" dirty="0">
              <a:solidFill>
                <a:srgbClr val="FF6D33"/>
              </a:solidFill>
            </a:endParaRPr>
          </a:p>
        </p:txBody>
      </p:sp>
      <p:sp>
        <p:nvSpPr>
          <p:cNvPr id="2" name="Text Placeholder 1"/>
          <p:cNvSpPr>
            <a:spLocks noGrp="1"/>
          </p:cNvSpPr>
          <p:nvPr>
            <p:ph type="body" sz="quarter" idx="4294967295"/>
          </p:nvPr>
        </p:nvSpPr>
        <p:spPr>
          <a:xfrm>
            <a:off x="381000" y="1676400"/>
            <a:ext cx="8382000" cy="1219200"/>
          </a:xfrm>
          <a:prstGeom prst="rect">
            <a:avLst/>
          </a:prstGeom>
        </p:spPr>
        <p:txBody>
          <a:bodyPr/>
          <a:lstStyle/>
          <a:p>
            <a:pPr marL="0" indent="0" algn="r">
              <a:buNone/>
            </a:pPr>
            <a:r>
              <a:rPr lang="en-US" dirty="0" smtClean="0">
                <a:solidFill>
                  <a:schemeClr val="bg1">
                    <a:lumMod val="95000"/>
                  </a:schemeClr>
                </a:solidFill>
              </a:rPr>
              <a:t>Dynamic Debugging</a:t>
            </a:r>
          </a:p>
          <a:p>
            <a:pPr marL="0" indent="0" algn="r">
              <a:buNone/>
            </a:pPr>
            <a:r>
              <a:rPr lang="en-US" dirty="0" smtClean="0">
                <a:solidFill>
                  <a:schemeClr val="bg1">
                    <a:lumMod val="95000"/>
                  </a:schemeClr>
                </a:solidFill>
              </a:rPr>
              <a:t>and Instrumentation of Production PL/SQL</a:t>
            </a:r>
            <a:endParaRPr lang="en-US" dirty="0">
              <a:solidFill>
                <a:schemeClr val="bg1">
                  <a:lumMod val="95000"/>
                </a:schemeClr>
              </a:solidFill>
            </a:endParaRPr>
          </a:p>
        </p:txBody>
      </p:sp>
    </p:spTree>
    <p:extLst>
      <p:ext uri="{BB962C8B-B14F-4D97-AF65-F5344CB8AC3E}">
        <p14:creationId xmlns="" xmlns:p14="http://schemas.microsoft.com/office/powerpoint/2010/main" val="2117330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Problem Source</a:t>
            </a:r>
            <a:endParaRPr lang="en-US" dirty="0"/>
          </a:p>
        </p:txBody>
      </p:sp>
      <p:sp>
        <p:nvSpPr>
          <p:cNvPr id="3" name="Text Placeholder 2"/>
          <p:cNvSpPr>
            <a:spLocks noGrp="1"/>
          </p:cNvSpPr>
          <p:nvPr>
            <p:ph type="body" sz="quarter" idx="10"/>
          </p:nvPr>
        </p:nvSpPr>
        <p:spPr/>
        <p:txBody>
          <a:bodyPr/>
          <a:lstStyle/>
          <a:p>
            <a:pPr marL="514350" indent="-514350">
              <a:buFont typeface="+mj-lt"/>
              <a:buAutoNum type="alphaUcPeriod"/>
            </a:pPr>
            <a:r>
              <a:rPr lang="en-US" dirty="0" smtClean="0"/>
              <a:t>Start peeking, prodding, poking, querying, hoping, guessing, trial and error, etc.</a:t>
            </a:r>
          </a:p>
          <a:p>
            <a:pPr lvl="1"/>
            <a:r>
              <a:rPr lang="en-US" dirty="0" smtClean="0"/>
              <a:t>Ad-hoc, afterthought methods include:</a:t>
            </a:r>
          </a:p>
          <a:p>
            <a:pPr lvl="2"/>
            <a:r>
              <a:rPr lang="en-US" dirty="0" smtClean="0"/>
              <a:t>DBMS_OUTPUT</a:t>
            </a:r>
          </a:p>
          <a:p>
            <a:pPr lvl="2"/>
            <a:r>
              <a:rPr lang="en-US" dirty="0" smtClean="0"/>
              <a:t>Add some logging to file; recompile</a:t>
            </a:r>
          </a:p>
          <a:p>
            <a:pPr lvl="2"/>
            <a:r>
              <a:rPr lang="en-US" dirty="0" smtClean="0"/>
              <a:t>Add some logging to table; recompile</a:t>
            </a:r>
          </a:p>
          <a:p>
            <a:pPr lvl="2"/>
            <a:r>
              <a:rPr lang="en-US" dirty="0" smtClean="0"/>
              <a:t>GUI tool or DBMS_DEBUG API</a:t>
            </a:r>
          </a:p>
          <a:p>
            <a:pPr lvl="1"/>
            <a:r>
              <a:rPr lang="en-US" dirty="0" smtClean="0"/>
              <a:t>What is wrong with these methods?</a:t>
            </a:r>
          </a:p>
          <a:p>
            <a:pPr lvl="1"/>
            <a:r>
              <a:rPr lang="en-US" dirty="0" smtClean="0"/>
              <a:t>Even heroic efforts are too slow, error-prone, guess-prone, require downtime and leave customer impatient.</a:t>
            </a:r>
          </a:p>
          <a:p>
            <a:pPr marL="514350" indent="-514350">
              <a:buFont typeface="+mj-lt"/>
              <a:buAutoNum type="alphaUcPeriod"/>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Production PL/SQL</a:t>
            </a:r>
            <a:endParaRPr lang="en-US" dirty="0"/>
          </a:p>
        </p:txBody>
      </p:sp>
      <p:sp>
        <p:nvSpPr>
          <p:cNvPr id="3" name="Text Placeholder 2"/>
          <p:cNvSpPr>
            <a:spLocks noGrp="1"/>
          </p:cNvSpPr>
          <p:nvPr>
            <p:ph type="body" sz="quarter" idx="10"/>
          </p:nvPr>
        </p:nvSpPr>
        <p:spPr>
          <a:xfrm>
            <a:off x="457200" y="1066800"/>
            <a:ext cx="8153400" cy="838200"/>
          </a:xfrm>
        </p:spPr>
        <p:txBody>
          <a:bodyPr/>
          <a:lstStyle/>
          <a:p>
            <a:r>
              <a:rPr lang="en-US" dirty="0" smtClean="0"/>
              <a:t>The “lean-to”, or “just enough to make it run”</a:t>
            </a:r>
            <a:endParaRPr lang="en-US" dirty="0"/>
          </a:p>
        </p:txBody>
      </p:sp>
      <p:pic>
        <p:nvPicPr>
          <p:cNvPr id="4" name="Picture 3" descr="BasicLean-To.jpg"/>
          <p:cNvPicPr>
            <a:picLocks noChangeAspect="1"/>
          </p:cNvPicPr>
          <p:nvPr/>
        </p:nvPicPr>
        <p:blipFill>
          <a:blip r:embed="rId3" cstate="print"/>
          <a:stretch>
            <a:fillRect/>
          </a:stretch>
        </p:blipFill>
        <p:spPr>
          <a:xfrm>
            <a:off x="838199" y="2057400"/>
            <a:ext cx="5654417"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Production PL/SQL</a:t>
            </a:r>
            <a:endParaRPr lang="en-US" dirty="0"/>
          </a:p>
        </p:txBody>
      </p:sp>
      <p:sp>
        <p:nvSpPr>
          <p:cNvPr id="3" name="Text Placeholder 2"/>
          <p:cNvSpPr>
            <a:spLocks noGrp="1"/>
          </p:cNvSpPr>
          <p:nvPr>
            <p:ph type="body" sz="quarter" idx="10"/>
          </p:nvPr>
        </p:nvSpPr>
        <p:spPr/>
        <p:txBody>
          <a:bodyPr/>
          <a:lstStyle/>
          <a:p>
            <a:r>
              <a:rPr lang="en-US" dirty="0" smtClean="0"/>
              <a:t>The “shanty” or “house of bolt-</a:t>
            </a:r>
            <a:r>
              <a:rPr lang="en-US" dirty="0" err="1" smtClean="0"/>
              <a:t>ons</a:t>
            </a:r>
            <a:r>
              <a:rPr lang="en-US" dirty="0" smtClean="0"/>
              <a:t>”</a:t>
            </a:r>
            <a:endParaRPr lang="en-US" dirty="0"/>
          </a:p>
        </p:txBody>
      </p:sp>
      <p:pic>
        <p:nvPicPr>
          <p:cNvPr id="4" name="Picture 3" descr="ramshackle2.jpg"/>
          <p:cNvPicPr>
            <a:picLocks noChangeAspect="1"/>
          </p:cNvPicPr>
          <p:nvPr/>
        </p:nvPicPr>
        <p:blipFill>
          <a:blip r:embed="rId3" cstate="print"/>
          <a:stretch>
            <a:fillRect/>
          </a:stretch>
        </p:blipFill>
        <p:spPr>
          <a:xfrm>
            <a:off x="762000" y="1905000"/>
            <a:ext cx="5562599" cy="3585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fun</a:t>
            </a:r>
            <a:endParaRPr lang="en-US" dirty="0"/>
          </a:p>
        </p:txBody>
      </p:sp>
      <p:sp>
        <p:nvSpPr>
          <p:cNvPr id="3" name="Text Placeholder 2"/>
          <p:cNvSpPr>
            <a:spLocks noGrp="1"/>
          </p:cNvSpPr>
          <p:nvPr>
            <p:ph type="body" sz="quarter" idx="10"/>
          </p:nvPr>
        </p:nvSpPr>
        <p:spPr>
          <a:xfrm>
            <a:off x="457200" y="1066800"/>
            <a:ext cx="4191000" cy="5105400"/>
          </a:xfrm>
        </p:spPr>
        <p:txBody>
          <a:bodyPr/>
          <a:lstStyle/>
          <a:p>
            <a:pPr>
              <a:buNone/>
            </a:pPr>
            <a:r>
              <a:rPr lang="en-US" b="1" dirty="0" smtClean="0"/>
              <a:t>“Code as if the next guy to maintain your code is a homicidal maniac who knows where you live.</a:t>
            </a:r>
            <a:r>
              <a:rPr lang="en-US" dirty="0" smtClean="0"/>
              <a:t>” – Kathy Sierra and Bert Bates</a:t>
            </a:r>
            <a:endParaRPr lang="en-US" b="1" dirty="0" smtClean="0"/>
          </a:p>
        </p:txBody>
      </p:sp>
      <p:pic>
        <p:nvPicPr>
          <p:cNvPr id="4" name="Picture 3" descr="friday_13th_2.jpg"/>
          <p:cNvPicPr>
            <a:picLocks noChangeAspect="1"/>
          </p:cNvPicPr>
          <p:nvPr/>
        </p:nvPicPr>
        <p:blipFill>
          <a:blip r:embed="rId3" cstate="print"/>
          <a:stretch>
            <a:fillRect/>
          </a:stretch>
        </p:blipFill>
        <p:spPr>
          <a:xfrm>
            <a:off x="4495800" y="2895600"/>
            <a:ext cx="4436533" cy="2495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other techies see developers</a:t>
            </a:r>
            <a:endParaRPr lang="en-US" dirty="0"/>
          </a:p>
        </p:txBody>
      </p:sp>
      <p:pic>
        <p:nvPicPr>
          <p:cNvPr id="4" name="Picture 3" descr="TechSeenByTech.png"/>
          <p:cNvPicPr>
            <a:picLocks noChangeAspect="1"/>
          </p:cNvPicPr>
          <p:nvPr/>
        </p:nvPicPr>
        <p:blipFill>
          <a:blip r:embed="rId3" cstate="print"/>
          <a:stretch>
            <a:fillRect/>
          </a:stretch>
        </p:blipFill>
        <p:spPr>
          <a:xfrm>
            <a:off x="762000" y="1219200"/>
            <a:ext cx="7534275" cy="5143500"/>
          </a:xfrm>
          <a:prstGeom prst="rect">
            <a:avLst/>
          </a:prstGeom>
        </p:spPr>
      </p:pic>
      <p:sp>
        <p:nvSpPr>
          <p:cNvPr id="5" name="Rounded Rectangle 4"/>
          <p:cNvSpPr/>
          <p:nvPr/>
        </p:nvSpPr>
        <p:spPr>
          <a:xfrm>
            <a:off x="1752600" y="2667000"/>
            <a:ext cx="1676400" cy="35814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my job?</a:t>
            </a:r>
            <a:endParaRPr lang="en-US" dirty="0"/>
          </a:p>
        </p:txBody>
      </p:sp>
      <p:sp>
        <p:nvSpPr>
          <p:cNvPr id="3" name="Text Placeholder 2"/>
          <p:cNvSpPr>
            <a:spLocks noGrp="1"/>
          </p:cNvSpPr>
          <p:nvPr>
            <p:ph type="body" sz="quarter" idx="10"/>
          </p:nvPr>
        </p:nvSpPr>
        <p:spPr>
          <a:xfrm>
            <a:off x="457200" y="5486400"/>
            <a:ext cx="8229600" cy="685800"/>
          </a:xfrm>
        </p:spPr>
        <p:txBody>
          <a:bodyPr/>
          <a:lstStyle/>
          <a:p>
            <a:pPr algn="ctr"/>
            <a:r>
              <a:rPr lang="en-US" dirty="0" smtClean="0"/>
              <a:t>Somebody needs to care enough to do it right, or somebody else will have to do it over!</a:t>
            </a:r>
            <a:endParaRPr lang="en-US" dirty="0"/>
          </a:p>
        </p:txBody>
      </p:sp>
      <p:pic>
        <p:nvPicPr>
          <p:cNvPr id="4" name="Picture 3" descr="headInSand.gif"/>
          <p:cNvPicPr>
            <a:picLocks noChangeAspect="1"/>
          </p:cNvPicPr>
          <p:nvPr/>
        </p:nvPicPr>
        <p:blipFill>
          <a:blip r:embed="rId2" cstate="print"/>
          <a:stretch>
            <a:fillRect/>
          </a:stretch>
        </p:blipFill>
        <p:spPr>
          <a:xfrm>
            <a:off x="2428875" y="1990725"/>
            <a:ext cx="4286250" cy="2876550"/>
          </a:xfrm>
          <a:prstGeom prst="rect">
            <a:avLst/>
          </a:prstGeom>
        </p:spPr>
      </p:pic>
      <p:pic>
        <p:nvPicPr>
          <p:cNvPr id="5" name="Picture 4" descr="nmj1.jpg"/>
          <p:cNvPicPr>
            <a:picLocks noChangeAspect="1"/>
          </p:cNvPicPr>
          <p:nvPr/>
        </p:nvPicPr>
        <p:blipFill>
          <a:blip r:embed="rId3" cstate="print"/>
          <a:stretch>
            <a:fillRect/>
          </a:stretch>
        </p:blipFill>
        <p:spPr>
          <a:xfrm>
            <a:off x="533400" y="1600200"/>
            <a:ext cx="4581586" cy="3414713"/>
          </a:xfrm>
          <a:prstGeom prst="rect">
            <a:avLst/>
          </a:prstGeom>
        </p:spPr>
      </p:pic>
      <p:pic>
        <p:nvPicPr>
          <p:cNvPr id="6" name="Picture 5" descr="nmj2.jpg"/>
          <p:cNvPicPr>
            <a:picLocks noChangeAspect="1"/>
          </p:cNvPicPr>
          <p:nvPr/>
        </p:nvPicPr>
        <p:blipFill>
          <a:blip r:embed="rId4" cstate="print"/>
          <a:stretch>
            <a:fillRect/>
          </a:stretch>
        </p:blipFill>
        <p:spPr>
          <a:xfrm>
            <a:off x="5105400" y="1447800"/>
            <a:ext cx="2747010" cy="3772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solidFill>
                  <a:schemeClr val="accent3"/>
                </a:solidFill>
              </a:rPr>
              <a:t>Define instrumentation</a:t>
            </a:r>
          </a:p>
          <a:p>
            <a:r>
              <a:rPr lang="en-US" dirty="0" smtClean="0"/>
              <a:t>Oracle built-ins for instrumentation</a:t>
            </a:r>
          </a:p>
          <a:p>
            <a:r>
              <a:rPr lang="en-US" dirty="0" smtClean="0"/>
              <a:t>Develop requirements of good instrumentation</a:t>
            </a:r>
          </a:p>
          <a:p>
            <a:r>
              <a:rPr lang="en-US" dirty="0" smtClean="0"/>
              <a:t>Existing instrumentation libraries</a:t>
            </a:r>
          </a:p>
          <a:p>
            <a:r>
              <a:rPr lang="en-US" dirty="0" smtClean="0"/>
              <a:t>Demos using one of them</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Another Way</a:t>
            </a:r>
            <a:endParaRPr lang="en-US" dirty="0"/>
          </a:p>
        </p:txBody>
      </p:sp>
      <p:sp>
        <p:nvSpPr>
          <p:cNvPr id="3" name="Text Placeholder 2"/>
          <p:cNvSpPr>
            <a:spLocks noGrp="1"/>
          </p:cNvSpPr>
          <p:nvPr>
            <p:ph type="body" sz="quarter" idx="10"/>
          </p:nvPr>
        </p:nvSpPr>
        <p:spPr>
          <a:xfrm>
            <a:off x="457200" y="1066800"/>
            <a:ext cx="5257800" cy="5105400"/>
          </a:xfrm>
        </p:spPr>
        <p:txBody>
          <a:bodyPr/>
          <a:lstStyle/>
          <a:p>
            <a:r>
              <a:rPr lang="en-US" sz="2000" dirty="0" smtClean="0"/>
              <a:t>Write and document public interface.</a:t>
            </a:r>
          </a:p>
          <a:p>
            <a:r>
              <a:rPr lang="en-US" sz="2000" dirty="0" smtClean="0"/>
              <a:t>Write tests that all fail.</a:t>
            </a:r>
          </a:p>
          <a:p>
            <a:r>
              <a:rPr lang="en-US" sz="2000" dirty="0" smtClean="0"/>
              <a:t>Write body in pseudo-code.</a:t>
            </a:r>
          </a:p>
          <a:p>
            <a:r>
              <a:rPr lang="en-US" sz="2000" dirty="0" smtClean="0"/>
              <a:t>Fill in the algorithm, making sure routine does one thing and one thing well. Ensure it uses assertions to check assumptions. Clean. To standard. Formatted.</a:t>
            </a:r>
          </a:p>
          <a:p>
            <a:r>
              <a:rPr lang="en-US" sz="2000" dirty="0" smtClean="0"/>
              <a:t>Then I go back and wrap pseudo-code with log and debug calls, adding a little runtime context. Voila! 3-birds with one stone.</a:t>
            </a:r>
          </a:p>
          <a:p>
            <a:r>
              <a:rPr lang="en-US" sz="2000" dirty="0" smtClean="0"/>
              <a:t>Then I run the tests until they all work, using the instrumentation and metrics if there is trouble.</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1143000"/>
            <a:ext cx="6094991" cy="5029200"/>
          </a:xfrm>
          <a:prstGeom prst="rect">
            <a:avLst/>
          </a:prstGeom>
          <a:noFill/>
          <a:ln w="9525">
            <a:noFill/>
            <a:miter lim="800000"/>
            <a:headEnd/>
            <a:tailEnd/>
          </a:ln>
        </p:spPr>
      </p:pic>
      <p:sp>
        <p:nvSpPr>
          <p:cNvPr id="6" name="Rectangle 5"/>
          <p:cNvSpPr/>
          <p:nvPr/>
        </p:nvSpPr>
        <p:spPr>
          <a:xfrm>
            <a:off x="6154079" y="2514600"/>
            <a:ext cx="2989921" cy="1754326"/>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Simple</a:t>
            </a:r>
          </a:p>
          <a:p>
            <a:pPr algn="ctr"/>
            <a:r>
              <a:rPr lang="en-US" sz="5400" b="1" dirty="0" smtClean="0">
                <a:ln w="10541" cmpd="sng">
                  <a:solidFill>
                    <a:srgbClr val="7D7D7D">
                      <a:tint val="100000"/>
                      <a:shade val="100000"/>
                      <a:satMod val="110000"/>
                    </a:srgbClr>
                  </a:solidFill>
                  <a:prstDash val="solid"/>
                </a:ln>
                <a:gradFill>
                  <a:gsLst>
                    <a:gs pos="0">
                      <a:srgbClr val="E6DCAC"/>
                    </a:gs>
                    <a:gs pos="12000">
                      <a:srgbClr val="E6D78A"/>
                    </a:gs>
                    <a:gs pos="30000">
                      <a:srgbClr val="C7AC4C"/>
                    </a:gs>
                    <a:gs pos="45000">
                      <a:srgbClr val="E6D78A"/>
                    </a:gs>
                    <a:gs pos="77000">
                      <a:srgbClr val="C7AC4C"/>
                    </a:gs>
                    <a:gs pos="100000">
                      <a:srgbClr val="E6DCAC"/>
                    </a:gs>
                  </a:gsLst>
                  <a:lin ang="5400000" scaled="0"/>
                </a:gradFill>
              </a:rPr>
              <a:t>Elegance</a:t>
            </a:r>
            <a:endParaRPr lang="en-US" sz="5400" b="1" cap="none" spc="0" dirty="0">
              <a:ln w="10541" cmpd="sng">
                <a:solidFill>
                  <a:srgbClr val="7D7D7D">
                    <a:tint val="100000"/>
                    <a:shade val="100000"/>
                    <a:satMod val="110000"/>
                  </a:srgbClr>
                </a:solidFill>
                <a:prstDash val="solid"/>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dissolve">
                                      <p:cBhvr>
                                        <p:cTn id="21" dur="500"/>
                                        <p:tgtEl>
                                          <p:spTgt spid="10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Another Way</a:t>
            </a:r>
            <a:endParaRPr lang="en-US" dirty="0"/>
          </a:p>
        </p:txBody>
      </p:sp>
      <p:sp>
        <p:nvSpPr>
          <p:cNvPr id="3" name="Text Placeholder 2"/>
          <p:cNvSpPr>
            <a:spLocks noGrp="1"/>
          </p:cNvSpPr>
          <p:nvPr>
            <p:ph type="body" sz="quarter" idx="10"/>
          </p:nvPr>
        </p:nvSpPr>
        <p:spPr/>
        <p:txBody>
          <a:bodyPr/>
          <a:lstStyle/>
          <a:p>
            <a:r>
              <a:rPr lang="en-US" dirty="0" smtClean="0"/>
              <a:t>Instrumentation</a:t>
            </a:r>
          </a:p>
          <a:p>
            <a:pPr lvl="1">
              <a:buNone/>
            </a:pPr>
            <a:r>
              <a:rPr lang="en-US" dirty="0" smtClean="0"/>
              <a:t>“Instrumentation is the process of fitting production applications with code that directs </a:t>
            </a:r>
            <a:r>
              <a:rPr lang="en-US" u="sng" dirty="0" smtClean="0"/>
              <a:t>runtime context</a:t>
            </a:r>
            <a:r>
              <a:rPr lang="en-US" dirty="0" smtClean="0"/>
              <a:t> to some </a:t>
            </a:r>
            <a:r>
              <a:rPr lang="en-US" u="sng" dirty="0" smtClean="0"/>
              <a:t>destination</a:t>
            </a:r>
            <a:r>
              <a:rPr lang="en-US" dirty="0" smtClean="0"/>
              <a:t> where it can be useful.”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Another Way</a:t>
            </a:r>
            <a:endParaRPr lang="en-US" dirty="0"/>
          </a:p>
        </p:txBody>
      </p:sp>
      <p:sp>
        <p:nvSpPr>
          <p:cNvPr id="3" name="Text Placeholder 2"/>
          <p:cNvSpPr>
            <a:spLocks noGrp="1"/>
          </p:cNvSpPr>
          <p:nvPr>
            <p:ph type="body" sz="quarter" idx="10"/>
          </p:nvPr>
        </p:nvSpPr>
        <p:spPr/>
        <p:txBody>
          <a:bodyPr/>
          <a:lstStyle/>
          <a:p>
            <a:r>
              <a:rPr lang="en-US" dirty="0" smtClean="0"/>
              <a:t>Runtime Context</a:t>
            </a:r>
          </a:p>
          <a:p>
            <a:pPr lvl="1">
              <a:buNone/>
            </a:pPr>
            <a:r>
              <a:rPr lang="en-US" dirty="0" smtClean="0"/>
              <a:t>“The runtime context can be who, when, what was passed in, what changed, time taken, errors and warnings encountered, etc.”</a:t>
            </a:r>
          </a:p>
          <a:p>
            <a:r>
              <a:rPr lang="en-US" dirty="0" smtClean="0"/>
              <a:t>Three categories:</a:t>
            </a:r>
          </a:p>
          <a:p>
            <a:pPr lvl="1"/>
            <a:r>
              <a:rPr lang="en-US" dirty="0" smtClean="0"/>
              <a:t>Debugging – disabled by default</a:t>
            </a:r>
          </a:p>
          <a:p>
            <a:pPr lvl="1"/>
            <a:r>
              <a:rPr lang="en-US" dirty="0" smtClean="0"/>
              <a:t>Logging – enabled by default</a:t>
            </a:r>
          </a:p>
          <a:p>
            <a:pPr lvl="2"/>
            <a:r>
              <a:rPr lang="en-US" dirty="0" smtClean="0"/>
              <a:t>Error, warning, informational, metric</a:t>
            </a:r>
          </a:p>
          <a:p>
            <a:pPr lvl="1"/>
            <a:r>
              <a:rPr lang="en-US" dirty="0" smtClean="0"/>
              <a:t>Column-level Audit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Bill Who?</a:t>
            </a:r>
            <a:endParaRPr lang="en-US" dirty="0">
              <a:solidFill>
                <a:schemeClr val="bg1"/>
              </a:solidFill>
            </a:endParaRPr>
          </a:p>
        </p:txBody>
      </p:sp>
      <p:sp>
        <p:nvSpPr>
          <p:cNvPr id="3" name="Text Placeholder 2"/>
          <p:cNvSpPr>
            <a:spLocks noGrp="1"/>
          </p:cNvSpPr>
          <p:nvPr>
            <p:ph type="body" sz="quarter" idx="10"/>
          </p:nvPr>
        </p:nvSpPr>
        <p:spPr/>
        <p:txBody>
          <a:bodyPr/>
          <a:lstStyle/>
          <a:p>
            <a:r>
              <a:rPr lang="en-US" dirty="0" smtClean="0">
                <a:solidFill>
                  <a:schemeClr val="bg1"/>
                </a:solidFill>
              </a:rPr>
              <a:t>RMOUG, IOUG and UTOUG. 10 yrs</a:t>
            </a:r>
          </a:p>
          <a:p>
            <a:r>
              <a:rPr lang="en-US" dirty="0" smtClean="0">
                <a:solidFill>
                  <a:schemeClr val="bg1"/>
                </a:solidFill>
              </a:rPr>
              <a:t>PL/SQL enthusiast. 16 yrs</a:t>
            </a:r>
          </a:p>
          <a:p>
            <a:pPr lvl="1"/>
            <a:r>
              <a:rPr lang="en-US" dirty="0" smtClean="0">
                <a:solidFill>
                  <a:schemeClr val="bg1"/>
                </a:solidFill>
              </a:rPr>
              <a:t>Andersen Consulting – SF, Denver</a:t>
            </a:r>
          </a:p>
          <a:p>
            <a:pPr lvl="1"/>
            <a:r>
              <a:rPr lang="en-US" dirty="0" smtClean="0">
                <a:solidFill>
                  <a:schemeClr val="bg1"/>
                </a:solidFill>
              </a:rPr>
              <a:t>New Global Telecom – Golden</a:t>
            </a:r>
          </a:p>
          <a:p>
            <a:pPr lvl="1"/>
            <a:r>
              <a:rPr lang="en-US" dirty="0" smtClean="0">
                <a:solidFill>
                  <a:schemeClr val="bg1"/>
                </a:solidFill>
              </a:rPr>
              <a:t>Structure Consulting Group – Houston</a:t>
            </a:r>
          </a:p>
          <a:p>
            <a:pPr lvl="1"/>
            <a:r>
              <a:rPr lang="en-US" dirty="0" smtClean="0">
                <a:solidFill>
                  <a:schemeClr val="bg1"/>
                </a:solidFill>
              </a:rPr>
              <a:t>Church of Jesus Christ of Latter Day Saints</a:t>
            </a:r>
          </a:p>
          <a:p>
            <a:pPr lvl="1"/>
            <a:r>
              <a:rPr lang="en-US" dirty="0" smtClean="0">
                <a:solidFill>
                  <a:schemeClr val="bg1"/>
                </a:solidFill>
              </a:rPr>
              <a:t>DBArtisans.com (place to keep my stuff)</a:t>
            </a:r>
          </a:p>
          <a:p>
            <a:r>
              <a:rPr lang="en-US" dirty="0" smtClean="0">
                <a:solidFill>
                  <a:schemeClr val="bg1"/>
                </a:solidFill>
              </a:rPr>
              <a:t>Hiking, biking, snowshoeing, martial arts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Another Way</a:t>
            </a:r>
            <a:endParaRPr lang="en-US" dirty="0"/>
          </a:p>
        </p:txBody>
      </p:sp>
      <p:sp>
        <p:nvSpPr>
          <p:cNvPr id="3" name="Text Placeholder 2"/>
          <p:cNvSpPr>
            <a:spLocks noGrp="1"/>
          </p:cNvSpPr>
          <p:nvPr>
            <p:ph type="body" sz="quarter" idx="10"/>
          </p:nvPr>
        </p:nvSpPr>
        <p:spPr/>
        <p:txBody>
          <a:bodyPr/>
          <a:lstStyle/>
          <a:p>
            <a:r>
              <a:rPr lang="en-US" dirty="0" smtClean="0"/>
              <a:t>Destination</a:t>
            </a:r>
          </a:p>
          <a:p>
            <a:pPr>
              <a:buNone/>
            </a:pPr>
            <a:r>
              <a:rPr lang="en-US" dirty="0" smtClean="0"/>
              <a:t>“The destination of the runtime context can be </a:t>
            </a:r>
            <a:r>
              <a:rPr lang="en-US" dirty="0" err="1" smtClean="0"/>
              <a:t>stdout</a:t>
            </a:r>
            <a:r>
              <a:rPr lang="en-US" dirty="0" smtClean="0"/>
              <a:t>, V$ performance views, a logging table, a log file on the database host, a queue for asynchronous publication and monitoring, a DBMS pipe or alert, and other slower, more complex alternatives like HTTP, FTP and UDP callouts.”</a:t>
            </a:r>
          </a:p>
          <a:p>
            <a:r>
              <a:rPr lang="en-US" dirty="0" smtClean="0"/>
              <a:t>IMHO: Best option is </a:t>
            </a:r>
            <a:r>
              <a:rPr lang="en-US" u="sng" dirty="0" smtClean="0"/>
              <a:t>logging table </a:t>
            </a:r>
            <a:r>
              <a:rPr lang="en-US" dirty="0" smtClean="0"/>
              <a:t>written within an anonymous transaction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Problem Source</a:t>
            </a:r>
            <a:endParaRPr lang="en-US" dirty="0"/>
          </a:p>
        </p:txBody>
      </p:sp>
      <p:sp>
        <p:nvSpPr>
          <p:cNvPr id="3" name="Text Placeholder 2"/>
          <p:cNvSpPr>
            <a:spLocks noGrp="1"/>
          </p:cNvSpPr>
          <p:nvPr>
            <p:ph type="body" sz="quarter" idx="10"/>
          </p:nvPr>
        </p:nvSpPr>
        <p:spPr/>
        <p:txBody>
          <a:bodyPr/>
          <a:lstStyle/>
          <a:p>
            <a:pPr marL="514350" indent="-514350">
              <a:buNone/>
            </a:pPr>
            <a:r>
              <a:rPr lang="en-US" dirty="0" smtClean="0"/>
              <a:t>With instrumentation in place…</a:t>
            </a:r>
          </a:p>
          <a:p>
            <a:pPr marL="514350" indent="-514350">
              <a:buFont typeface="+mj-lt"/>
              <a:buAutoNum type="alphaUcPeriod" startAt="2"/>
            </a:pPr>
            <a:r>
              <a:rPr lang="en-US" dirty="0" smtClean="0"/>
              <a:t>Simply review what happened</a:t>
            </a:r>
          </a:p>
          <a:p>
            <a:pPr lvl="1"/>
            <a:r>
              <a:rPr lang="en-US" dirty="0" smtClean="0"/>
              <a:t>If instrumentation was in place</a:t>
            </a:r>
          </a:p>
          <a:p>
            <a:pPr lvl="2"/>
            <a:r>
              <a:rPr lang="en-US" dirty="0" smtClean="0"/>
              <a:t>Auditing: who changed what, and when?</a:t>
            </a:r>
          </a:p>
          <a:p>
            <a:pPr lvl="2"/>
            <a:r>
              <a:rPr lang="en-US" dirty="0" smtClean="0"/>
              <a:t>Metrics: how long did it take?</a:t>
            </a:r>
          </a:p>
          <a:p>
            <a:pPr lvl="2"/>
            <a:r>
              <a:rPr lang="en-US" dirty="0" smtClean="0"/>
              <a:t>Informational and Error Logging: what happened?</a:t>
            </a:r>
          </a:p>
          <a:p>
            <a:pPr marL="514350" indent="-51435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Problem Source</a:t>
            </a:r>
            <a:endParaRPr lang="en-US" dirty="0"/>
          </a:p>
        </p:txBody>
      </p:sp>
      <p:sp>
        <p:nvSpPr>
          <p:cNvPr id="3" name="Text Placeholder 2"/>
          <p:cNvSpPr>
            <a:spLocks noGrp="1"/>
          </p:cNvSpPr>
          <p:nvPr>
            <p:ph type="body" sz="quarter" idx="10"/>
          </p:nvPr>
        </p:nvSpPr>
        <p:spPr/>
        <p:txBody>
          <a:bodyPr/>
          <a:lstStyle/>
          <a:p>
            <a:pPr marL="514350" indent="-514350">
              <a:buNone/>
            </a:pPr>
            <a:r>
              <a:rPr lang="en-US" dirty="0" smtClean="0"/>
              <a:t>If option B does not find the root cause…</a:t>
            </a:r>
          </a:p>
          <a:p>
            <a:pPr marL="514350" indent="-514350">
              <a:buFont typeface="+mj-lt"/>
              <a:buAutoNum type="alphaUcPeriod" startAt="3"/>
            </a:pPr>
            <a:r>
              <a:rPr lang="en-US" dirty="0" smtClean="0"/>
              <a:t>Replicate and monitor in real time</a:t>
            </a:r>
          </a:p>
          <a:p>
            <a:pPr marL="914400" lvl="1" indent="-514350"/>
            <a:r>
              <a:rPr lang="en-US" dirty="0" smtClean="0"/>
              <a:t>This requires dynamic debug logging pre-embedded in the code.</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t>Define instrumentation</a:t>
            </a:r>
          </a:p>
          <a:p>
            <a:r>
              <a:rPr lang="en-US" dirty="0" smtClean="0">
                <a:solidFill>
                  <a:schemeClr val="accent3"/>
                </a:solidFill>
              </a:rPr>
              <a:t>Oracle built-ins for instrumentation</a:t>
            </a:r>
          </a:p>
          <a:p>
            <a:r>
              <a:rPr lang="en-US" dirty="0" smtClean="0"/>
              <a:t>Develop requirements of good instrumentation</a:t>
            </a:r>
          </a:p>
          <a:p>
            <a:r>
              <a:rPr lang="en-US" dirty="0" smtClean="0"/>
              <a:t>Existing instrumentation libraries</a:t>
            </a:r>
          </a:p>
          <a:p>
            <a:r>
              <a:rPr lang="en-US" dirty="0" smtClean="0"/>
              <a:t>Demos using one of them</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Column-level Auditing</a:t>
            </a:r>
          </a:p>
          <a:p>
            <a:pPr lvl="1"/>
            <a:r>
              <a:rPr lang="en-US" dirty="0" smtClean="0"/>
              <a:t>11g Flashback Data Archive (Total Recall)</a:t>
            </a:r>
          </a:p>
          <a:p>
            <a:pPr lvl="1"/>
            <a:r>
              <a:rPr lang="en-US" dirty="0" smtClean="0"/>
              <a:t>Most build custom triggers to capture change, and tables to hold the history.</a:t>
            </a:r>
          </a:p>
          <a:p>
            <a:pPr lvl="1">
              <a:buNone/>
            </a:pPr>
            <a:endParaRPr lang="en-US" dirty="0" smtClean="0"/>
          </a:p>
          <a:p>
            <a:r>
              <a:rPr lang="en-US" dirty="0" smtClean="0"/>
              <a:t>Metrics</a:t>
            </a:r>
          </a:p>
          <a:p>
            <a:pPr lvl="1"/>
            <a:r>
              <a:rPr lang="en-US" dirty="0" err="1" smtClean="0"/>
              <a:t>DBMS_UTILITY.get_time</a:t>
            </a:r>
            <a:r>
              <a:rPr lang="en-US" dirty="0" smtClean="0"/>
              <a:t> </a:t>
            </a:r>
            <a:r>
              <a:rPr lang="en-US" dirty="0" smtClean="0">
                <a:solidFill>
                  <a:schemeClr val="accent1"/>
                </a:solidFill>
              </a:rPr>
              <a:t>{DEMO</a:t>
            </a:r>
            <a:r>
              <a:rPr lang="en-US" dirty="0" smtClean="0">
                <a:solidFill>
                  <a:schemeClr val="accent1"/>
                </a:solidFill>
              </a:rPr>
              <a:t>}</a:t>
            </a:r>
          </a:p>
          <a:p>
            <a:pPr lvl="1"/>
            <a:r>
              <a:rPr lang="en-US" dirty="0" smtClean="0"/>
              <a:t>DBMS_PROFILER </a:t>
            </a:r>
            <a:r>
              <a:rPr lang="en-US" dirty="0" smtClean="0">
                <a:solidFill>
                  <a:schemeClr val="accent1"/>
                </a:solidFill>
              </a:rPr>
              <a:t>{DEMO</a:t>
            </a:r>
            <a:r>
              <a:rPr lang="en-US" dirty="0" smtClean="0">
                <a:solidFill>
                  <a:schemeClr val="accent1"/>
                </a:solidFill>
              </a:rPr>
              <a:t>}</a:t>
            </a:r>
            <a:endParaRPr lang="en-US" dirty="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DBMS_OUTPUT</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DBMS_DEBUG &amp; DBMS_DEBUG_JDWP </a:t>
            </a:r>
            <a:r>
              <a:rPr lang="en-US" dirty="0" smtClean="0">
                <a:solidFill>
                  <a:schemeClr val="accent1"/>
                </a:solidFill>
              </a:rPr>
              <a:t>{DEMO</a:t>
            </a:r>
            <a:r>
              <a:rPr lang="en-US" dirty="0" smtClean="0">
                <a:solidFill>
                  <a:schemeClr val="accent1"/>
                </a:solidFill>
              </a:rPr>
              <a:t>}</a:t>
            </a:r>
            <a:endParaRPr lang="en-US" dirty="0" smtClean="0">
              <a:solidFill>
                <a:schemeClr val="accent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ORADEBUG</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DBMS_ERRLOG? Nope</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DBMS_ALERT </a:t>
            </a:r>
            <a:r>
              <a:rPr lang="en-US" dirty="0" smtClean="0">
                <a:solidFill>
                  <a:schemeClr val="accent1"/>
                </a:solidFill>
              </a:rPr>
              <a:t>{DEMO</a:t>
            </a:r>
            <a:r>
              <a:rPr lang="en-US" dirty="0" smtClean="0">
                <a:solidFill>
                  <a:schemeClr val="accent1"/>
                </a:solidFill>
              </a:rPr>
              <a:t>}</a:t>
            </a:r>
            <a:endParaRPr lang="en-US" dirty="0" smtClean="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Text Placeholder 2"/>
          <p:cNvSpPr>
            <a:spLocks noGrp="1"/>
          </p:cNvSpPr>
          <p:nvPr>
            <p:ph type="body" sz="quarter" idx="10"/>
          </p:nvPr>
        </p:nvSpPr>
        <p:spPr/>
        <p:txBody>
          <a:bodyPr/>
          <a:lstStyle/>
          <a:p>
            <a:r>
              <a:rPr lang="en-US" dirty="0" smtClean="0"/>
              <a:t>Strictly DBA? Strictly developers? Hybrids?</a:t>
            </a:r>
          </a:p>
          <a:p>
            <a:r>
              <a:rPr lang="en-US" dirty="0" smtClean="0"/>
              <a:t>Written PL/SQL that was release to Prod?</a:t>
            </a:r>
          </a:p>
          <a:p>
            <a:r>
              <a:rPr lang="en-US" dirty="0" smtClean="0"/>
              <a:t>Significant personal or enterprise investment in production PL/SQL?</a:t>
            </a:r>
          </a:p>
          <a:p>
            <a:r>
              <a:rPr lang="en-US" dirty="0" smtClean="0"/>
              <a:t>Who has never had anything go wrong in that production PL/SQL?</a:t>
            </a:r>
          </a:p>
          <a:p>
            <a:r>
              <a:rPr lang="en-US" dirty="0" smtClean="0"/>
              <a:t>When things do go wrong, how long does it take to find out what it is doing, what it did, why it did what it did?</a:t>
            </a:r>
          </a:p>
          <a:p>
            <a:r>
              <a:rPr lang="en-US" dirty="0" smtClean="0"/>
              <a:t>How did the users/mgmt appreciate your handling of the issue?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DBMS_PIPE </a:t>
            </a:r>
            <a:r>
              <a:rPr lang="en-US" dirty="0" smtClean="0">
                <a:solidFill>
                  <a:schemeClr val="accent1"/>
                </a:solidFill>
              </a:rPr>
              <a:t>{DEMO</a:t>
            </a:r>
            <a:r>
              <a:rPr lang="en-US" dirty="0" smtClean="0">
                <a:solidFill>
                  <a:schemeClr val="accent1"/>
                </a:solidFill>
              </a:rPr>
              <a:t>}</a:t>
            </a:r>
            <a:endParaRPr lang="en-US" dirty="0" smtClean="0">
              <a:solidFill>
                <a:schemeClr val="accen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DBMS_APPLICATION_INFO </a:t>
            </a:r>
            <a:r>
              <a:rPr lang="en-US" dirty="0" smtClean="0">
                <a:solidFill>
                  <a:schemeClr val="accent1"/>
                </a:solidFill>
              </a:rPr>
              <a:t>{DEMO</a:t>
            </a:r>
            <a:r>
              <a:rPr lang="en-US" dirty="0" smtClean="0">
                <a:solidFill>
                  <a:schemeClr val="accent1"/>
                </a:solidFill>
              </a:rPr>
              <a:t>}</a:t>
            </a:r>
          </a:p>
          <a:p>
            <a:pPr lvl="1"/>
            <a:r>
              <a:rPr lang="en-US" dirty="0" err="1" smtClean="0"/>
              <a:t>set_module</a:t>
            </a:r>
            <a:r>
              <a:rPr lang="en-US" dirty="0" smtClean="0"/>
              <a:t>(), </a:t>
            </a:r>
            <a:r>
              <a:rPr lang="en-US" dirty="0" err="1" smtClean="0"/>
              <a:t>set_action</a:t>
            </a:r>
            <a:r>
              <a:rPr lang="en-US" dirty="0" smtClean="0"/>
              <a:t>(), </a:t>
            </a:r>
            <a:r>
              <a:rPr lang="en-US" dirty="0" err="1" smtClean="0"/>
              <a:t>set_client_info</a:t>
            </a:r>
            <a:r>
              <a:rPr lang="en-US" dirty="0" smtClean="0"/>
              <a:t>() and </a:t>
            </a:r>
            <a:r>
              <a:rPr lang="en-US" dirty="0" err="1" smtClean="0"/>
              <a:t>set_session_longops</a:t>
            </a:r>
            <a:r>
              <a:rPr lang="en-US" dirty="0" smtClean="0"/>
              <a:t>()</a:t>
            </a:r>
          </a:p>
          <a:p>
            <a:pPr lvl="1"/>
            <a:r>
              <a:rPr lang="en-US" dirty="0" smtClean="0"/>
              <a:t>Use </a:t>
            </a:r>
            <a:r>
              <a:rPr lang="en-US" dirty="0" err="1" smtClean="0"/>
              <a:t>DBMS_SESSION.set_identifier</a:t>
            </a:r>
            <a:r>
              <a:rPr lang="en-US" dirty="0" smtClean="0"/>
              <a:t> to set </a:t>
            </a:r>
            <a:r>
              <a:rPr lang="en-US" dirty="0" err="1" smtClean="0"/>
              <a:t>client_identifier</a:t>
            </a:r>
            <a:r>
              <a:rPr lang="en-US" dirty="0" smtClean="0"/>
              <a:t> seen in V$SESSION, AUDIT, trace and elsewhere.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DBMS_APPLICATION_INFO</a:t>
            </a:r>
          </a:p>
          <a:p>
            <a:pPr lvl="2"/>
            <a:r>
              <a:rPr lang="en-US" dirty="0" err="1" smtClean="0"/>
              <a:t>s</a:t>
            </a:r>
            <a:r>
              <a:rPr lang="en-US" dirty="0" err="1" smtClean="0"/>
              <a:t>et_session_longops</a:t>
            </a:r>
            <a:r>
              <a:rPr lang="en-US"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DBMS_SYSTEM </a:t>
            </a:r>
            <a:r>
              <a:rPr lang="en-US" dirty="0" smtClean="0">
                <a:solidFill>
                  <a:schemeClr val="accent1"/>
                </a:solidFill>
              </a:rPr>
              <a:t>{DEMO</a:t>
            </a:r>
            <a:r>
              <a:rPr lang="en-US" dirty="0" smtClean="0">
                <a:solidFill>
                  <a:schemeClr val="accent1"/>
                </a:solidFill>
              </a:rPr>
              <a:t>}</a:t>
            </a:r>
          </a:p>
          <a:p>
            <a:pPr lvl="1">
              <a:buNone/>
            </a:pPr>
            <a:endParaRPr lang="en-US" dirty="0" smtClean="0">
              <a:solidFill>
                <a:schemeClr val="accent1"/>
              </a:solidFill>
            </a:endParaRPr>
          </a:p>
          <a:p>
            <a:pPr>
              <a:buNone/>
            </a:pPr>
            <a:r>
              <a:rPr lang="en-US" sz="1200" b="1" dirty="0" smtClean="0">
                <a:latin typeface="Courier New" pitchFamily="49" charset="0"/>
                <a:cs typeface="Courier New" pitchFamily="49" charset="0"/>
              </a:rPr>
              <a:t>&lt;</a:t>
            </a:r>
            <a:r>
              <a:rPr lang="en-US" sz="1200" b="1" dirty="0" err="1" smtClean="0">
                <a:latin typeface="Courier New" pitchFamily="49" charset="0"/>
                <a:cs typeface="Courier New" pitchFamily="49" charset="0"/>
              </a:rPr>
              <a:t>msg</a:t>
            </a:r>
            <a:r>
              <a:rPr lang="en-US" sz="1200" b="1" dirty="0" smtClean="0">
                <a:latin typeface="Courier New" pitchFamily="49" charset="0"/>
                <a:cs typeface="Courier New" pitchFamily="49" charset="0"/>
              </a:rPr>
              <a:t> time='2012-02-03T18:30:40.283-07:00' </a:t>
            </a:r>
            <a:r>
              <a:rPr lang="en-US" sz="1200" b="1" dirty="0" err="1" smtClean="0">
                <a:latin typeface="Courier New" pitchFamily="49" charset="0"/>
                <a:cs typeface="Courier New" pitchFamily="49" charset="0"/>
              </a:rPr>
              <a:t>org_id</a:t>
            </a:r>
            <a:r>
              <a:rPr lang="en-US" sz="1200" b="1" dirty="0" smtClean="0">
                <a:latin typeface="Courier New" pitchFamily="49" charset="0"/>
                <a:cs typeface="Courier New" pitchFamily="49" charset="0"/>
              </a:rPr>
              <a:t>='oracle' </a:t>
            </a:r>
            <a:r>
              <a:rPr lang="en-US" sz="1200" b="1" dirty="0" err="1" smtClean="0">
                <a:latin typeface="Courier New" pitchFamily="49" charset="0"/>
                <a:cs typeface="Courier New" pitchFamily="49" charset="0"/>
              </a:rPr>
              <a:t>comp_id</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rdbms</a:t>
            </a:r>
            <a:r>
              <a:rPr lang="en-US" sz="1200" b="1" dirty="0" smtClean="0">
                <a:latin typeface="Courier New" pitchFamily="49" charset="0"/>
                <a:cs typeface="Courier New" pitchFamily="49" charset="0"/>
              </a:rPr>
              <a:t>'</a:t>
            </a:r>
          </a:p>
          <a:p>
            <a:pPr>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client_id</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bcoulam</a:t>
            </a:r>
            <a:r>
              <a:rPr lang="en-US" sz="1200" b="1" dirty="0" smtClean="0">
                <a:latin typeface="Courier New" pitchFamily="49" charset="0"/>
                <a:cs typeface="Courier New" pitchFamily="49" charset="0"/>
              </a:rPr>
              <a:t>' type='UNKNOWN' level='16'</a:t>
            </a:r>
          </a:p>
          <a:p>
            <a:pPr>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host_id</a:t>
            </a:r>
            <a:r>
              <a:rPr lang="en-US" sz="1200" b="1" dirty="0" smtClean="0">
                <a:latin typeface="Courier New" pitchFamily="49" charset="0"/>
                <a:cs typeface="Courier New" pitchFamily="49" charset="0"/>
              </a:rPr>
              <a:t>='R9AXR65' </a:t>
            </a:r>
            <a:r>
              <a:rPr lang="en-US" sz="1200" b="1" dirty="0" err="1" smtClean="0">
                <a:latin typeface="Courier New" pitchFamily="49" charset="0"/>
                <a:cs typeface="Courier New" pitchFamily="49" charset="0"/>
              </a:rPr>
              <a:t>host_addr</a:t>
            </a:r>
            <a:r>
              <a:rPr lang="en-US" sz="1200" b="1" dirty="0" smtClean="0">
                <a:latin typeface="Courier New" pitchFamily="49" charset="0"/>
                <a:cs typeface="Courier New" pitchFamily="49" charset="0"/>
              </a:rPr>
              <a:t>='fe80::cd94:25d3:ee1a:9777%11' module='PL/SQL Developer'</a:t>
            </a:r>
          </a:p>
          <a:p>
            <a:pPr>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pid</a:t>
            </a:r>
            <a:r>
              <a:rPr lang="en-US" sz="1200" b="1" dirty="0" smtClean="0">
                <a:latin typeface="Courier New" pitchFamily="49" charset="0"/>
                <a:cs typeface="Courier New" pitchFamily="49" charset="0"/>
              </a:rPr>
              <a:t>='15156'&gt;</a:t>
            </a:r>
          </a:p>
          <a:p>
            <a:pPr>
              <a:buNone/>
            </a:pPr>
            <a:r>
              <a:rPr lang="en-US" sz="1200" b="1" dirty="0" smtClean="0">
                <a:latin typeface="Courier New" pitchFamily="49" charset="0"/>
                <a:cs typeface="Courier New" pitchFamily="49" charset="0"/>
              </a:rPr>
              <a:t> &lt;txt&gt;WARNING! Here is my real-time </a:t>
            </a:r>
            <a:r>
              <a:rPr lang="en-US" sz="1200" b="1" dirty="0" err="1" smtClean="0">
                <a:latin typeface="Courier New" pitchFamily="49" charset="0"/>
                <a:cs typeface="Courier New" pitchFamily="49" charset="0"/>
              </a:rPr>
              <a:t>msg</a:t>
            </a:r>
            <a:r>
              <a:rPr lang="en-US" sz="1200" b="1" dirty="0" smtClean="0">
                <a:latin typeface="Courier New" pitchFamily="49" charset="0"/>
                <a:cs typeface="Courier New" pitchFamily="49" charset="0"/>
              </a:rPr>
              <a:t> logged to alert.log</a:t>
            </a:r>
          </a:p>
          <a:p>
            <a:pPr>
              <a:buNone/>
            </a:pPr>
            <a:r>
              <a:rPr lang="en-US" sz="1200" b="1" dirty="0" smtClean="0">
                <a:latin typeface="Courier New" pitchFamily="49" charset="0"/>
                <a:cs typeface="Courier New" pitchFamily="49" charset="0"/>
              </a:rPr>
              <a:t> &lt;/txt&gt;</a:t>
            </a:r>
          </a:p>
          <a:p>
            <a:pPr>
              <a:buNone/>
            </a:pPr>
            <a:r>
              <a:rPr lang="en-US" sz="1200" b="1" dirty="0" smtClean="0">
                <a:latin typeface="Courier New" pitchFamily="49" charset="0"/>
                <a:cs typeface="Courier New" pitchFamily="49" charset="0"/>
              </a:rPr>
              <a:t>&lt;/</a:t>
            </a:r>
            <a:r>
              <a:rPr lang="en-US" sz="1200" b="1" dirty="0" err="1" smtClean="0">
                <a:latin typeface="Courier New" pitchFamily="49" charset="0"/>
                <a:cs typeface="Courier New" pitchFamily="49" charset="0"/>
              </a:rPr>
              <a:t>msg</a:t>
            </a:r>
            <a:r>
              <a:rPr lang="en-US" sz="1200" b="1" dirty="0" smtClean="0">
                <a:latin typeface="Courier New" pitchFamily="49" charset="0"/>
                <a:cs typeface="Courier New" pitchFamily="49" charset="0"/>
              </a:rPr>
              <a:t>&gt;</a:t>
            </a:r>
            <a:endParaRPr lang="en-US" sz="1200" b="1" dirty="0" smtClean="0">
              <a:solidFill>
                <a:schemeClr val="accent1"/>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UTL_FILE, UTL_HTTP, </a:t>
            </a:r>
            <a:r>
              <a:rPr lang="en-US" dirty="0" smtClean="0"/>
              <a:t>UTL_TCP</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USERENV namespace and V$SESSION, V$SESSION_LONGOPS</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t>Define instrumentation</a:t>
            </a:r>
          </a:p>
          <a:p>
            <a:r>
              <a:rPr lang="en-US" dirty="0" smtClean="0"/>
              <a:t>Oracle built-ins for instrumentation</a:t>
            </a:r>
          </a:p>
          <a:p>
            <a:r>
              <a:rPr lang="en-US" dirty="0" smtClean="0">
                <a:solidFill>
                  <a:schemeClr val="accent3"/>
                </a:solidFill>
              </a:rPr>
              <a:t>Develop requirements of good instrumentation</a:t>
            </a:r>
          </a:p>
          <a:p>
            <a:r>
              <a:rPr lang="en-US" dirty="0" smtClean="0"/>
              <a:t>Existing instrumentation libraries</a:t>
            </a:r>
          </a:p>
          <a:p>
            <a:r>
              <a:rPr lang="en-US" dirty="0" smtClean="0"/>
              <a:t>Demos using one of them</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Heavenly Instrumentation</a:t>
            </a:r>
            <a:endParaRPr lang="en-US" dirty="0"/>
          </a:p>
        </p:txBody>
      </p:sp>
      <p:sp>
        <p:nvSpPr>
          <p:cNvPr id="3" name="Text Placeholder 2"/>
          <p:cNvSpPr>
            <a:spLocks noGrp="1"/>
          </p:cNvSpPr>
          <p:nvPr>
            <p:ph type="body" sz="quarter" idx="10"/>
          </p:nvPr>
        </p:nvSpPr>
        <p:spPr/>
        <p:txBody>
          <a:bodyPr/>
          <a:lstStyle/>
          <a:p>
            <a:r>
              <a:rPr lang="en-US" sz="2400" b="1" dirty="0" smtClean="0"/>
              <a:t>Simple API to clock and record metrics</a:t>
            </a:r>
          </a:p>
          <a:p>
            <a:pPr lvl="1"/>
            <a:r>
              <a:rPr lang="en-US" sz="2200" b="1" dirty="0" smtClean="0"/>
              <a:t>Should handle nested timers</a:t>
            </a:r>
          </a:p>
          <a:p>
            <a:r>
              <a:rPr lang="en-US" sz="2400" b="1" dirty="0" smtClean="0"/>
              <a:t>Simple API to tag sessions and long operations</a:t>
            </a:r>
          </a:p>
          <a:p>
            <a:pPr lvl="1"/>
            <a:r>
              <a:rPr lang="en-US" sz="2200" b="1" dirty="0" smtClean="0"/>
              <a:t>Should handle nested tagging</a:t>
            </a:r>
          </a:p>
          <a:p>
            <a:r>
              <a:rPr lang="en-US" sz="2400" b="1" dirty="0" smtClean="0"/>
              <a:t>Simple API to write files</a:t>
            </a:r>
          </a:p>
          <a:p>
            <a:r>
              <a:rPr lang="en-US" sz="2400" b="1" dirty="0" smtClean="0"/>
              <a:t>Simple API for static &amp; dynamic log messages</a:t>
            </a:r>
          </a:p>
          <a:p>
            <a:pPr lvl="1"/>
            <a:r>
              <a:rPr lang="en-US" sz="2200" b="1" dirty="0" smtClean="0"/>
              <a:t>Must be independent of the calling transaction</a:t>
            </a:r>
          </a:p>
          <a:p>
            <a:r>
              <a:rPr lang="en-US" sz="2400" b="1" dirty="0" smtClean="0"/>
              <a:t>Standard method of handling exceptions</a:t>
            </a:r>
          </a:p>
          <a:p>
            <a:r>
              <a:rPr lang="en-US" sz="2400" b="1" dirty="0" smtClean="0"/>
              <a:t>Routines to gather client &amp; session metadata so the APIs can remain simple</a:t>
            </a:r>
          </a:p>
          <a:p>
            <a:r>
              <a:rPr lang="en-US" sz="2400" b="1" dirty="0" smtClean="0"/>
              <a:t>Tables and helps to create column-level auditing structures and triggers</a:t>
            </a:r>
          </a:p>
          <a:p>
            <a:endParaRPr lang="en-US" sz="2400" b="1" dirty="0" smtClean="0"/>
          </a:p>
          <a:p>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Heavenly Instrumentation</a:t>
            </a:r>
            <a:endParaRPr lang="en-US" dirty="0"/>
          </a:p>
        </p:txBody>
      </p:sp>
      <p:sp>
        <p:nvSpPr>
          <p:cNvPr id="3" name="Text Placeholder 2"/>
          <p:cNvSpPr>
            <a:spLocks noGrp="1"/>
          </p:cNvSpPr>
          <p:nvPr>
            <p:ph type="body" sz="quarter" idx="10"/>
          </p:nvPr>
        </p:nvSpPr>
        <p:spPr/>
        <p:txBody>
          <a:bodyPr/>
          <a:lstStyle/>
          <a:p>
            <a:r>
              <a:rPr lang="en-US" b="1" dirty="0" smtClean="0"/>
              <a:t>Dynamic Logging</a:t>
            </a:r>
          </a:p>
          <a:p>
            <a:pPr lvl="1"/>
            <a:r>
              <a:rPr lang="en-US" sz="2400" dirty="0" smtClean="0"/>
              <a:t>Off by default, and low overhead, so insightful debug lines can remain in Prod code</a:t>
            </a:r>
          </a:p>
          <a:p>
            <a:pPr lvl="1"/>
            <a:r>
              <a:rPr lang="en-US" sz="2400" dirty="0" smtClean="0"/>
              <a:t>Can be turned on and off without Prod interruption</a:t>
            </a:r>
          </a:p>
          <a:p>
            <a:pPr lvl="1"/>
            <a:r>
              <a:rPr lang="en-US" sz="2400" dirty="0" smtClean="0"/>
              <a:t>Toggles kept in a table or application context</a:t>
            </a:r>
          </a:p>
          <a:p>
            <a:pPr lvl="1"/>
            <a:r>
              <a:rPr lang="en-US" sz="2400" dirty="0" smtClean="0"/>
              <a:t>Turn on for a PL/SQL unit or list of units, session, end user or named process, IP address, domain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Heavenly Instrumentation</a:t>
            </a:r>
            <a:endParaRPr lang="en-US" dirty="0"/>
          </a:p>
        </p:txBody>
      </p:sp>
      <p:sp>
        <p:nvSpPr>
          <p:cNvPr id="3" name="Text Placeholder 2"/>
          <p:cNvSpPr>
            <a:spLocks noGrp="1"/>
          </p:cNvSpPr>
          <p:nvPr>
            <p:ph type="body" sz="quarter" idx="10"/>
          </p:nvPr>
        </p:nvSpPr>
        <p:spPr/>
        <p:txBody>
          <a:bodyPr/>
          <a:lstStyle/>
          <a:p>
            <a:r>
              <a:rPr lang="en-US" b="1" dirty="0" smtClean="0"/>
              <a:t>Simple</a:t>
            </a:r>
          </a:p>
          <a:p>
            <a:pPr lvl="1">
              <a:buNone/>
            </a:pPr>
            <a:r>
              <a:rPr lang="en-US" sz="2400" dirty="0" err="1" smtClean="0">
                <a:latin typeface="Courier New" pitchFamily="49" charset="0"/>
                <a:cs typeface="Courier New" pitchFamily="49" charset="0"/>
              </a:rPr>
              <a:t>dbg</a:t>
            </a:r>
            <a:r>
              <a:rPr lang="en-US" sz="2400" dirty="0" smtClean="0">
                <a:latin typeface="Courier New" pitchFamily="49" charset="0"/>
                <a:cs typeface="Courier New" pitchFamily="49" charset="0"/>
              </a:rPr>
              <a:t>(‘Calling X with ‘||</a:t>
            </a:r>
            <a:r>
              <a:rPr lang="en-US" sz="2400" dirty="0" err="1" smtClean="0">
                <a:latin typeface="Courier New" pitchFamily="49" charset="0"/>
                <a:cs typeface="Courier New" pitchFamily="49" charset="0"/>
              </a:rPr>
              <a:t>i_parm</a:t>
            </a:r>
            <a:r>
              <a:rPr lang="en-US" sz="2400" dirty="0" smtClean="0">
                <a:latin typeface="Courier New" pitchFamily="49" charset="0"/>
                <a:cs typeface="Courier New" pitchFamily="49" charset="0"/>
              </a:rPr>
              <a:t>);</a:t>
            </a:r>
          </a:p>
          <a:p>
            <a:pPr lvl="1">
              <a:buNone/>
            </a:pPr>
            <a:r>
              <a:rPr lang="en-US" sz="2400" dirty="0" smtClean="0">
                <a:latin typeface="Courier New" pitchFamily="49" charset="0"/>
                <a:cs typeface="Courier New" pitchFamily="49" charset="0"/>
              </a:rPr>
              <a:t>info(‘BEGIN: Nightly Reconcile’);</a:t>
            </a:r>
          </a:p>
          <a:p>
            <a:pPr lvl="1">
              <a:buNone/>
            </a:pPr>
            <a:r>
              <a:rPr lang="en-US" sz="2400" dirty="0" smtClean="0">
                <a:latin typeface="Courier New" pitchFamily="49" charset="0"/>
                <a:cs typeface="Courier New" pitchFamily="49" charset="0"/>
              </a:rPr>
              <a:t>warn(‘X took ‘||</a:t>
            </a:r>
            <a:r>
              <a:rPr lang="en-US" sz="2400" dirty="0" err="1" smtClean="0">
                <a:latin typeface="Courier New" pitchFamily="49" charset="0"/>
                <a:cs typeface="Courier New" pitchFamily="49" charset="0"/>
              </a:rPr>
              <a:t>l_diff</a:t>
            </a:r>
            <a:r>
              <a:rPr lang="en-US" sz="2400" dirty="0" smtClean="0">
                <a:latin typeface="Courier New" pitchFamily="49" charset="0"/>
                <a:cs typeface="Courier New" pitchFamily="49" charset="0"/>
              </a:rPr>
              <a:t>||’ s too long’);</a:t>
            </a:r>
          </a:p>
          <a:p>
            <a:pPr lvl="1">
              <a:buNone/>
            </a:pPr>
            <a:r>
              <a:rPr lang="en-US" sz="2400" dirty="0" smtClean="0">
                <a:latin typeface="Courier New" pitchFamily="49" charset="0"/>
                <a:cs typeface="Courier New" pitchFamily="49" charset="0"/>
              </a:rPr>
              <a:t>err();</a:t>
            </a:r>
          </a:p>
          <a:p>
            <a:pPr lvl="1">
              <a:buNone/>
            </a:pPr>
            <a:r>
              <a:rPr lang="en-US" sz="2400" dirty="0" smtClean="0">
                <a:latin typeface="Courier New" pitchFamily="49" charset="0"/>
                <a:cs typeface="Courier New" pitchFamily="49" charset="0"/>
              </a:rPr>
              <a:t>tag();</a:t>
            </a:r>
          </a:p>
          <a:p>
            <a:pPr lvl="1">
              <a:buNone/>
            </a:pPr>
            <a:r>
              <a:rPr lang="en-US" sz="2400" dirty="0" err="1" smtClean="0">
                <a:latin typeface="Courier New" pitchFamily="49" charset="0"/>
                <a:cs typeface="Courier New" pitchFamily="49" charset="0"/>
              </a:rPr>
              <a:t>startT</a:t>
            </a:r>
            <a:r>
              <a:rPr lang="en-US" sz="2400" dirty="0" smtClean="0">
                <a:latin typeface="Courier New" pitchFamily="49" charset="0"/>
                <a:cs typeface="Courier New" pitchFamily="49" charset="0"/>
              </a:rPr>
              <a:t>(); &lt;stuff&gt; </a:t>
            </a:r>
            <a:r>
              <a:rPr lang="en-US" sz="2400" dirty="0" err="1" smtClean="0">
                <a:latin typeface="Courier New" pitchFamily="49" charset="0"/>
                <a:cs typeface="Courier New" pitchFamily="49" charset="0"/>
              </a:rPr>
              <a:t>stopT</a:t>
            </a:r>
            <a:r>
              <a:rPr lang="en-US" sz="2400" dirty="0" smtClean="0">
                <a:latin typeface="Courier New" pitchFamily="49" charset="0"/>
                <a:cs typeface="Courier New" pitchFamily="49" charset="0"/>
              </a:rPr>
              <a:t>(); elapsed();</a:t>
            </a:r>
          </a:p>
          <a:p>
            <a:pPr lvl="1">
              <a:buNone/>
            </a:pPr>
            <a:endParaRPr lang="en-US" sz="2400" dirty="0" smtClean="0">
              <a:latin typeface="Courier New" pitchFamily="49" charset="0"/>
              <a:cs typeface="Courier New" pitchFamily="49" charset="0"/>
            </a:endParaRPr>
          </a:p>
          <a:p>
            <a:r>
              <a:rPr lang="en-US" b="1" dirty="0" smtClean="0"/>
              <a:t>Origin Metadata Transparently Derived</a:t>
            </a:r>
          </a:p>
          <a:p>
            <a:pPr lvl="1"/>
            <a:r>
              <a:rPr lang="en-US" sz="2400" dirty="0" smtClean="0"/>
              <a:t>Time, unit, line, caller identifiers</a:t>
            </a:r>
          </a:p>
          <a:p>
            <a:pPr lvl="1"/>
            <a:r>
              <a:rPr lang="en-US" sz="2400" dirty="0" smtClean="0"/>
              <a:t>End user identifiable from end-to-end</a:t>
            </a:r>
            <a:endParaRPr lang="en-US"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hotolibrary_rm_photo_of_older_man_with_cat.jpg"/>
          <p:cNvPicPr>
            <a:picLocks noChangeAspect="1"/>
          </p:cNvPicPr>
          <p:nvPr/>
        </p:nvPicPr>
        <p:blipFill>
          <a:blip r:embed="rId3" cstate="print"/>
          <a:stretch>
            <a:fillRect/>
          </a:stretch>
        </p:blipFill>
        <p:spPr>
          <a:xfrm>
            <a:off x="2057400" y="1828800"/>
            <a:ext cx="4934121" cy="3352800"/>
          </a:xfrm>
          <a:prstGeom prst="rect">
            <a:avLst/>
          </a:prstGeom>
        </p:spPr>
      </p:pic>
      <p:pic>
        <p:nvPicPr>
          <p:cNvPr id="5" name="Picture 4" descr="stockadebrian.jpg"/>
          <p:cNvPicPr>
            <a:picLocks noChangeAspect="1"/>
          </p:cNvPicPr>
          <p:nvPr/>
        </p:nvPicPr>
        <p:blipFill>
          <a:blip r:embed="rId4" cstate="print"/>
          <a:stretch>
            <a:fillRect/>
          </a:stretch>
        </p:blipFill>
        <p:spPr>
          <a:xfrm>
            <a:off x="1524000" y="1371600"/>
            <a:ext cx="5852160" cy="4389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Heavenly Instrumentation</a:t>
            </a:r>
            <a:endParaRPr lang="en-US" dirty="0"/>
          </a:p>
        </p:txBody>
      </p:sp>
      <p:sp>
        <p:nvSpPr>
          <p:cNvPr id="3" name="Text Placeholder 2"/>
          <p:cNvSpPr>
            <a:spLocks noGrp="1"/>
          </p:cNvSpPr>
          <p:nvPr>
            <p:ph type="body" sz="quarter" idx="10"/>
          </p:nvPr>
        </p:nvSpPr>
        <p:spPr/>
        <p:txBody>
          <a:bodyPr/>
          <a:lstStyle/>
          <a:p>
            <a:r>
              <a:rPr lang="en-US" b="1" dirty="0" smtClean="0"/>
              <a:t>Choice of Output</a:t>
            </a:r>
            <a:endParaRPr lang="en-US" dirty="0" smtClean="0"/>
          </a:p>
          <a:p>
            <a:pPr lvl="1"/>
            <a:r>
              <a:rPr lang="en-US" dirty="0" smtClean="0"/>
              <a:t>Minimally: to table and screen</a:t>
            </a:r>
          </a:p>
          <a:p>
            <a:pPr lvl="1"/>
            <a:r>
              <a:rPr lang="en-US" dirty="0" smtClean="0"/>
              <a:t>Optionally: to file</a:t>
            </a:r>
          </a:p>
          <a:p>
            <a:pPr lvl="1"/>
            <a:r>
              <a:rPr lang="en-US" dirty="0" smtClean="0"/>
              <a:t>Nice to have: ftp, pipe, AQ, http, etc.</a:t>
            </a:r>
          </a:p>
          <a:p>
            <a:pPr lvl="1"/>
            <a:r>
              <a:rPr lang="en-US" dirty="0" smtClean="0"/>
              <a:t>Output must be transaction-independent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t>Define instrumentation</a:t>
            </a:r>
          </a:p>
          <a:p>
            <a:r>
              <a:rPr lang="en-US" dirty="0" smtClean="0"/>
              <a:t>Oracle built-ins for instrumentation</a:t>
            </a:r>
          </a:p>
          <a:p>
            <a:r>
              <a:rPr lang="en-US" dirty="0" smtClean="0"/>
              <a:t>Develop requirements of good instrumentation</a:t>
            </a:r>
          </a:p>
          <a:p>
            <a:r>
              <a:rPr lang="en-US" dirty="0" smtClean="0">
                <a:solidFill>
                  <a:schemeClr val="accent3"/>
                </a:solidFill>
              </a:rPr>
              <a:t>Existing instrumentation libraries</a:t>
            </a:r>
          </a:p>
          <a:p>
            <a:r>
              <a:rPr lang="en-US" dirty="0" smtClean="0"/>
              <a:t>Demos using one of them</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&amp; Libraries</a:t>
            </a:r>
            <a:endParaRPr lang="en-US" dirty="0"/>
          </a:p>
        </p:txBody>
      </p:sp>
      <p:graphicFrame>
        <p:nvGraphicFramePr>
          <p:cNvPr id="4" name="Table 3"/>
          <p:cNvGraphicFramePr>
            <a:graphicFrameLocks noGrp="1"/>
          </p:cNvGraphicFramePr>
          <p:nvPr/>
        </p:nvGraphicFramePr>
        <p:xfrm>
          <a:off x="1066800" y="838200"/>
          <a:ext cx="6934201" cy="5867401"/>
        </p:xfrm>
        <a:graphic>
          <a:graphicData uri="http://schemas.openxmlformats.org/drawingml/2006/table">
            <a:tbl>
              <a:tblPr/>
              <a:tblGrid>
                <a:gridCol w="1170517"/>
                <a:gridCol w="633749"/>
                <a:gridCol w="1287030"/>
                <a:gridCol w="3842905"/>
              </a:tblGrid>
              <a:tr h="383116">
                <a:tc>
                  <a:txBody>
                    <a:bodyPr/>
                    <a:lstStyle/>
                    <a:p>
                      <a:pPr marL="0" marR="0">
                        <a:spcBef>
                          <a:spcPts val="200"/>
                        </a:spcBef>
                        <a:spcAft>
                          <a:spcPts val="200"/>
                        </a:spcAft>
                      </a:pPr>
                      <a:r>
                        <a:rPr lang="en-US" sz="900" b="1" dirty="0">
                          <a:solidFill>
                            <a:srgbClr val="FFFFFF"/>
                          </a:solidFill>
                          <a:latin typeface="Garamond"/>
                          <a:ea typeface="Times New Roman"/>
                          <a:cs typeface="Times New Roman"/>
                        </a:rPr>
                        <a:t>Resource Name</a:t>
                      </a:r>
                      <a:endParaRPr lang="en-US" sz="900" dirty="0">
                        <a:latin typeface="Garamond"/>
                        <a:ea typeface="Times New Roman"/>
                        <a:cs typeface="Times New Roman"/>
                      </a:endParaRP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200"/>
                        </a:spcBef>
                        <a:spcAft>
                          <a:spcPts val="200"/>
                        </a:spcAft>
                      </a:pPr>
                      <a:r>
                        <a:rPr lang="en-US" sz="900" b="1">
                          <a:solidFill>
                            <a:srgbClr val="FFFFFF"/>
                          </a:solidFill>
                          <a:latin typeface="Garamond"/>
                          <a:ea typeface="Times New Roman"/>
                          <a:cs typeface="Times New Roman"/>
                        </a:rPr>
                        <a:t>License</a:t>
                      </a:r>
                      <a:endParaRPr lang="en-US" sz="900">
                        <a:latin typeface="Garamond"/>
                        <a:ea typeface="Times New Roman"/>
                        <a:cs typeface="Times New Roman"/>
                      </a:endParaRP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200"/>
                        </a:spcBef>
                        <a:spcAft>
                          <a:spcPts val="200"/>
                        </a:spcAft>
                      </a:pPr>
                      <a:r>
                        <a:rPr lang="en-US" sz="900" b="1">
                          <a:solidFill>
                            <a:srgbClr val="FFFFFF"/>
                          </a:solidFill>
                          <a:latin typeface="Garamond"/>
                          <a:ea typeface="Times New Roman"/>
                          <a:cs typeface="Times New Roman"/>
                        </a:rPr>
                        <a:t>Purpose</a:t>
                      </a:r>
                      <a:endParaRPr lang="en-US" sz="900">
                        <a:latin typeface="Garamond"/>
                        <a:ea typeface="Times New Roman"/>
                        <a:cs typeface="Times New Roman"/>
                      </a:endParaRP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200"/>
                        </a:spcBef>
                        <a:spcAft>
                          <a:spcPts val="200"/>
                        </a:spcAft>
                      </a:pPr>
                      <a:r>
                        <a:rPr lang="en-US" sz="900" b="1" dirty="0">
                          <a:solidFill>
                            <a:srgbClr val="FFFFFF"/>
                          </a:solidFill>
                          <a:latin typeface="Garamond"/>
                          <a:ea typeface="Times New Roman"/>
                          <a:cs typeface="Times New Roman"/>
                        </a:rPr>
                        <a:t>Location &amp; Notes</a:t>
                      </a:r>
                      <a:endParaRPr lang="en-US" sz="900" dirty="0">
                        <a:latin typeface="Garamond"/>
                        <a:ea typeface="Times New Roman"/>
                        <a:cs typeface="Times New Roman"/>
                      </a:endParaRP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56693">
                <a:tc>
                  <a:txBody>
                    <a:bodyPr/>
                    <a:lstStyle/>
                    <a:p>
                      <a:pPr marL="0" marR="0">
                        <a:spcBef>
                          <a:spcPts val="0"/>
                        </a:spcBef>
                        <a:spcAft>
                          <a:spcPts val="0"/>
                        </a:spcAft>
                      </a:pPr>
                      <a:r>
                        <a:rPr lang="en-US" sz="700">
                          <a:latin typeface="Times New Roman"/>
                          <a:ea typeface="Times New Roman"/>
                          <a:cs typeface="Times New Roman"/>
                        </a:rPr>
                        <a:t>Google Code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Library of libraries</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2"/>
                        </a:rPr>
                        <a:t>http://code.google.com/hosting/search?q=label:plsql</a:t>
                      </a:r>
                      <a:endParaRPr lang="en-US" sz="700">
                        <a:latin typeface="Times New Roman"/>
                        <a:ea typeface="Times New Roman"/>
                        <a:cs typeface="Times New Roman"/>
                      </a:endParaRP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88">
                <a:tc>
                  <a:txBody>
                    <a:bodyPr/>
                    <a:lstStyle/>
                    <a:p>
                      <a:pPr marL="0" marR="0">
                        <a:spcBef>
                          <a:spcPts val="0"/>
                        </a:spcBef>
                        <a:spcAft>
                          <a:spcPts val="0"/>
                        </a:spcAft>
                      </a:pPr>
                      <a:r>
                        <a:rPr lang="en-US" sz="700">
                          <a:latin typeface="Times New Roman"/>
                          <a:ea typeface="Times New Roman"/>
                          <a:cs typeface="Times New Roman"/>
                        </a:rPr>
                        <a:t>Feuerstein</a:t>
                      </a:r>
                    </a:p>
                    <a:p>
                      <a:pPr marL="0" marR="0">
                        <a:spcBef>
                          <a:spcPts val="0"/>
                        </a:spcBef>
                        <a:spcAft>
                          <a:spcPts val="0"/>
                        </a:spcAft>
                      </a:pPr>
                      <a:r>
                        <a:rPr lang="en-US" sz="700">
                          <a:latin typeface="Times New Roman"/>
                          <a:ea typeface="Times New Roman"/>
                          <a:cs typeface="Times New Roman"/>
                        </a:rPr>
                        <a:t>PL/SQL Obsession</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Repository of all things SF and PL/SQL</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3"/>
                        </a:rPr>
                        <a:t>http://www.toadworld.com/sf</a:t>
                      </a:r>
                      <a:endParaRPr lang="en-US" sz="700">
                        <a:latin typeface="Times New Roman"/>
                        <a:ea typeface="Times New Roman"/>
                        <a:cs typeface="Times New Roman"/>
                      </a:endParaRP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469">
                <a:tc>
                  <a:txBody>
                    <a:bodyPr/>
                    <a:lstStyle/>
                    <a:p>
                      <a:pPr marL="0" marR="0">
                        <a:spcBef>
                          <a:spcPts val="0"/>
                        </a:spcBef>
                        <a:spcAft>
                          <a:spcPts val="0"/>
                        </a:spcAft>
                      </a:pPr>
                      <a:r>
                        <a:rPr lang="en-US" sz="700">
                          <a:latin typeface="Times New Roman"/>
                          <a:ea typeface="Times New Roman"/>
                          <a:cs typeface="Times New Roman"/>
                        </a:rPr>
                        <a:t>QCGU (Quest CodeGen Utility)</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a:latin typeface="Times New Roman"/>
                          <a:ea typeface="Times New Roman"/>
                          <a:cs typeface="Times New Roman"/>
                        </a:rPr>
                        <a:t>Full framework, Standards, Scripts, Template Factory, Code Generation, + more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4"/>
                        </a:rPr>
                        <a:t>http://codegen.inside.quest.com/index.jspa</a:t>
                      </a:r>
                      <a:endParaRPr lang="en-US" sz="700">
                        <a:latin typeface="Times New Roman"/>
                        <a:ea typeface="Times New Roman"/>
                        <a:cs typeface="Times New Roman"/>
                      </a:endParaRPr>
                    </a:p>
                    <a:p>
                      <a:pPr marL="0" marR="0">
                        <a:spcBef>
                          <a:spcPts val="0"/>
                        </a:spcBef>
                        <a:spcAft>
                          <a:spcPts val="0"/>
                        </a:spcAft>
                      </a:pPr>
                      <a:r>
                        <a:rPr lang="en-US" sz="700">
                          <a:latin typeface="Times New Roman"/>
                          <a:ea typeface="Times New Roman"/>
                          <a:cs typeface="Times New Roman"/>
                        </a:rPr>
                        <a:t>Latest incarnation of Feuerstein's vast reservoir of experience. (successor of QXNO, PL/Vision, and PL/Generator.)</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313388">
                <a:tc>
                  <a:txBody>
                    <a:bodyPr/>
                    <a:lstStyle/>
                    <a:p>
                      <a:pPr marL="0" marR="0">
                        <a:spcBef>
                          <a:spcPts val="0"/>
                        </a:spcBef>
                        <a:spcAft>
                          <a:spcPts val="0"/>
                        </a:spcAft>
                      </a:pPr>
                      <a:r>
                        <a:rPr lang="en-US" sz="700">
                          <a:latin typeface="Times New Roman"/>
                          <a:ea typeface="Times New Roman"/>
                          <a:cs typeface="Times New Roman"/>
                        </a:rPr>
                        <a:t>PL/SQL Starter</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a:latin typeface="Times New Roman"/>
                          <a:ea typeface="Times New Roman"/>
                          <a:cs typeface="Times New Roman"/>
                        </a:rPr>
                        <a:t>Author's full framework.</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5"/>
                        </a:rPr>
                        <a:t>http://sourceforge.net/projects/plsqlframestart</a:t>
                      </a:r>
                      <a:endParaRPr lang="en-US" sz="700">
                        <a:latin typeface="Times New Roman"/>
                        <a:ea typeface="Times New Roman"/>
                        <a:cs typeface="Times New Roman"/>
                      </a:endParaRP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626774">
                <a:tc>
                  <a:txBody>
                    <a:bodyPr/>
                    <a:lstStyle/>
                    <a:p>
                      <a:pPr marL="0" marR="0">
                        <a:spcBef>
                          <a:spcPts val="0"/>
                        </a:spcBef>
                        <a:spcAft>
                          <a:spcPts val="0"/>
                        </a:spcAft>
                      </a:pPr>
                      <a:r>
                        <a:rPr lang="en-US" sz="700">
                          <a:latin typeface="Times New Roman"/>
                          <a:ea typeface="Times New Roman"/>
                          <a:cs typeface="Times New Roman"/>
                        </a:rPr>
                        <a:t>Simple Starter</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a:latin typeface="Times New Roman"/>
                          <a:ea typeface="Times New Roman"/>
                          <a:cs typeface="Times New Roman"/>
                        </a:rPr>
                        <a:t>Logging, Timing, Auditing, Debugging, Error Handling, + more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a:latin typeface="Times New Roman"/>
                          <a:ea typeface="Times New Roman"/>
                          <a:cs typeface="Times New Roman"/>
                        </a:rPr>
                        <a:t>Simplified PL/SQL Starter to just logging, timing and auditing components (and the low-level packages they depend on). Designed to be used in one schema. Install and begin using in under a minute.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313388">
                <a:tc>
                  <a:txBody>
                    <a:bodyPr/>
                    <a:lstStyle/>
                    <a:p>
                      <a:pPr marL="0" marR="0">
                        <a:spcBef>
                          <a:spcPts val="0"/>
                        </a:spcBef>
                        <a:spcAft>
                          <a:spcPts val="0"/>
                        </a:spcAft>
                      </a:pPr>
                      <a:r>
                        <a:rPr lang="en-US" sz="700">
                          <a:latin typeface="Times New Roman"/>
                          <a:ea typeface="Times New Roman"/>
                          <a:cs typeface="Times New Roman"/>
                        </a:rPr>
                        <a:t>GED Toolkit</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700">
                          <a:latin typeface="Times New Roman"/>
                          <a:ea typeface="Times New Roman"/>
                          <a:cs typeface="Times New Roman"/>
                        </a:rPr>
                        <a:t>$120-$1200</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a:latin typeface="Times New Roman"/>
                          <a:ea typeface="Times New Roman"/>
                          <a:cs typeface="Times New Roman"/>
                        </a:rPr>
                        <a:t>Almost full framework</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6"/>
                        </a:rPr>
                        <a:t>http://gedtoolkit.com</a:t>
                      </a:r>
                      <a:r>
                        <a:rPr lang="en-US" sz="700">
                          <a:latin typeface="Times New Roman"/>
                          <a:ea typeface="Times New Roman"/>
                          <a:cs typeface="Times New Roman"/>
                        </a:rPr>
                        <a:t> </a:t>
                      </a:r>
                    </a:p>
                    <a:p>
                      <a:pPr marL="0" marR="0">
                        <a:spcBef>
                          <a:spcPts val="0"/>
                        </a:spcBef>
                        <a:spcAft>
                          <a:spcPts val="0"/>
                        </a:spcAft>
                      </a:pPr>
                      <a:r>
                        <a:rPr lang="en-US" sz="700">
                          <a:latin typeface="Times New Roman"/>
                          <a:ea typeface="Times New Roman"/>
                          <a:cs typeface="Times New Roman"/>
                        </a:rPr>
                        <a:t>Includes APEX UI to administer jobs and tables. Monitor processing. </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313388">
                <a:tc>
                  <a:txBody>
                    <a:bodyPr/>
                    <a:lstStyle/>
                    <a:p>
                      <a:pPr marL="0" marR="0">
                        <a:spcBef>
                          <a:spcPts val="0"/>
                        </a:spcBef>
                        <a:spcAft>
                          <a:spcPts val="0"/>
                        </a:spcAft>
                      </a:pPr>
                      <a:r>
                        <a:rPr lang="en-US" sz="700">
                          <a:latin typeface="Times New Roman"/>
                          <a:ea typeface="Times New Roman"/>
                          <a:cs typeface="Times New Roman"/>
                        </a:rPr>
                        <a:t>PL/Vision</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a:latin typeface="Times New Roman"/>
                          <a:ea typeface="Times New Roman"/>
                          <a:cs typeface="Times New Roman"/>
                        </a:rPr>
                        <a:t>Framework, API Generator, + more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7"/>
                        </a:rPr>
                        <a:t>http://toadworld.com/Downloads/PLVisionFreeware/tabid/687/Default.aspx</a:t>
                      </a:r>
                      <a:endParaRPr lang="en-US" sz="700">
                        <a:latin typeface="Times New Roman"/>
                        <a:ea typeface="Times New Roman"/>
                        <a:cs typeface="Times New Roman"/>
                      </a:endParaRPr>
                    </a:p>
                    <a:p>
                      <a:pPr marL="0" marR="0">
                        <a:spcBef>
                          <a:spcPts val="0"/>
                        </a:spcBef>
                        <a:spcAft>
                          <a:spcPts val="0"/>
                        </a:spcAft>
                      </a:pPr>
                      <a:r>
                        <a:rPr lang="en-US" sz="700">
                          <a:latin typeface="Times New Roman"/>
                          <a:ea typeface="Times New Roman"/>
                          <a:cs typeface="Times New Roman"/>
                        </a:rPr>
                        <a:t>Replaced by QXNO and then QCGU. Not supported.</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313388">
                <a:tc>
                  <a:txBody>
                    <a:bodyPr/>
                    <a:lstStyle/>
                    <a:p>
                      <a:pPr marL="0" marR="0">
                        <a:spcBef>
                          <a:spcPts val="0"/>
                        </a:spcBef>
                        <a:spcAft>
                          <a:spcPts val="0"/>
                        </a:spcAft>
                      </a:pPr>
                      <a:r>
                        <a:rPr lang="en-US" sz="700">
                          <a:latin typeface="Times New Roman"/>
                          <a:ea typeface="Times New Roman"/>
                          <a:cs typeface="Times New Roman"/>
                        </a:rPr>
                        <a:t>Log4ora</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Logging</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8"/>
                        </a:rPr>
                        <a:t>http://code.google.com/p/log4ora/</a:t>
                      </a:r>
                      <a:endParaRPr lang="en-US" sz="700">
                        <a:latin typeface="Times New Roman"/>
                        <a:ea typeface="Times New Roman"/>
                        <a:cs typeface="Times New Roman"/>
                      </a:endParaRPr>
                    </a:p>
                    <a:p>
                      <a:pPr marL="0" marR="0">
                        <a:spcBef>
                          <a:spcPts val="0"/>
                        </a:spcBef>
                        <a:spcAft>
                          <a:spcPts val="0"/>
                        </a:spcAft>
                      </a:pPr>
                      <a:r>
                        <a:rPr lang="en-US" sz="700">
                          <a:latin typeface="Times New Roman"/>
                          <a:ea typeface="Times New Roman"/>
                          <a:cs typeface="Times New Roman"/>
                        </a:rPr>
                        <a:t>Fresh, full-featured logging library. Alerts. AQ. Easy to use. Good stuff.</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88">
                <a:tc>
                  <a:txBody>
                    <a:bodyPr/>
                    <a:lstStyle/>
                    <a:p>
                      <a:pPr marL="0" marR="0">
                        <a:spcBef>
                          <a:spcPts val="0"/>
                        </a:spcBef>
                        <a:spcAft>
                          <a:spcPts val="0"/>
                        </a:spcAft>
                      </a:pPr>
                      <a:r>
                        <a:rPr lang="en-US" sz="700">
                          <a:latin typeface="Times New Roman"/>
                          <a:ea typeface="Times New Roman"/>
                          <a:cs typeface="Times New Roman"/>
                        </a:rPr>
                        <a:t>ILO</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Timing and Tuning</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9"/>
                        </a:rPr>
                        <a:t>http://sourceforge.net/projects/ilo</a:t>
                      </a:r>
                      <a:endParaRPr lang="en-US" sz="700">
                        <a:latin typeface="Times New Roman"/>
                        <a:ea typeface="Times New Roman"/>
                        <a:cs typeface="Times New Roman"/>
                      </a:endParaRPr>
                    </a:p>
                    <a:p>
                      <a:pPr marL="0" marR="0">
                        <a:spcBef>
                          <a:spcPts val="0"/>
                        </a:spcBef>
                        <a:spcAft>
                          <a:spcPts val="0"/>
                        </a:spcAft>
                      </a:pPr>
                      <a:r>
                        <a:rPr lang="en-US" sz="700">
                          <a:latin typeface="Times New Roman"/>
                          <a:ea typeface="Times New Roman"/>
                          <a:cs typeface="Times New Roman"/>
                        </a:rPr>
                        <a:t>From the sharp minds at Hotsos</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88">
                <a:tc>
                  <a:txBody>
                    <a:bodyPr/>
                    <a:lstStyle/>
                    <a:p>
                      <a:pPr marL="0" marR="0">
                        <a:spcBef>
                          <a:spcPts val="0"/>
                        </a:spcBef>
                        <a:spcAft>
                          <a:spcPts val="0"/>
                        </a:spcAft>
                      </a:pPr>
                      <a:r>
                        <a:rPr lang="en-US" sz="700">
                          <a:latin typeface="Times New Roman"/>
                          <a:ea typeface="Times New Roman"/>
                          <a:cs typeface="Times New Roman"/>
                        </a:rPr>
                        <a:t>Quest Error Manager</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Error Handling</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10"/>
                        </a:rPr>
                        <a:t>http://www.toadworld.com/LinkClick.aspx?link=685&amp;tabid=153</a:t>
                      </a:r>
                      <a:endParaRPr lang="en-US" sz="700">
                        <a:latin typeface="Times New Roman"/>
                        <a:ea typeface="Times New Roman"/>
                        <a:cs typeface="Times New Roman"/>
                      </a:endParaRPr>
                    </a:p>
                    <a:p>
                      <a:pPr marL="0" marR="0">
                        <a:spcBef>
                          <a:spcPts val="0"/>
                        </a:spcBef>
                        <a:spcAft>
                          <a:spcPts val="0"/>
                        </a:spcAft>
                      </a:pPr>
                      <a:r>
                        <a:rPr lang="en-US" sz="700">
                          <a:latin typeface="Times New Roman"/>
                          <a:ea typeface="Times New Roman"/>
                          <a:cs typeface="Times New Roman"/>
                        </a:rPr>
                        <a:t>Included in QCGU. But offered separately as well. Not supported.</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88">
                <a:tc>
                  <a:txBody>
                    <a:bodyPr/>
                    <a:lstStyle/>
                    <a:p>
                      <a:pPr marL="0" marR="0">
                        <a:spcBef>
                          <a:spcPts val="0"/>
                        </a:spcBef>
                        <a:spcAft>
                          <a:spcPts val="0"/>
                        </a:spcAft>
                      </a:pPr>
                      <a:r>
                        <a:rPr lang="en-US" sz="700">
                          <a:latin typeface="Times New Roman"/>
                          <a:ea typeface="Times New Roman"/>
                          <a:cs typeface="Times New Roman"/>
                        </a:rPr>
                        <a:t>Plsql-commons</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Collection of utilities, including logging</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11"/>
                        </a:rPr>
                        <a:t>http://code.google.com/p/plsql-commons</a:t>
                      </a:r>
                      <a:endParaRPr lang="en-US" sz="700">
                        <a:latin typeface="Times New Roman"/>
                        <a:ea typeface="Times New Roman"/>
                        <a:cs typeface="Times New Roman"/>
                      </a:endParaRP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88">
                <a:tc>
                  <a:txBody>
                    <a:bodyPr/>
                    <a:lstStyle/>
                    <a:p>
                      <a:pPr marL="0" marR="0">
                        <a:spcBef>
                          <a:spcPts val="0"/>
                        </a:spcBef>
                        <a:spcAft>
                          <a:spcPts val="0"/>
                        </a:spcAft>
                      </a:pPr>
                      <a:r>
                        <a:rPr lang="en-US" sz="700">
                          <a:latin typeface="Times New Roman"/>
                          <a:ea typeface="Times New Roman"/>
                          <a:cs typeface="Times New Roman"/>
                        </a:rPr>
                        <a:t>Log4oracle-plsql</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Logging</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12"/>
                        </a:rPr>
                        <a:t>http://code.google.com/p/log4oracle-plsql</a:t>
                      </a:r>
                      <a:endParaRPr lang="en-US" sz="700">
                        <a:latin typeface="Times New Roman"/>
                        <a:ea typeface="Times New Roman"/>
                        <a:cs typeface="Times New Roman"/>
                      </a:endParaRPr>
                    </a:p>
                    <a:p>
                      <a:pPr marL="0" marR="0">
                        <a:spcBef>
                          <a:spcPts val="0"/>
                        </a:spcBef>
                        <a:spcAft>
                          <a:spcPts val="0"/>
                        </a:spcAft>
                      </a:pPr>
                      <a:r>
                        <a:rPr lang="en-US" sz="700">
                          <a:latin typeface="Times New Roman"/>
                          <a:ea typeface="Times New Roman"/>
                          <a:cs typeface="Times New Roman"/>
                        </a:rPr>
                        <a:t>Seems like an active project, but could not find code to download…</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88">
                <a:tc>
                  <a:txBody>
                    <a:bodyPr/>
                    <a:lstStyle/>
                    <a:p>
                      <a:pPr marL="0" marR="0">
                        <a:spcBef>
                          <a:spcPts val="0"/>
                        </a:spcBef>
                        <a:spcAft>
                          <a:spcPts val="0"/>
                        </a:spcAft>
                      </a:pPr>
                      <a:r>
                        <a:rPr lang="en-US" sz="700">
                          <a:latin typeface="Times New Roman"/>
                          <a:ea typeface="Times New Roman"/>
                          <a:cs typeface="Times New Roman"/>
                        </a:rPr>
                        <a:t>Log4PLSQL</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Logging</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13"/>
                        </a:rPr>
                        <a:t>http://sourceforge.net/projects/log4plsql</a:t>
                      </a:r>
                      <a:endParaRPr lang="en-US" sz="700">
                        <a:latin typeface="Times New Roman"/>
                        <a:ea typeface="Times New Roman"/>
                        <a:cs typeface="Times New Roman"/>
                      </a:endParaRPr>
                    </a:p>
                    <a:p>
                      <a:pPr marL="0" marR="0">
                        <a:spcBef>
                          <a:spcPts val="0"/>
                        </a:spcBef>
                        <a:spcAft>
                          <a:spcPts val="0"/>
                        </a:spcAft>
                      </a:pPr>
                      <a:r>
                        <a:rPr lang="en-US" sz="700">
                          <a:latin typeface="Times New Roman"/>
                          <a:ea typeface="Times New Roman"/>
                          <a:cs typeface="Times New Roman"/>
                        </a:rPr>
                        <a:t>Popular, but aging and complex log4j analog in PL/SQL</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081">
                <a:tc>
                  <a:txBody>
                    <a:bodyPr/>
                    <a:lstStyle/>
                    <a:p>
                      <a:pPr marL="0" marR="0">
                        <a:spcBef>
                          <a:spcPts val="0"/>
                        </a:spcBef>
                        <a:spcAft>
                          <a:spcPts val="0"/>
                        </a:spcAft>
                      </a:pPr>
                      <a:r>
                        <a:rPr lang="en-US" sz="700">
                          <a:latin typeface="Times New Roman"/>
                          <a:ea typeface="Times New Roman"/>
                          <a:cs typeface="Times New Roman"/>
                        </a:rPr>
                        <a:t>Logger</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Logging</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a:solidFill>
                            <a:srgbClr val="0000FF"/>
                          </a:solidFill>
                          <a:latin typeface="Times New Roman"/>
                          <a:ea typeface="Times New Roman"/>
                          <a:cs typeface="Times New Roman"/>
                          <a:hlinkClick r:id="rId14"/>
                        </a:rPr>
                        <a:t>http://sn.im/logger1.4</a:t>
                      </a:r>
                      <a:endParaRPr lang="en-US" sz="700">
                        <a:latin typeface="Times New Roman"/>
                        <a:ea typeface="Times New Roman"/>
                        <a:cs typeface="Times New Roman"/>
                      </a:endParaRPr>
                    </a:p>
                    <a:p>
                      <a:pPr marL="0" marR="0">
                        <a:spcBef>
                          <a:spcPts val="0"/>
                        </a:spcBef>
                        <a:spcAft>
                          <a:spcPts val="0"/>
                        </a:spcAft>
                      </a:pPr>
                      <a:r>
                        <a:rPr lang="en-US" sz="700">
                          <a:latin typeface="Times New Roman"/>
                          <a:ea typeface="Times New Roman"/>
                          <a:cs typeface="Times New Roman"/>
                        </a:rPr>
                        <a:t>Recently orphaned when Oracle decommissioned its samplecode site. Simple. Easy to use.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88">
                <a:tc>
                  <a:txBody>
                    <a:bodyPr/>
                    <a:lstStyle/>
                    <a:p>
                      <a:pPr marL="0" marR="0">
                        <a:spcBef>
                          <a:spcPts val="0"/>
                        </a:spcBef>
                        <a:spcAft>
                          <a:spcPts val="0"/>
                        </a:spcAft>
                      </a:pPr>
                      <a:r>
                        <a:rPr lang="en-US" sz="700">
                          <a:latin typeface="Times New Roman"/>
                          <a:ea typeface="Times New Roman"/>
                          <a:cs typeface="Times New Roman"/>
                        </a:rPr>
                        <a:t>Orate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a:latin typeface="Times New Roman"/>
                          <a:ea typeface="Times New Roman"/>
                          <a:cs typeface="Times New Roman"/>
                        </a:rPr>
                        <a:t>Free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latin typeface="Times New Roman"/>
                          <a:ea typeface="Times New Roman"/>
                          <a:cs typeface="Times New Roman"/>
                        </a:rPr>
                        <a:t>Logging</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sng" dirty="0">
                          <a:solidFill>
                            <a:srgbClr val="0000FF"/>
                          </a:solidFill>
                          <a:latin typeface="Times New Roman"/>
                          <a:ea typeface="Times New Roman"/>
                          <a:cs typeface="Times New Roman"/>
                          <a:hlinkClick r:id="rId15"/>
                        </a:rPr>
                        <a:t>http://sourceforge.net/projects/orate</a:t>
                      </a:r>
                      <a:endParaRPr lang="en-US" sz="700" dirty="0">
                        <a:latin typeface="Times New Roman"/>
                        <a:ea typeface="Times New Roman"/>
                        <a:cs typeface="Times New Roman"/>
                      </a:endParaRPr>
                    </a:p>
                    <a:p>
                      <a:pPr marL="0" marR="0">
                        <a:spcBef>
                          <a:spcPts val="0"/>
                        </a:spcBef>
                        <a:spcAft>
                          <a:spcPts val="0"/>
                        </a:spcAft>
                      </a:pPr>
                      <a:r>
                        <a:rPr lang="en-US" sz="700" dirty="0">
                          <a:latin typeface="Times New Roman"/>
                          <a:ea typeface="Times New Roman"/>
                          <a:cs typeface="Times New Roman"/>
                        </a:rPr>
                        <a:t>Never used it, but has been around a while. Still active.</a:t>
                      </a:r>
                    </a:p>
                  </a:txBody>
                  <a:tcPr marL="56098" marR="56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Starter Framework</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066800" y="847357"/>
            <a:ext cx="6705600" cy="6010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=&gt; Simplified</a:t>
            </a:r>
            <a:endParaRPr lang="en-US" dirty="0"/>
          </a:p>
        </p:txBody>
      </p:sp>
      <p:sp>
        <p:nvSpPr>
          <p:cNvPr id="3" name="Text Placeholder 2"/>
          <p:cNvSpPr>
            <a:spLocks noGrp="1"/>
          </p:cNvSpPr>
          <p:nvPr>
            <p:ph type="body" sz="quarter" idx="10"/>
          </p:nvPr>
        </p:nvSpPr>
        <p:spPr/>
        <p:txBody>
          <a:bodyPr/>
          <a:lstStyle/>
          <a:p>
            <a:r>
              <a:rPr lang="en-US" dirty="0" smtClean="0"/>
              <a:t>Thousands of downloads, but not much feedback or developer contributions.</a:t>
            </a:r>
          </a:p>
          <a:p>
            <a:r>
              <a:rPr lang="en-US" dirty="0" smtClean="0"/>
              <a:t>Too many moving parts.</a:t>
            </a:r>
          </a:p>
          <a:p>
            <a:r>
              <a:rPr lang="en-US" dirty="0" smtClean="0"/>
              <a:t>Too complex for shops with one app per schema or one app per DB.</a:t>
            </a:r>
          </a:p>
          <a:p>
            <a:r>
              <a:rPr lang="en-US" dirty="0" smtClean="0"/>
              <a:t>60 page doc and days to week learning curve</a:t>
            </a:r>
          </a:p>
          <a:p>
            <a:r>
              <a:rPr lang="en-US" dirty="0" smtClean="0"/>
              <a:t>Security often done in directory server now</a:t>
            </a:r>
          </a:p>
          <a:p>
            <a:r>
              <a:rPr lang="en-US" dirty="0" smtClean="0"/>
              <a:t>Common messages almost never used</a:t>
            </a:r>
          </a:p>
          <a:p>
            <a:r>
              <a:rPr lang="en-US" dirty="0" smtClean="0"/>
              <a:t>Email-from-DB tables rarely used</a:t>
            </a:r>
          </a:p>
          <a:p>
            <a:r>
              <a:rPr lang="en-US" dirty="0" smtClean="0"/>
              <a:t>Locking always needs customization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Starter</a:t>
            </a:r>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228600" y="1600200"/>
            <a:ext cx="8662827" cy="3090863"/>
          </a:xfrm>
          <a:prstGeom prst="rect">
            <a:avLst/>
          </a:prstGeom>
          <a:noFill/>
          <a:ln w="9525">
            <a:noFill/>
            <a:miter lim="800000"/>
            <a:headEnd/>
            <a:tailEnd/>
          </a:ln>
        </p:spPr>
      </p:pic>
      <p:sp>
        <p:nvSpPr>
          <p:cNvPr id="5" name="TextBox 4"/>
          <p:cNvSpPr txBox="1"/>
          <p:nvPr/>
        </p:nvSpPr>
        <p:spPr>
          <a:xfrm>
            <a:off x="533400" y="5029200"/>
            <a:ext cx="7315200" cy="369332"/>
          </a:xfrm>
          <a:prstGeom prst="rect">
            <a:avLst/>
          </a:prstGeom>
          <a:noFill/>
        </p:spPr>
        <p:txBody>
          <a:bodyPr wrap="square" rtlCol="0">
            <a:spAutoFit/>
          </a:bodyPr>
          <a:lstStyle/>
          <a:p>
            <a:r>
              <a:rPr lang="en-US" dirty="0" smtClean="0"/>
              <a:t>LOGS, TIMER, ENV, gen_audit_triggers.sql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Starter</a:t>
            </a:r>
            <a:endParaRPr lang="en-US" dirty="0"/>
          </a:p>
        </p:txBody>
      </p:sp>
      <p:graphicFrame>
        <p:nvGraphicFramePr>
          <p:cNvPr id="4" name="Table 3"/>
          <p:cNvGraphicFramePr>
            <a:graphicFrameLocks noGrp="1"/>
          </p:cNvGraphicFramePr>
          <p:nvPr/>
        </p:nvGraphicFramePr>
        <p:xfrm>
          <a:off x="304800" y="990600"/>
          <a:ext cx="8610600" cy="5206539"/>
        </p:xfrm>
        <a:graphic>
          <a:graphicData uri="http://schemas.openxmlformats.org/drawingml/2006/table">
            <a:tbl>
              <a:tblPr/>
              <a:tblGrid>
                <a:gridCol w="3677444"/>
                <a:gridCol w="1494895"/>
                <a:gridCol w="3438261"/>
              </a:tblGrid>
              <a:tr h="235527">
                <a:tc>
                  <a:txBody>
                    <a:bodyPr/>
                    <a:lstStyle/>
                    <a:p>
                      <a:pPr marL="0" marR="0" algn="ctr">
                        <a:spcBef>
                          <a:spcPts val="0"/>
                        </a:spcBef>
                        <a:spcAft>
                          <a:spcPts val="0"/>
                        </a:spcAft>
                      </a:pPr>
                      <a:r>
                        <a:rPr lang="en-US" sz="800" b="1" dirty="0">
                          <a:latin typeface="Times New Roman"/>
                          <a:ea typeface="Times New Roman"/>
                        </a:rPr>
                        <a:t>Library</a:t>
                      </a:r>
                      <a:endParaRPr lang="en-US" sz="800" dirty="0">
                        <a:latin typeface="Times New Roman"/>
                        <a:ea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lgn="ctr">
                        <a:spcBef>
                          <a:spcPts val="0"/>
                        </a:spcBef>
                        <a:spcAft>
                          <a:spcPts val="0"/>
                        </a:spcAft>
                      </a:pPr>
                      <a:r>
                        <a:rPr lang="en-US" sz="800" b="1">
                          <a:latin typeface="Times New Roman"/>
                          <a:ea typeface="Times New Roman"/>
                        </a:rPr>
                        <a:t>Main Routines</a:t>
                      </a:r>
                      <a:endParaRPr lang="en-US" sz="8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lgn="ctr">
                        <a:spcBef>
                          <a:spcPts val="0"/>
                        </a:spcBef>
                        <a:spcAft>
                          <a:spcPts val="0"/>
                        </a:spcAft>
                      </a:pPr>
                      <a:r>
                        <a:rPr lang="en-US" sz="800" b="1">
                          <a:latin typeface="Times New Roman"/>
                          <a:ea typeface="Times New Roman"/>
                        </a:rPr>
                        <a:t>Supporting Components and Notes</a:t>
                      </a:r>
                      <a:endParaRPr lang="en-US" sz="800">
                        <a:latin typeface="Times New Roman"/>
                        <a:ea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471055">
                <a:tc>
                  <a:txBody>
                    <a:bodyPr/>
                    <a:lstStyle/>
                    <a:p>
                      <a:pPr marL="0" marR="0">
                        <a:spcBef>
                          <a:spcPts val="0"/>
                        </a:spcBef>
                        <a:spcAft>
                          <a:spcPts val="0"/>
                        </a:spcAft>
                      </a:pPr>
                      <a:r>
                        <a:rPr lang="en-US" sz="1200" dirty="0">
                          <a:latin typeface="Times New Roman"/>
                          <a:ea typeface="Times New Roman"/>
                        </a:rPr>
                        <a:t>Auditing:</a:t>
                      </a:r>
                    </a:p>
                    <a:p>
                      <a:pPr marL="0" marR="0" indent="114300">
                        <a:spcBef>
                          <a:spcPts val="0"/>
                        </a:spcBef>
                        <a:spcAft>
                          <a:spcPts val="0"/>
                        </a:spcAft>
                      </a:pPr>
                      <a:r>
                        <a:rPr lang="en-US" sz="1200" b="1" dirty="0">
                          <a:solidFill>
                            <a:srgbClr val="FF0000"/>
                          </a:solidFill>
                          <a:latin typeface="Times New Roman"/>
                          <a:ea typeface="Times New Roman"/>
                        </a:rPr>
                        <a:t>gen_audit_triggers.sql</a:t>
                      </a:r>
                      <a:endParaRPr lang="en-US" sz="12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Times New Roman"/>
                        </a:rPr>
                        <a:t>APP_CHG_LOG, APP_CHG_LOG_DTL (tables)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582">
                <a:tc>
                  <a:txBody>
                    <a:bodyPr/>
                    <a:lstStyle/>
                    <a:p>
                      <a:pPr marL="0" marR="0">
                        <a:spcBef>
                          <a:spcPts val="0"/>
                        </a:spcBef>
                        <a:spcAft>
                          <a:spcPts val="0"/>
                        </a:spcAft>
                      </a:pPr>
                      <a:r>
                        <a:rPr lang="en-US" sz="1200" dirty="0">
                          <a:latin typeface="Times New Roman"/>
                          <a:ea typeface="Times New Roman"/>
                        </a:rPr>
                        <a:t>Metrics:</a:t>
                      </a:r>
                    </a:p>
                    <a:p>
                      <a:pPr marL="0" marR="0" indent="114300">
                        <a:spcBef>
                          <a:spcPts val="0"/>
                        </a:spcBef>
                        <a:spcAft>
                          <a:spcPts val="0"/>
                        </a:spcAft>
                      </a:pPr>
                      <a:r>
                        <a:rPr lang="en-US" sz="1200" b="1" dirty="0">
                          <a:solidFill>
                            <a:srgbClr val="FF0000"/>
                          </a:solidFill>
                          <a:latin typeface="Times New Roman"/>
                          <a:ea typeface="Times New Roman"/>
                        </a:rPr>
                        <a:t>TIMER</a:t>
                      </a:r>
                      <a:r>
                        <a:rPr lang="en-US" sz="1200" dirty="0">
                          <a:latin typeface="Times New Roman"/>
                          <a:ea typeface="Times New Roman"/>
                        </a:rPr>
                        <a:t>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err="1">
                          <a:solidFill>
                            <a:srgbClr val="FF0000"/>
                          </a:solidFill>
                          <a:latin typeface="Times New Roman"/>
                          <a:ea typeface="Times New Roman"/>
                        </a:rPr>
                        <a:t>startme</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stopme</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elapsed()</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Times New Roman"/>
                        </a:rPr>
                        <a:t>Uses DBMS_UTILITY</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109">
                <a:tc>
                  <a:txBody>
                    <a:bodyPr/>
                    <a:lstStyle/>
                    <a:p>
                      <a:pPr marL="0" marR="0">
                        <a:spcBef>
                          <a:spcPts val="0"/>
                        </a:spcBef>
                        <a:spcAft>
                          <a:spcPts val="0"/>
                        </a:spcAft>
                      </a:pPr>
                      <a:r>
                        <a:rPr lang="en-US" sz="1200" dirty="0">
                          <a:latin typeface="Times New Roman"/>
                          <a:ea typeface="Times New Roman"/>
                        </a:rPr>
                        <a:t>Debugging, Logging and Error Handling:</a:t>
                      </a:r>
                    </a:p>
                    <a:p>
                      <a:pPr marL="0" marR="0" indent="114300">
                        <a:spcBef>
                          <a:spcPts val="0"/>
                        </a:spcBef>
                        <a:spcAft>
                          <a:spcPts val="0"/>
                        </a:spcAft>
                      </a:pPr>
                      <a:r>
                        <a:rPr lang="en-US" sz="1200" b="1" dirty="0">
                          <a:solidFill>
                            <a:srgbClr val="FF0000"/>
                          </a:solidFill>
                          <a:latin typeface="Times New Roman"/>
                          <a:ea typeface="Times New Roman"/>
                        </a:rPr>
                        <a:t>LOGS</a:t>
                      </a:r>
                      <a:r>
                        <a:rPr lang="en-US" sz="1200" dirty="0">
                          <a:latin typeface="Times New Roman"/>
                          <a:ea typeface="Times New Roman"/>
                        </a:rPr>
                        <a:t> (package)</a:t>
                      </a:r>
                    </a:p>
                    <a:p>
                      <a:pPr marL="0" marR="0" indent="114300">
                        <a:spcBef>
                          <a:spcPts val="0"/>
                        </a:spcBef>
                        <a:spcAft>
                          <a:spcPts val="0"/>
                        </a:spcAft>
                      </a:pPr>
                      <a:r>
                        <a:rPr lang="en-US" sz="1200" dirty="0">
                          <a:latin typeface="Times New Roman"/>
                          <a:ea typeface="Times New Roman"/>
                        </a:rPr>
                        <a:t>EXCP (package meant to be used only by LOGS)</a:t>
                      </a:r>
                    </a:p>
                    <a:p>
                      <a:pPr marL="0" marR="0" indent="114300">
                        <a:spcBef>
                          <a:spcPts val="0"/>
                        </a:spcBef>
                        <a:spcAft>
                          <a:spcPts val="0"/>
                        </a:spcAft>
                      </a:pPr>
                      <a:r>
                        <a:rPr lang="en-US" sz="1200" dirty="0">
                          <a:latin typeface="Times New Roman"/>
                          <a:ea typeface="Times New Roman"/>
                        </a:rPr>
                        <a:t>APP_LOG_API (</a:t>
                      </a:r>
                      <a:r>
                        <a:rPr lang="en-US" sz="1200" dirty="0" err="1">
                          <a:latin typeface="Times New Roman"/>
                          <a:ea typeface="Times New Roman"/>
                        </a:rPr>
                        <a:t>pkg</a:t>
                      </a:r>
                      <a:r>
                        <a:rPr lang="en-US" sz="1200" dirty="0">
                          <a:latin typeface="Times New Roman"/>
                          <a:ea typeface="Times New Roman"/>
                        </a:rPr>
                        <a:t> meant to be used only by LOGS)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FF0000"/>
                          </a:solidFill>
                          <a:latin typeface="Times New Roman"/>
                          <a:ea typeface="Times New Roman"/>
                        </a:rPr>
                        <a:t>err()</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warn()</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info()</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dbg</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Times New Roman"/>
                        </a:rPr>
                        <a:t>APP_LOG (table)</a:t>
                      </a:r>
                    </a:p>
                    <a:p>
                      <a:pPr marL="0" marR="0">
                        <a:spcBef>
                          <a:spcPts val="0"/>
                        </a:spcBef>
                        <a:spcAft>
                          <a:spcPts val="0"/>
                        </a:spcAft>
                      </a:pPr>
                      <a:r>
                        <a:rPr lang="en-US" sz="1000">
                          <a:latin typeface="Times New Roman"/>
                          <a:ea typeface="Times New Roman"/>
                        </a:rPr>
                        <a:t>TRIM_APP_LOG (scheduled job)</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109">
                <a:tc>
                  <a:txBody>
                    <a:bodyPr/>
                    <a:lstStyle/>
                    <a:p>
                      <a:pPr marL="0" marR="0">
                        <a:spcBef>
                          <a:spcPts val="0"/>
                        </a:spcBef>
                        <a:spcAft>
                          <a:spcPts val="0"/>
                        </a:spcAft>
                      </a:pPr>
                      <a:r>
                        <a:rPr lang="en-US" sz="1200" dirty="0">
                          <a:latin typeface="Times New Roman"/>
                          <a:ea typeface="Times New Roman"/>
                        </a:rPr>
                        <a:t>Connection Metadata:</a:t>
                      </a:r>
                    </a:p>
                    <a:p>
                      <a:pPr marL="0" marR="0" indent="114300">
                        <a:spcBef>
                          <a:spcPts val="0"/>
                        </a:spcBef>
                        <a:spcAft>
                          <a:spcPts val="0"/>
                        </a:spcAft>
                      </a:pPr>
                      <a:r>
                        <a:rPr lang="en-US" sz="1200" b="1" dirty="0">
                          <a:solidFill>
                            <a:srgbClr val="FF0000"/>
                          </a:solidFill>
                          <a:latin typeface="Times New Roman"/>
                          <a:ea typeface="Times New Roman"/>
                        </a:rPr>
                        <a:t>ENV</a:t>
                      </a:r>
                      <a:r>
                        <a:rPr lang="en-US" sz="1200" dirty="0">
                          <a:latin typeface="Times New Roman"/>
                          <a:ea typeface="Times New Roman"/>
                        </a:rPr>
                        <a:t>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FF0000"/>
                          </a:solidFill>
                          <a:latin typeface="Times New Roman"/>
                          <a:ea typeface="Times New Roman"/>
                        </a:rPr>
                        <a:t>init/</a:t>
                      </a:r>
                      <a:r>
                        <a:rPr lang="en-US" sz="1100" b="1" dirty="0" err="1">
                          <a:solidFill>
                            <a:srgbClr val="FF0000"/>
                          </a:solidFill>
                          <a:latin typeface="Times New Roman"/>
                          <a:ea typeface="Times New Roman"/>
                        </a:rPr>
                        <a:t>reset_client_ctx</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tag/</a:t>
                      </a:r>
                      <a:r>
                        <a:rPr lang="en-US" sz="1100" b="1" dirty="0" err="1">
                          <a:solidFill>
                            <a:srgbClr val="FF0000"/>
                          </a:solidFill>
                          <a:latin typeface="Times New Roman"/>
                          <a:ea typeface="Times New Roman"/>
                        </a:rPr>
                        <a:t>untag</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tag_longop</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Uses DBMS_DB_VERSION, DBMS_APPLICATION_INFO, DBMS_SYSTEM, </a:t>
                      </a:r>
                      <a:r>
                        <a:rPr lang="en-US" sz="1000" dirty="0" err="1">
                          <a:latin typeface="Times New Roman"/>
                          <a:ea typeface="Times New Roman"/>
                        </a:rPr>
                        <a:t>v$session</a:t>
                      </a:r>
                      <a:r>
                        <a:rPr lang="en-US" sz="1000" dirty="0">
                          <a:latin typeface="Times New Roman"/>
                          <a:ea typeface="Times New Roman"/>
                        </a:rPr>
                        <a:t> and </a:t>
                      </a:r>
                      <a:r>
                        <a:rPr lang="en-US" sz="1000" dirty="0" err="1">
                          <a:latin typeface="Times New Roman"/>
                          <a:ea typeface="Times New Roman"/>
                        </a:rPr>
                        <a:t>v$mystat</a:t>
                      </a:r>
                      <a:r>
                        <a:rPr lang="en-US" sz="1000" dirty="0">
                          <a:latin typeface="Times New Roman"/>
                          <a:ea typeface="Times New Roman"/>
                        </a:rPr>
                        <a:t>.</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582">
                <a:tc>
                  <a:txBody>
                    <a:bodyPr/>
                    <a:lstStyle/>
                    <a:p>
                      <a:pPr marL="0" marR="0">
                        <a:spcBef>
                          <a:spcPts val="0"/>
                        </a:spcBef>
                        <a:spcAft>
                          <a:spcPts val="0"/>
                        </a:spcAft>
                      </a:pPr>
                      <a:r>
                        <a:rPr lang="en-US" sz="1200" dirty="0">
                          <a:latin typeface="Times New Roman"/>
                          <a:ea typeface="Times New Roman"/>
                        </a:rPr>
                        <a:t>File Operations:</a:t>
                      </a:r>
                    </a:p>
                    <a:p>
                      <a:pPr marL="0" marR="0" indent="114300">
                        <a:spcBef>
                          <a:spcPts val="0"/>
                        </a:spcBef>
                        <a:spcAft>
                          <a:spcPts val="0"/>
                        </a:spcAft>
                      </a:pPr>
                      <a:r>
                        <a:rPr lang="en-US" sz="1200" dirty="0">
                          <a:latin typeface="Times New Roman"/>
                          <a:ea typeface="Times New Roman"/>
                        </a:rPr>
                        <a:t>IO (meant to be used primarily by LOGS)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rPr>
                        <a:t>write_line()</a:t>
                      </a:r>
                    </a:p>
                    <a:p>
                      <a:pPr marL="0" marR="0">
                        <a:spcBef>
                          <a:spcPts val="0"/>
                        </a:spcBef>
                        <a:spcAft>
                          <a:spcPts val="0"/>
                        </a:spcAft>
                      </a:pPr>
                      <a:r>
                        <a:rPr lang="en-US" sz="1100">
                          <a:latin typeface="Times New Roman"/>
                          <a:ea typeface="Times New Roman"/>
                        </a:rPr>
                        <a:t>write_lines(0</a:t>
                      </a:r>
                    </a:p>
                    <a:p>
                      <a:pPr marL="0" marR="0">
                        <a:spcBef>
                          <a:spcPts val="0"/>
                        </a:spcBef>
                        <a:spcAft>
                          <a:spcPts val="0"/>
                        </a:spcAft>
                      </a:pPr>
                      <a:r>
                        <a:rPr lang="en-US" sz="1100">
                          <a:latin typeface="Times New Roman"/>
                          <a:ea typeface="Times New Roman"/>
                        </a:rPr>
                        <a:t>p()</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Uses UTL_FILE, DBMS_LOB</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055">
                <a:tc>
                  <a:txBody>
                    <a:bodyPr/>
                    <a:lstStyle/>
                    <a:p>
                      <a:pPr marL="0" marR="0">
                        <a:spcBef>
                          <a:spcPts val="0"/>
                        </a:spcBef>
                        <a:spcAft>
                          <a:spcPts val="0"/>
                        </a:spcAft>
                      </a:pPr>
                      <a:r>
                        <a:rPr lang="en-US" sz="1200">
                          <a:latin typeface="Times New Roman"/>
                          <a:ea typeface="Times New Roman"/>
                        </a:rPr>
                        <a:t>Dynamic (Table-Driven) Parameters/Properties:</a:t>
                      </a:r>
                    </a:p>
                    <a:p>
                      <a:pPr marL="0" marR="0" indent="114300">
                        <a:spcBef>
                          <a:spcPts val="0"/>
                        </a:spcBef>
                        <a:spcAft>
                          <a:spcPts val="0"/>
                        </a:spcAft>
                      </a:pPr>
                      <a:r>
                        <a:rPr lang="en-US" sz="1200">
                          <a:latin typeface="Times New Roman"/>
                          <a:ea typeface="Times New Roman"/>
                        </a:rPr>
                        <a:t>PARM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err="1">
                          <a:latin typeface="Times New Roman"/>
                          <a:ea typeface="Times New Roman"/>
                        </a:rPr>
                        <a:t>get_val</a:t>
                      </a:r>
                      <a:r>
                        <a:rPr lang="en-US" sz="1100" dirty="0">
                          <a:latin typeface="Times New Roman"/>
                          <a:ea typeface="Times New Roman"/>
                        </a:rPr>
                        <a:t>()</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APP_PARM (table)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582">
                <a:tc>
                  <a:txBody>
                    <a:bodyPr/>
                    <a:lstStyle/>
                    <a:p>
                      <a:pPr marL="0" marR="0">
                        <a:spcBef>
                          <a:spcPts val="0"/>
                        </a:spcBef>
                        <a:spcAft>
                          <a:spcPts val="0"/>
                        </a:spcAft>
                      </a:pPr>
                      <a:r>
                        <a:rPr lang="en-US" sz="1200" dirty="0">
                          <a:latin typeface="Times New Roman"/>
                          <a:ea typeface="Times New Roman"/>
                        </a:rPr>
                        <a:t>Extras (required for the seven libraries above to function):</a:t>
                      </a:r>
                    </a:p>
                    <a:p>
                      <a:pPr marL="0" marR="0" indent="114300">
                        <a:spcBef>
                          <a:spcPts val="0"/>
                        </a:spcBef>
                        <a:spcAft>
                          <a:spcPts val="0"/>
                        </a:spcAft>
                      </a:pPr>
                      <a:r>
                        <a:rPr lang="en-US" sz="1200" dirty="0">
                          <a:latin typeface="Times New Roman"/>
                          <a:ea typeface="Times New Roman"/>
                        </a:rPr>
                        <a:t>CNST, TYP, DDL_UTILS, </a:t>
                      </a:r>
                    </a:p>
                    <a:p>
                      <a:pPr marL="0" marR="0" indent="114300">
                        <a:spcBef>
                          <a:spcPts val="0"/>
                        </a:spcBef>
                        <a:spcAft>
                          <a:spcPts val="0"/>
                        </a:spcAft>
                      </a:pPr>
                      <a:r>
                        <a:rPr lang="en-US" sz="1200" dirty="0">
                          <a:latin typeface="Times New Roman"/>
                          <a:ea typeface="Times New Roman"/>
                        </a:rPr>
                        <a:t>DT, STR, NUM (packages)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dirty="0">
                          <a:latin typeface="Times New Roman"/>
                          <a:ea typeface="Times New Roman"/>
                        </a:rPr>
                        <a:t>These are libraries of application-wide constants and subtypes, build utility functions; date, string and number manipulation routines.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Auditing Components</a:t>
            </a:r>
            <a:endParaRPr lang="en-US" dirty="0"/>
          </a:p>
        </p:txBody>
      </p:sp>
      <p:sp>
        <p:nvSpPr>
          <p:cNvPr id="3" name="Text Placeholder 2"/>
          <p:cNvSpPr>
            <a:spLocks noGrp="1"/>
          </p:cNvSpPr>
          <p:nvPr>
            <p:ph type="body" sz="quarter" idx="10"/>
          </p:nvPr>
        </p:nvSpPr>
        <p:spPr/>
        <p:txBody>
          <a:bodyPr/>
          <a:lstStyle/>
          <a:p>
            <a:r>
              <a:rPr lang="en-US" dirty="0" smtClean="0"/>
              <a:t>The Starter Framework comes with a “gen_audit_triggers.sql” script which can generate a trigger for every table in your schema.</a:t>
            </a:r>
          </a:p>
          <a:p>
            <a:r>
              <a:rPr lang="en-US" dirty="0" smtClean="0"/>
              <a:t>Run it. Remove triggers not needed. Remove auditing on columns not needed.</a:t>
            </a:r>
          </a:p>
          <a:p>
            <a:r>
              <a:rPr lang="en-US" dirty="0" smtClean="0"/>
              <a:t>Done.</a:t>
            </a:r>
          </a:p>
          <a:p>
            <a:r>
              <a:rPr lang="en-US" dirty="0" smtClean="0"/>
              <a:t>Audited changes are recorded to APP_CHG_LOG and APP_CHG_LOG_DTL</a:t>
            </a:r>
          </a:p>
          <a:p>
            <a:r>
              <a:rPr lang="en-US" dirty="0" smtClean="0"/>
              <a:t>May need view or materialized view to simplify access to audit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Metrics Components</a:t>
            </a:r>
            <a:endParaRPr lang="en-US" dirty="0"/>
          </a:p>
        </p:txBody>
      </p:sp>
      <p:sp>
        <p:nvSpPr>
          <p:cNvPr id="3" name="Text Placeholder 2"/>
          <p:cNvSpPr>
            <a:spLocks noGrp="1"/>
          </p:cNvSpPr>
          <p:nvPr>
            <p:ph type="body" sz="quarter" idx="10"/>
          </p:nvPr>
        </p:nvSpPr>
        <p:spPr/>
        <p:txBody>
          <a:bodyPr/>
          <a:lstStyle/>
          <a:p>
            <a:r>
              <a:rPr lang="en-US" dirty="0" smtClean="0"/>
              <a:t>TIMER package</a:t>
            </a:r>
          </a:p>
          <a:p>
            <a:pPr lvl="1"/>
            <a:r>
              <a:rPr lang="en-US" sz="2400" dirty="0" err="1" smtClean="0">
                <a:latin typeface="Courier New" pitchFamily="49" charset="0"/>
                <a:cs typeface="Courier New" pitchFamily="49" charset="0"/>
              </a:rPr>
              <a:t>startme</a:t>
            </a:r>
            <a:r>
              <a:rPr lang="en-US" sz="2400" dirty="0" smtClean="0">
                <a:latin typeface="Courier New" pitchFamily="49" charset="0"/>
                <a:cs typeface="Courier New" pitchFamily="49" charset="0"/>
              </a:rPr>
              <a:t>(</a:t>
            </a:r>
            <a:r>
              <a:rPr lang="en-US" sz="2400" i="1" dirty="0" smtClean="0">
                <a:latin typeface="Courier New" pitchFamily="49" charset="0"/>
                <a:cs typeface="Courier New" pitchFamily="49" charset="0"/>
              </a:rPr>
              <a:t>timer name</a:t>
            </a:r>
            <a:r>
              <a:rPr lang="en-US" sz="2400" dirty="0" smtClean="0">
                <a:latin typeface="Courier New" pitchFamily="49" charset="0"/>
                <a:cs typeface="Courier New" pitchFamily="49" charset="0"/>
              </a:rPr>
              <a:t>)</a:t>
            </a:r>
          </a:p>
          <a:p>
            <a:pPr lvl="1"/>
            <a:r>
              <a:rPr lang="en-US" sz="2400" dirty="0" err="1" smtClean="0">
                <a:latin typeface="Courier New" pitchFamily="49" charset="0"/>
                <a:cs typeface="Courier New" pitchFamily="49" charset="0"/>
              </a:rPr>
              <a:t>stopme</a:t>
            </a:r>
            <a:r>
              <a:rPr lang="en-US" sz="2400" dirty="0" smtClean="0">
                <a:latin typeface="Courier New" pitchFamily="49" charset="0"/>
                <a:cs typeface="Courier New" pitchFamily="49" charset="0"/>
              </a:rPr>
              <a:t>(</a:t>
            </a:r>
            <a:r>
              <a:rPr lang="en-US" sz="2400" i="1" dirty="0" smtClean="0">
                <a:latin typeface="Courier New" pitchFamily="49" charset="0"/>
                <a:cs typeface="Courier New" pitchFamily="49" charset="0"/>
              </a:rPr>
              <a:t>timer name</a:t>
            </a:r>
            <a:r>
              <a:rPr lang="en-US" sz="2400" dirty="0" smtClean="0">
                <a:latin typeface="Courier New" pitchFamily="49" charset="0"/>
                <a:cs typeface="Courier New" pitchFamily="49" charset="0"/>
              </a:rPr>
              <a:t>)</a:t>
            </a:r>
          </a:p>
          <a:p>
            <a:pPr lvl="1"/>
            <a:r>
              <a:rPr lang="en-US" sz="2400" dirty="0" smtClean="0">
                <a:latin typeface="Courier New" pitchFamily="49" charset="0"/>
                <a:cs typeface="Courier New" pitchFamily="49" charset="0"/>
              </a:rPr>
              <a:t>elapsed(</a:t>
            </a:r>
            <a:r>
              <a:rPr lang="en-US" sz="2400" i="1" dirty="0" smtClean="0">
                <a:latin typeface="Courier New" pitchFamily="49" charset="0"/>
                <a:cs typeface="Courier New" pitchFamily="49" charset="0"/>
              </a:rPr>
              <a:t>timer name</a:t>
            </a:r>
            <a:r>
              <a:rPr lang="en-US" sz="2400" dirty="0" smtClean="0">
                <a:latin typeface="Courier New" pitchFamily="49" charset="0"/>
                <a:cs typeface="Courier New" pitchFamily="49" charset="0"/>
              </a:rPr>
              <a:t>)</a:t>
            </a:r>
          </a:p>
          <a:p>
            <a:r>
              <a:rPr lang="en-US" dirty="0" smtClean="0"/>
              <a:t>Log elapsed times</a:t>
            </a:r>
          </a:p>
          <a:p>
            <a:r>
              <a:rPr lang="en-US" dirty="0" smtClean="0"/>
              <a:t>Create separate automated processes to monitor metrics, learn from them over time, and notify when anomalies are detected.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Log &amp; Debug Components</a:t>
            </a:r>
            <a:endParaRPr lang="en-US" dirty="0"/>
          </a:p>
        </p:txBody>
      </p:sp>
      <p:sp>
        <p:nvSpPr>
          <p:cNvPr id="3" name="Text Placeholder 2"/>
          <p:cNvSpPr>
            <a:spLocks noGrp="1"/>
          </p:cNvSpPr>
          <p:nvPr>
            <p:ph type="body" sz="quarter" idx="10"/>
          </p:nvPr>
        </p:nvSpPr>
        <p:spPr/>
        <p:txBody>
          <a:bodyPr/>
          <a:lstStyle/>
          <a:p>
            <a:r>
              <a:rPr lang="en-US" dirty="0" smtClean="0"/>
              <a:t>LOGS package</a:t>
            </a:r>
          </a:p>
          <a:p>
            <a:pPr lvl="1"/>
            <a:r>
              <a:rPr lang="en-US" sz="2400" dirty="0" smtClean="0">
                <a:latin typeface="Courier New" pitchFamily="49" charset="0"/>
                <a:cs typeface="Courier New" pitchFamily="49" charset="0"/>
              </a:rPr>
              <a:t>info(</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pPr lvl="1"/>
            <a:r>
              <a:rPr lang="en-US" sz="2400" dirty="0" smtClean="0">
                <a:latin typeface="Courier New" pitchFamily="49" charset="0"/>
                <a:cs typeface="Courier New" pitchFamily="49" charset="0"/>
              </a:rPr>
              <a:t>warn(</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pPr lvl="1"/>
            <a:r>
              <a:rPr lang="en-US" sz="2400" dirty="0" smtClean="0">
                <a:latin typeface="Courier New" pitchFamily="49" charset="0"/>
                <a:cs typeface="Courier New" pitchFamily="49" charset="0"/>
              </a:rPr>
              <a:t>err(</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pPr lvl="1"/>
            <a:r>
              <a:rPr lang="en-US" sz="2400" dirty="0" err="1" smtClean="0">
                <a:latin typeface="Courier New" pitchFamily="49" charset="0"/>
                <a:cs typeface="Courier New" pitchFamily="49" charset="0"/>
              </a:rPr>
              <a:t>dbg</a:t>
            </a:r>
            <a:r>
              <a:rPr lang="en-US" sz="2400" dirty="0" smtClean="0">
                <a:latin typeface="Courier New" pitchFamily="49" charset="0"/>
                <a:cs typeface="Courier New" pitchFamily="49" charset="0"/>
              </a:rPr>
              <a:t>(</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pPr lvl="1"/>
            <a:r>
              <a:rPr lang="en-US" sz="2400" dirty="0" err="1" smtClean="0">
                <a:latin typeface="Courier New" pitchFamily="49" charset="0"/>
                <a:cs typeface="Courier New" pitchFamily="49" charset="0"/>
              </a:rPr>
              <a:t>set_dbg</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boolean</a:t>
            </a:r>
            <a:r>
              <a:rPr lang="en-US" sz="2400" dirty="0" smtClean="0">
                <a:latin typeface="Courier New" pitchFamily="49" charset="0"/>
                <a:cs typeface="Courier New" pitchFamily="49" charset="0"/>
              </a:rPr>
              <a:t> and directed)</a:t>
            </a:r>
            <a:endParaRPr lang="en-US" sz="2000" dirty="0" smtClean="0">
              <a:latin typeface="Courier New" pitchFamily="49" charset="0"/>
              <a:cs typeface="Courier New" pitchFamily="49" charset="0"/>
            </a:endParaRPr>
          </a:p>
          <a:p>
            <a:r>
              <a:rPr lang="en-US" dirty="0" smtClean="0"/>
              <a:t>Use </a:t>
            </a:r>
            <a:r>
              <a:rPr lang="en-US" sz="2400" dirty="0" smtClean="0">
                <a:latin typeface="Courier New" pitchFamily="49" charset="0"/>
                <a:cs typeface="Courier New" pitchFamily="49" charset="0"/>
              </a:rPr>
              <a:t>info()</a:t>
            </a:r>
            <a:r>
              <a:rPr lang="en-US" dirty="0" smtClean="0"/>
              <a:t>, </a:t>
            </a:r>
            <a:r>
              <a:rPr lang="en-US" sz="2400" dirty="0" smtClean="0">
                <a:latin typeface="Courier New" pitchFamily="49" charset="0"/>
                <a:cs typeface="Courier New" pitchFamily="49" charset="0"/>
              </a:rPr>
              <a:t>warn() </a:t>
            </a:r>
            <a:r>
              <a:rPr lang="en-US" dirty="0" smtClean="0"/>
              <a:t>and </a:t>
            </a:r>
            <a:r>
              <a:rPr lang="en-US" sz="2400" dirty="0" smtClean="0">
                <a:latin typeface="Courier New" pitchFamily="49" charset="0"/>
                <a:cs typeface="Courier New" pitchFamily="49" charset="0"/>
              </a:rPr>
              <a:t>err() </a:t>
            </a:r>
            <a:r>
              <a:rPr lang="en-US" dirty="0" smtClean="0"/>
              <a:t>to record important data, expected and unexpected error conditions.</a:t>
            </a:r>
          </a:p>
          <a:p>
            <a:r>
              <a:rPr lang="en-US" dirty="0" smtClean="0"/>
              <a:t>Use </a:t>
            </a:r>
            <a:r>
              <a:rPr lang="en-US" sz="2400" dirty="0" err="1" smtClean="0">
                <a:latin typeface="Courier New" pitchFamily="49" charset="0"/>
                <a:cs typeface="Courier New" pitchFamily="49" charset="0"/>
              </a:rPr>
              <a:t>dbg</a:t>
            </a:r>
            <a:r>
              <a:rPr lang="en-US" sz="2400" dirty="0" smtClean="0">
                <a:latin typeface="Courier New" pitchFamily="49" charset="0"/>
                <a:cs typeface="Courier New" pitchFamily="49" charset="0"/>
              </a:rPr>
              <a:t>()</a:t>
            </a:r>
            <a:r>
              <a:rPr lang="en-US" dirty="0" smtClean="0"/>
              <a:t> to document code and leave hooks for dynamic, real-time logging.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Remember Just One Slide…</a:t>
            </a:r>
            <a:endParaRPr lang="en-US" dirty="0"/>
          </a:p>
        </p:txBody>
      </p:sp>
      <p:sp>
        <p:nvSpPr>
          <p:cNvPr id="3" name="Text Placeholder 2"/>
          <p:cNvSpPr>
            <a:spLocks noGrp="1"/>
          </p:cNvSpPr>
          <p:nvPr>
            <p:ph type="body" sz="quarter" idx="10"/>
          </p:nvPr>
        </p:nvSpPr>
        <p:spPr/>
        <p:txBody>
          <a:bodyPr/>
          <a:lstStyle/>
          <a:p>
            <a:r>
              <a:rPr lang="en-US" dirty="0" smtClean="0"/>
              <a:t>Instrumentation should be designed into the system from day one, and in place </a:t>
            </a:r>
            <a:r>
              <a:rPr lang="en-US" i="1" dirty="0" smtClean="0"/>
              <a:t>before</a:t>
            </a:r>
            <a:r>
              <a:rPr lang="en-US" dirty="0" smtClean="0"/>
              <a:t> the production problems occur</a:t>
            </a:r>
            <a:r>
              <a:rPr lang="en-US" dirty="0" smtClean="0"/>
              <a:t>.</a:t>
            </a:r>
          </a:p>
          <a:p>
            <a:r>
              <a:rPr lang="en-US" dirty="0" smtClean="0"/>
              <a:t>But in can be added easily </a:t>
            </a:r>
            <a:r>
              <a:rPr lang="en-US" i="1" dirty="0" smtClean="0"/>
              <a:t>after</a:t>
            </a:r>
            <a:r>
              <a:rPr lang="en-US" dirty="0" smtClean="0"/>
              <a:t> as well.</a:t>
            </a:r>
            <a:endParaRPr lang="en-US" dirty="0" smtClean="0"/>
          </a:p>
          <a:p>
            <a:r>
              <a:rPr lang="en-US" dirty="0" smtClean="0"/>
              <a:t>Adopt or build a </a:t>
            </a:r>
            <a:r>
              <a:rPr lang="en-US" dirty="0" smtClean="0"/>
              <a:t>standard library, a standard to </a:t>
            </a:r>
            <a:r>
              <a:rPr lang="en-US" i="1" dirty="0" smtClean="0"/>
              <a:t>use</a:t>
            </a:r>
            <a:r>
              <a:rPr lang="en-US" dirty="0" smtClean="0"/>
              <a:t> the library, and peer reviews to </a:t>
            </a:r>
            <a:r>
              <a:rPr lang="en-US" i="1" dirty="0" smtClean="0"/>
              <a:t>enforce</a:t>
            </a:r>
            <a:r>
              <a:rPr lang="en-US" dirty="0" smtClean="0"/>
              <a:t> it.</a:t>
            </a:r>
          </a:p>
          <a:p>
            <a:pPr lvl="1"/>
            <a:r>
              <a:rPr lang="en-US" dirty="0" smtClean="0"/>
              <a:t>It </a:t>
            </a:r>
            <a:r>
              <a:rPr lang="en-US" b="1" dirty="0" smtClean="0"/>
              <a:t>must </a:t>
            </a:r>
            <a:r>
              <a:rPr lang="en-US" dirty="0" smtClean="0"/>
              <a:t>meet both developer and enterprise needs so it gets used.</a:t>
            </a:r>
          </a:p>
          <a:p>
            <a:r>
              <a:rPr lang="en-US" dirty="0" smtClean="0"/>
              <a:t>Do it! It’s easy and rewarding.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Debug Toggles</a:t>
            </a:r>
            <a:endParaRPr lang="en-US" dirty="0"/>
          </a:p>
        </p:txBody>
      </p:sp>
      <p:sp>
        <p:nvSpPr>
          <p:cNvPr id="3" name="Text Placeholder 2"/>
          <p:cNvSpPr>
            <a:spLocks noGrp="1"/>
          </p:cNvSpPr>
          <p:nvPr>
            <p:ph type="body" sz="quarter" idx="10"/>
          </p:nvPr>
        </p:nvSpPr>
        <p:spPr/>
        <p:txBody>
          <a:bodyPr/>
          <a:lstStyle/>
          <a:p>
            <a:r>
              <a:rPr lang="en-US" dirty="0" smtClean="0"/>
              <a:t>Toggles in APP_PARM</a:t>
            </a:r>
          </a:p>
          <a:p>
            <a:pPr lvl="1"/>
            <a:r>
              <a:rPr lang="en-US" i="1" dirty="0" smtClean="0"/>
              <a:t>Debug</a:t>
            </a:r>
            <a:r>
              <a:rPr lang="en-US" dirty="0" smtClean="0"/>
              <a:t> (on/off, session, unit, user)</a:t>
            </a:r>
          </a:p>
          <a:p>
            <a:pPr lvl="1"/>
            <a:r>
              <a:rPr lang="en-US" i="1" dirty="0" smtClean="0"/>
              <a:t>Debug Toggle Check Interval </a:t>
            </a:r>
            <a:r>
              <a:rPr lang="en-US" dirty="0" smtClean="0"/>
              <a:t>(in minutes)</a:t>
            </a:r>
          </a:p>
          <a:p>
            <a:pPr lvl="1"/>
            <a:r>
              <a:rPr lang="en-US" i="1" dirty="0" smtClean="0"/>
              <a:t>Default Log Targets </a:t>
            </a:r>
            <a:r>
              <a:rPr lang="en-US" dirty="0" smtClean="0"/>
              <a:t>(Screen=</a:t>
            </a:r>
            <a:r>
              <a:rPr lang="en-US" dirty="0" err="1" smtClean="0"/>
              <a:t>N,Table</a:t>
            </a:r>
            <a:r>
              <a:rPr lang="en-US" dirty="0" smtClean="0"/>
              <a:t>=</a:t>
            </a:r>
            <a:r>
              <a:rPr lang="en-US" dirty="0" err="1" smtClean="0"/>
              <a:t>Y,File</a:t>
            </a:r>
            <a:r>
              <a:rPr lang="en-US" dirty="0" smtClean="0"/>
              <a:t>=N)</a:t>
            </a:r>
          </a:p>
          <a:p>
            <a:r>
              <a:rPr lang="en-US" dirty="0" smtClean="0"/>
              <a:t>Toggles can be altered in the table</a:t>
            </a:r>
          </a:p>
          <a:p>
            <a:r>
              <a:rPr lang="en-US" dirty="0" smtClean="0"/>
              <a:t>Toggle can be temporarily overridden through </a:t>
            </a:r>
            <a:r>
              <a:rPr lang="en-US" dirty="0" err="1" smtClean="0"/>
              <a:t>logs.set</a:t>
            </a:r>
            <a:r>
              <a:rPr lang="en-US" dirty="0" smtClean="0"/>
              <a:t>* routines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Log Destinations</a:t>
            </a:r>
            <a:endParaRPr lang="en-US" dirty="0"/>
          </a:p>
        </p:txBody>
      </p:sp>
      <p:sp>
        <p:nvSpPr>
          <p:cNvPr id="3" name="Text Placeholder 2"/>
          <p:cNvSpPr>
            <a:spLocks noGrp="1"/>
          </p:cNvSpPr>
          <p:nvPr>
            <p:ph type="body" sz="quarter" idx="10"/>
          </p:nvPr>
        </p:nvSpPr>
        <p:spPr/>
        <p:txBody>
          <a:bodyPr/>
          <a:lstStyle/>
          <a:p>
            <a:r>
              <a:rPr lang="en-US" dirty="0" smtClean="0"/>
              <a:t>Screen</a:t>
            </a:r>
          </a:p>
          <a:p>
            <a:pPr lvl="1"/>
            <a:r>
              <a:rPr lang="en-US" dirty="0" smtClean="0"/>
              <a:t>Quick-and-dirty testing and debugging.</a:t>
            </a:r>
          </a:p>
          <a:p>
            <a:pPr lvl="1"/>
            <a:r>
              <a:rPr lang="en-US" dirty="0" smtClean="0"/>
              <a:t>10K messages in 1 sec</a:t>
            </a:r>
          </a:p>
          <a:p>
            <a:r>
              <a:rPr lang="en-US" dirty="0" smtClean="0"/>
              <a:t>Log Table</a:t>
            </a:r>
          </a:p>
          <a:p>
            <a:pPr lvl="1"/>
            <a:r>
              <a:rPr lang="en-US" dirty="0" smtClean="0"/>
              <a:t>10K messages in 4 sec</a:t>
            </a:r>
          </a:p>
          <a:p>
            <a:pPr lvl="1"/>
            <a:r>
              <a:rPr lang="en-US" dirty="0" smtClean="0"/>
              <a:t>A default job keeps the table trimmed to a couple weeks of data.</a:t>
            </a:r>
          </a:p>
          <a:p>
            <a:r>
              <a:rPr lang="en-US" dirty="0" smtClean="0"/>
              <a:t>File</a:t>
            </a:r>
          </a:p>
          <a:p>
            <a:pPr lvl="1"/>
            <a:r>
              <a:rPr lang="en-US" dirty="0" smtClean="0"/>
              <a:t>10K messages in 15 sec</a:t>
            </a:r>
          </a:p>
          <a:p>
            <a:r>
              <a:rPr lang="en-US" dirty="0" smtClean="0"/>
              <a:t>Note: 10K messages to DB pipe in 8 sec + another 4 sec to log them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Call Origin Metadata</a:t>
            </a:r>
            <a:endParaRPr lang="en-US" dirty="0"/>
          </a:p>
        </p:txBody>
      </p:sp>
      <p:sp>
        <p:nvSpPr>
          <p:cNvPr id="3" name="Text Placeholder 2"/>
          <p:cNvSpPr>
            <a:spLocks noGrp="1"/>
          </p:cNvSpPr>
          <p:nvPr>
            <p:ph type="body" sz="quarter" idx="10"/>
          </p:nvPr>
        </p:nvSpPr>
        <p:spPr/>
        <p:txBody>
          <a:bodyPr/>
          <a:lstStyle/>
          <a:p>
            <a:r>
              <a:rPr lang="en-US" dirty="0" smtClean="0"/>
              <a:t>ENV package governs metadata</a:t>
            </a:r>
          </a:p>
          <a:p>
            <a:pPr lvl="1"/>
            <a:r>
              <a:rPr lang="en-US" dirty="0" smtClean="0"/>
              <a:t>Gets, sets and secures info about the host, database, session, calling application, calling client and application contexts.</a:t>
            </a:r>
          </a:p>
          <a:p>
            <a:r>
              <a:rPr lang="en-US" dirty="0" smtClean="0"/>
              <a:t>End-to-End User Identification</a:t>
            </a:r>
          </a:p>
          <a:p>
            <a:pPr lvl="1"/>
            <a:r>
              <a:rPr lang="en-US" dirty="0" smtClean="0"/>
              <a:t>Modified Java connection classes to set and clear the user’s login using </a:t>
            </a:r>
            <a:r>
              <a:rPr lang="en-US" dirty="0" err="1" smtClean="0"/>
              <a:t>env.init_client_ctx</a:t>
            </a:r>
            <a:r>
              <a:rPr lang="en-US" dirty="0" smtClean="0"/>
              <a:t> and </a:t>
            </a:r>
            <a:r>
              <a:rPr lang="en-US" dirty="0" err="1" smtClean="0"/>
              <a:t>reset_client_ctx</a:t>
            </a:r>
            <a:endParaRPr lang="en-US" dirty="0" smtClean="0"/>
          </a:p>
          <a:p>
            <a:pPr lvl="1"/>
            <a:r>
              <a:rPr lang="en-US" dirty="0" smtClean="0"/>
              <a:t>Uses custom application context, DBMS_SESSION </a:t>
            </a:r>
            <a:r>
              <a:rPr lang="en-US" dirty="0" err="1" smtClean="0"/>
              <a:t>procs</a:t>
            </a:r>
            <a:r>
              <a:rPr lang="en-US" dirty="0" smtClean="0"/>
              <a:t> and internal memory structure to discourage spoofing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Tracing</a:t>
            </a:r>
            <a:endParaRPr lang="en-US" dirty="0"/>
          </a:p>
        </p:txBody>
      </p:sp>
      <p:sp>
        <p:nvSpPr>
          <p:cNvPr id="3" name="Text Placeholder 2"/>
          <p:cNvSpPr>
            <a:spLocks noGrp="1"/>
          </p:cNvSpPr>
          <p:nvPr>
            <p:ph type="body" sz="quarter" idx="10"/>
          </p:nvPr>
        </p:nvSpPr>
        <p:spPr/>
        <p:txBody>
          <a:bodyPr/>
          <a:lstStyle/>
          <a:p>
            <a:r>
              <a:rPr lang="en-US" dirty="0" smtClean="0"/>
              <a:t>ENV offers:</a:t>
            </a:r>
          </a:p>
          <a:p>
            <a:pPr lvl="1"/>
            <a:r>
              <a:rPr lang="en-US" dirty="0" smtClean="0"/>
              <a:t> tag/</a:t>
            </a:r>
            <a:r>
              <a:rPr lang="en-US" dirty="0" err="1" smtClean="0"/>
              <a:t>untag</a:t>
            </a:r>
            <a:r>
              <a:rPr lang="en-US" dirty="0" smtClean="0"/>
              <a:t> to modify module, action and </a:t>
            </a:r>
            <a:r>
              <a:rPr lang="en-US" dirty="0" err="1" smtClean="0"/>
              <a:t>client_info</a:t>
            </a:r>
            <a:endParaRPr lang="en-US" dirty="0" smtClean="0"/>
          </a:p>
          <a:p>
            <a:pPr lvl="1"/>
            <a:r>
              <a:rPr lang="en-US" dirty="0" err="1" smtClean="0"/>
              <a:t>tag_longop</a:t>
            </a:r>
            <a:r>
              <a:rPr lang="en-US" dirty="0" smtClean="0"/>
              <a:t> to track long operations</a:t>
            </a:r>
          </a:p>
          <a:p>
            <a:pPr lvl="1"/>
            <a:r>
              <a:rPr lang="en-US" dirty="0" smtClean="0"/>
              <a:t>init/</a:t>
            </a:r>
            <a:r>
              <a:rPr lang="en-US" dirty="0" err="1" smtClean="0"/>
              <a:t>reset_client_ctx</a:t>
            </a:r>
            <a:r>
              <a:rPr lang="en-US" dirty="0" smtClean="0"/>
              <a:t> to set/unset </a:t>
            </a:r>
            <a:r>
              <a:rPr lang="en-US" dirty="0" err="1" smtClean="0"/>
              <a:t>client_identifier</a:t>
            </a:r>
            <a:r>
              <a:rPr lang="en-US" dirty="0" smtClean="0"/>
              <a:t> and other client metadata if desired</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t>Define instrumentation</a:t>
            </a:r>
          </a:p>
          <a:p>
            <a:r>
              <a:rPr lang="en-US" dirty="0" smtClean="0"/>
              <a:t>Oracle built-ins for instrumentation</a:t>
            </a:r>
          </a:p>
          <a:p>
            <a:r>
              <a:rPr lang="en-US" dirty="0" smtClean="0"/>
              <a:t>Develop requirements of good instrumentation</a:t>
            </a:r>
          </a:p>
          <a:p>
            <a:r>
              <a:rPr lang="en-US" dirty="0" smtClean="0"/>
              <a:t>Existing instrumentation libraries</a:t>
            </a:r>
          </a:p>
          <a:p>
            <a:r>
              <a:rPr lang="en-US" dirty="0" smtClean="0">
                <a:solidFill>
                  <a:schemeClr val="accent3"/>
                </a:solidFill>
              </a:rPr>
              <a:t>Demos using the “Simple” PL/SQL Framework</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3" name="Text Placeholder 2"/>
          <p:cNvSpPr>
            <a:spLocks noGrp="1"/>
          </p:cNvSpPr>
          <p:nvPr>
            <p:ph type="body" sz="quarter" idx="10"/>
          </p:nvPr>
        </p:nvSpPr>
        <p:spPr/>
        <p:txBody>
          <a:bodyPr/>
          <a:lstStyle/>
          <a:p>
            <a:r>
              <a:rPr lang="en-US" dirty="0" smtClean="0"/>
              <a:t>Solution Manager just called.</a:t>
            </a:r>
          </a:p>
          <a:p>
            <a:pPr lvl="1"/>
            <a:r>
              <a:rPr lang="en-US" dirty="0" smtClean="0"/>
              <a:t>After last night’s release, she is not getting her daily file about the critical problem/solution repository.</a:t>
            </a:r>
          </a:p>
          <a:p>
            <a:pPr lvl="1">
              <a:buNone/>
            </a:pPr>
            <a:r>
              <a:rPr lang="en-US" dirty="0" smtClean="0">
                <a:solidFill>
                  <a:schemeClr val="accent1"/>
                </a:solidFill>
              </a:rPr>
              <a:t>{LIVE DEMO real-time debugging, monitoring, and adding instrumentation to two pages of code}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Text Placeholder 2"/>
          <p:cNvSpPr>
            <a:spLocks noGrp="1"/>
          </p:cNvSpPr>
          <p:nvPr>
            <p:ph type="body" sz="quarter" idx="10"/>
          </p:nvPr>
        </p:nvSpPr>
        <p:spPr/>
        <p:txBody>
          <a:bodyPr/>
          <a:lstStyle/>
          <a:p>
            <a:r>
              <a:rPr lang="en-US" dirty="0" smtClean="0"/>
              <a:t>Questions?</a:t>
            </a:r>
          </a:p>
          <a:p>
            <a:r>
              <a:rPr lang="en-US" dirty="0" smtClean="0"/>
              <a:t>Ideas?</a:t>
            </a:r>
          </a:p>
          <a:p>
            <a:endParaRPr lang="en-US" dirty="0" smtClean="0"/>
          </a:p>
          <a:p>
            <a:pPr>
              <a:buNone/>
            </a:pPr>
            <a:r>
              <a:rPr lang="en-US" dirty="0" smtClean="0"/>
              <a:t>Contact: </a:t>
            </a:r>
            <a:r>
              <a:rPr lang="en-US" dirty="0" smtClean="0">
                <a:solidFill>
                  <a:schemeClr val="bg2">
                    <a:lumMod val="50000"/>
                  </a:schemeClr>
                </a:solidFill>
              </a:rPr>
              <a:t>bcoulam@yahoo.com</a:t>
            </a:r>
          </a:p>
          <a:p>
            <a:pPr>
              <a:buNone/>
            </a:pPr>
            <a:r>
              <a:rPr lang="en-US" dirty="0" smtClean="0"/>
              <a:t>Framework: </a:t>
            </a:r>
            <a:r>
              <a:rPr lang="en-US" dirty="0" smtClean="0">
                <a:solidFill>
                  <a:schemeClr val="bg2">
                    <a:lumMod val="50000"/>
                  </a:schemeClr>
                </a:solidFill>
              </a:rPr>
              <a:t>sourceforge.net/projects/</a:t>
            </a:r>
            <a:r>
              <a:rPr lang="en-US" dirty="0" err="1" smtClean="0">
                <a:solidFill>
                  <a:schemeClr val="bg2">
                    <a:lumMod val="50000"/>
                  </a:schemeClr>
                </a:solidFill>
              </a:rPr>
              <a:t>plsqlframestart</a:t>
            </a:r>
            <a:r>
              <a:rPr lang="en-US" dirty="0" smtClean="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solidFill>
                  <a:schemeClr val="accent3"/>
                </a:solidFill>
              </a:rPr>
              <a:t>Typical Production Problem Lifecycle</a:t>
            </a:r>
          </a:p>
          <a:p>
            <a:r>
              <a:rPr lang="en-US" dirty="0" smtClean="0"/>
              <a:t>Define instrumentation</a:t>
            </a:r>
          </a:p>
          <a:p>
            <a:r>
              <a:rPr lang="en-US" dirty="0" smtClean="0"/>
              <a:t>Oracle built-ins for instrumentation</a:t>
            </a:r>
          </a:p>
          <a:p>
            <a:r>
              <a:rPr lang="en-US" dirty="0" smtClean="0"/>
              <a:t>Develop requirements of good instrumentation</a:t>
            </a:r>
          </a:p>
          <a:p>
            <a:r>
              <a:rPr lang="en-US" dirty="0" smtClean="0"/>
              <a:t>Existing instrumentation libraries</a:t>
            </a:r>
          </a:p>
          <a:p>
            <a:r>
              <a:rPr lang="en-US" dirty="0" smtClean="0"/>
              <a:t>Demos using one of them</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Problem Lifecycle</a:t>
            </a:r>
            <a:endParaRPr lang="en-US" dirty="0"/>
          </a:p>
        </p:txBody>
      </p:sp>
      <p:sp>
        <p:nvSpPr>
          <p:cNvPr id="3" name="Text Placeholder 2"/>
          <p:cNvSpPr>
            <a:spLocks noGrp="1"/>
          </p:cNvSpPr>
          <p:nvPr>
            <p:ph type="body" sz="quarter" idx="10"/>
          </p:nvPr>
        </p:nvSpPr>
        <p:spPr/>
        <p:txBody>
          <a:bodyPr/>
          <a:lstStyle/>
          <a:p>
            <a:r>
              <a:rPr lang="en-US" dirty="0" smtClean="0">
                <a:solidFill>
                  <a:schemeClr val="tx1">
                    <a:lumMod val="60000"/>
                    <a:lumOff val="40000"/>
                  </a:schemeClr>
                </a:solidFill>
              </a:rPr>
              <a:t>Become aware of a problem</a:t>
            </a:r>
          </a:p>
          <a:p>
            <a:r>
              <a:rPr lang="en-US" dirty="0" smtClean="0">
                <a:solidFill>
                  <a:schemeClr val="tx1">
                    <a:lumMod val="60000"/>
                    <a:lumOff val="40000"/>
                  </a:schemeClr>
                </a:solidFill>
              </a:rPr>
              <a:t>Find the source of the problem</a:t>
            </a:r>
          </a:p>
          <a:p>
            <a:r>
              <a:rPr lang="en-US" dirty="0" smtClean="0"/>
              <a:t>Fix the source of the problem</a:t>
            </a:r>
          </a:p>
          <a:p>
            <a:pPr lvl="1"/>
            <a:r>
              <a:rPr lang="en-US" dirty="0" smtClean="0"/>
              <a:t>Or slow the bleed</a:t>
            </a:r>
          </a:p>
          <a:p>
            <a:r>
              <a:rPr lang="en-US" dirty="0" smtClean="0"/>
              <a:t>Repair issues the problem caused</a:t>
            </a:r>
          </a:p>
          <a:p>
            <a:pPr lvl="1"/>
            <a:r>
              <a:rPr lang="en-US" dirty="0" smtClean="0"/>
              <a:t>Often data to repair, customers to call, </a:t>
            </a:r>
            <a:r>
              <a:rPr lang="en-US" dirty="0" err="1" smtClean="0"/>
              <a:t>hotfixes</a:t>
            </a:r>
            <a:r>
              <a:rPr lang="en-US" dirty="0" smtClean="0"/>
              <a:t> to document, emails to send, reports to re-run.</a:t>
            </a:r>
          </a:p>
          <a:p>
            <a:r>
              <a:rPr lang="en-US" dirty="0" smtClean="0"/>
              <a:t>Rebuild trust </a:t>
            </a:r>
            <a:r>
              <a:rPr lang="en-US" sz="2400" dirty="0" smtClean="0"/>
              <a:t>(costliest, longest step)</a:t>
            </a:r>
            <a:endParaRPr lang="en-US" dirty="0" smtClean="0"/>
          </a:p>
          <a:p>
            <a:r>
              <a:rPr lang="en-US" dirty="0" smtClean="0"/>
              <a:t>Do things better so problem doesn’t happen again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12 Steps to Recovery</a:t>
            </a:r>
            <a:endParaRPr lang="en-US" dirty="0"/>
          </a:p>
        </p:txBody>
      </p:sp>
      <p:sp>
        <p:nvSpPr>
          <p:cNvPr id="3" name="Text Placeholder 2"/>
          <p:cNvSpPr>
            <a:spLocks noGrp="1"/>
          </p:cNvSpPr>
          <p:nvPr>
            <p:ph type="body" sz="quarter" idx="10"/>
          </p:nvPr>
        </p:nvSpPr>
        <p:spPr/>
        <p:txBody>
          <a:bodyPr/>
          <a:lstStyle/>
          <a:p>
            <a:r>
              <a:rPr lang="en-US" dirty="0" smtClean="0"/>
              <a:t>Admitting that one cannot control one’s addition or compulsion (become aware)</a:t>
            </a:r>
          </a:p>
          <a:p>
            <a:r>
              <a:rPr lang="en-US" dirty="0" smtClean="0"/>
              <a:t>Examining past error with the help of a sponsor (find source)</a:t>
            </a:r>
          </a:p>
          <a:p>
            <a:r>
              <a:rPr lang="en-US" dirty="0" smtClean="0"/>
              <a:t>Learning to live a new life with a new code of behavior (fix source)</a:t>
            </a:r>
          </a:p>
          <a:p>
            <a:r>
              <a:rPr lang="en-US" dirty="0" smtClean="0"/>
              <a:t>Making amends for these errors (repair effects and rebuild trust)</a:t>
            </a:r>
          </a:p>
          <a:p>
            <a:r>
              <a:rPr lang="en-US" dirty="0" smtClean="0"/>
              <a:t>Recognizing a higher power that can give strength (</a:t>
            </a:r>
            <a:r>
              <a:rPr lang="en-US" dirty="0" err="1" smtClean="0"/>
              <a:t>instrumenting</a:t>
            </a:r>
            <a:r>
              <a:rPr lang="en-US" dirty="0" smtClean="0"/>
              <a:t>)</a:t>
            </a:r>
          </a:p>
          <a:p>
            <a:r>
              <a:rPr lang="en-US" dirty="0" smtClean="0"/>
              <a:t>Helping others who suffer from the same addictions or compulsions</a:t>
            </a:r>
            <a:r>
              <a:rPr lang="en-US" dirty="0"/>
              <a:t> </a:t>
            </a:r>
            <a:r>
              <a:rPr lang="en-US" dirty="0" smtClean="0"/>
              <a:t>(share &amp; evangelize)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Aware</a:t>
            </a:r>
            <a:endParaRPr lang="en-US" dirty="0"/>
          </a:p>
        </p:txBody>
      </p:sp>
      <p:sp>
        <p:nvSpPr>
          <p:cNvPr id="3" name="Text Placeholder 2"/>
          <p:cNvSpPr>
            <a:spLocks noGrp="1"/>
          </p:cNvSpPr>
          <p:nvPr>
            <p:ph type="body" sz="quarter" idx="10"/>
          </p:nvPr>
        </p:nvSpPr>
        <p:spPr/>
        <p:txBody>
          <a:bodyPr/>
          <a:lstStyle/>
          <a:p>
            <a:r>
              <a:rPr lang="en-US" dirty="0" smtClean="0"/>
              <a:t>The Silent Fester, aka “The Norm”</a:t>
            </a:r>
          </a:p>
          <a:p>
            <a:pPr lvl="1"/>
            <a:r>
              <a:rPr lang="en-US" dirty="0" smtClean="0"/>
              <a:t>No monitoring, auditing, metrics or history.</a:t>
            </a:r>
          </a:p>
          <a:p>
            <a:pPr lvl="1"/>
            <a:r>
              <a:rPr lang="en-US" dirty="0" smtClean="0"/>
              <a:t>No one calls. Users get used to slowness/badness.</a:t>
            </a:r>
          </a:p>
          <a:p>
            <a:r>
              <a:rPr lang="en-US" dirty="0" smtClean="0"/>
              <a:t>User calls or submits ticket</a:t>
            </a:r>
          </a:p>
          <a:p>
            <a:r>
              <a:rPr lang="en-US" dirty="0" smtClean="0"/>
              <a:t>Side Effects</a:t>
            </a:r>
          </a:p>
          <a:p>
            <a:pPr lvl="1"/>
            <a:r>
              <a:rPr lang="en-US" dirty="0" smtClean="0"/>
              <a:t>Incremental buildup until something backs up, never returns, fails, etc. </a:t>
            </a:r>
          </a:p>
          <a:p>
            <a:r>
              <a:rPr lang="en-US" dirty="0" smtClean="0"/>
              <a:t>Proactive monitoring</a:t>
            </a:r>
          </a:p>
          <a:p>
            <a:pPr lvl="1"/>
            <a:r>
              <a:rPr lang="en-US" dirty="0" smtClean="0"/>
              <a:t>Determines errors occurring</a:t>
            </a:r>
          </a:p>
          <a:p>
            <a:pPr lvl="1"/>
            <a:r>
              <a:rPr lang="en-US" dirty="0" smtClean="0"/>
              <a:t>Determines performance is atypical</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ORT">
  <a:themeElements>
    <a:clrScheme name="SORT">
      <a:dk1>
        <a:srgbClr val="17365D"/>
      </a:dk1>
      <a:lt1>
        <a:srgbClr val="FFFFFF"/>
      </a:lt1>
      <a:dk2>
        <a:srgbClr val="17365D"/>
      </a:dk2>
      <a:lt2>
        <a:srgbClr val="FFFFFF"/>
      </a:lt2>
      <a:accent1>
        <a:srgbClr val="FF6D3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latino">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RT">
  <a:themeElements>
    <a:clrScheme name="SORT">
      <a:dk1>
        <a:srgbClr val="17365D"/>
      </a:dk1>
      <a:lt1>
        <a:srgbClr val="FFFFFF"/>
      </a:lt1>
      <a:dk2>
        <a:srgbClr val="17365D"/>
      </a:dk2>
      <a:lt2>
        <a:srgbClr val="FFFFFF"/>
      </a:lt2>
      <a:accent1>
        <a:srgbClr val="FF6D3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latino">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3596</TotalTime>
  <Words>6337</Words>
  <Application>Microsoft Office PowerPoint</Application>
  <PresentationFormat>On-screen Show (4:3)</PresentationFormat>
  <Paragraphs>573</Paragraphs>
  <Slides>56</Slides>
  <Notes>43</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1_SORT</vt:lpstr>
      <vt:lpstr>SORT</vt:lpstr>
      <vt:lpstr>Slide 1</vt:lpstr>
      <vt:lpstr>Bill Who?</vt:lpstr>
      <vt:lpstr>Survey</vt:lpstr>
      <vt:lpstr>Slide 4</vt:lpstr>
      <vt:lpstr>If You Remember Just One Slide…</vt:lpstr>
      <vt:lpstr>Agenda</vt:lpstr>
      <vt:lpstr>Production Problem Lifecycle</vt:lpstr>
      <vt:lpstr>The 12 Steps to Recovery</vt:lpstr>
      <vt:lpstr>Becoming Aware</vt:lpstr>
      <vt:lpstr>Finding the Problem Source</vt:lpstr>
      <vt:lpstr>Typical Production PL/SQL</vt:lpstr>
      <vt:lpstr>Typical Production PL/SQL</vt:lpstr>
      <vt:lpstr>This is not fun</vt:lpstr>
      <vt:lpstr>How other techies see developers</vt:lpstr>
      <vt:lpstr>Is it my job?</vt:lpstr>
      <vt:lpstr>Agenda</vt:lpstr>
      <vt:lpstr>There is Another Way</vt:lpstr>
      <vt:lpstr>There is Another Way</vt:lpstr>
      <vt:lpstr>There is Another Way</vt:lpstr>
      <vt:lpstr>There is Another Way</vt:lpstr>
      <vt:lpstr>Finding the Problem Source</vt:lpstr>
      <vt:lpstr>Finding the Problem Source</vt:lpstr>
      <vt:lpstr>Agenda</vt:lpstr>
      <vt:lpstr>What is Available From Oracle?</vt:lpstr>
      <vt:lpstr>What is Available From Oracle?</vt:lpstr>
      <vt:lpstr>What is Available From Oracle?</vt:lpstr>
      <vt:lpstr>What is Available From Oracle?</vt:lpstr>
      <vt:lpstr>What is Available From Oracle?</vt:lpstr>
      <vt:lpstr>What is Available From Oracle?</vt:lpstr>
      <vt:lpstr>What is Available From Oracle?</vt:lpstr>
      <vt:lpstr>What is Available From Oracle?</vt:lpstr>
      <vt:lpstr>What is Available from Oracle?</vt:lpstr>
      <vt:lpstr>What is Available From Oracle?</vt:lpstr>
      <vt:lpstr>What is Available From Oracle?</vt:lpstr>
      <vt:lpstr>What is Available From Oracle?</vt:lpstr>
      <vt:lpstr>Agenda</vt:lpstr>
      <vt:lpstr>Heavenly Instrumentation</vt:lpstr>
      <vt:lpstr>Heavenly Instrumentation</vt:lpstr>
      <vt:lpstr>Heavenly Instrumentation</vt:lpstr>
      <vt:lpstr>Heavenly Instrumentation</vt:lpstr>
      <vt:lpstr>Agenda</vt:lpstr>
      <vt:lpstr>Frameworks &amp; Libraries</vt:lpstr>
      <vt:lpstr>PL/SQL Starter Framework</vt:lpstr>
      <vt:lpstr>Starter =&gt; Simplified</vt:lpstr>
      <vt:lpstr>Simple Starter</vt:lpstr>
      <vt:lpstr>Simple Starter</vt:lpstr>
      <vt:lpstr>Starter: Auditing Components</vt:lpstr>
      <vt:lpstr>Starter: Metrics Components</vt:lpstr>
      <vt:lpstr>Starter: Log &amp; Debug Components</vt:lpstr>
      <vt:lpstr>Starter: Debug Toggles</vt:lpstr>
      <vt:lpstr>Starter: Log Destinations</vt:lpstr>
      <vt:lpstr>Starter: Call Origin Metadata</vt:lpstr>
      <vt:lpstr>Monitoring and Tracing</vt:lpstr>
      <vt:lpstr>Agenda</vt:lpstr>
      <vt:lpstr>Putting it Together</vt:lpstr>
      <vt:lpstr>The End</vt:lpstr>
    </vt:vector>
  </TitlesOfParts>
  <Company>LDS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Debugging for PL/SQL</dc:title>
  <dc:creator>Bill Coulam</dc:creator>
  <cp:keywords>PL/SQL debug debugging instrumentation</cp:keywords>
  <cp:lastModifiedBy>CoulamWA</cp:lastModifiedBy>
  <cp:revision>169</cp:revision>
  <dcterms:created xsi:type="dcterms:W3CDTF">2010-07-22T19:27:55Z</dcterms:created>
  <dcterms:modified xsi:type="dcterms:W3CDTF">2012-02-16T23:44:48Z</dcterms:modified>
</cp:coreProperties>
</file>