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74" r:id="rId6"/>
    <p:sldId id="273" r:id="rId7"/>
    <p:sldId id="260" r:id="rId8"/>
    <p:sldId id="275" r:id="rId9"/>
    <p:sldId id="297" r:id="rId10"/>
    <p:sldId id="291" r:id="rId11"/>
    <p:sldId id="261" r:id="rId12"/>
    <p:sldId id="292" r:id="rId13"/>
    <p:sldId id="262" r:id="rId14"/>
    <p:sldId id="276" r:id="rId15"/>
    <p:sldId id="293" r:id="rId16"/>
    <p:sldId id="277" r:id="rId17"/>
    <p:sldId id="264" r:id="rId18"/>
    <p:sldId id="278" r:id="rId19"/>
    <p:sldId id="279" r:id="rId20"/>
    <p:sldId id="280" r:id="rId21"/>
    <p:sldId id="281" r:id="rId22"/>
    <p:sldId id="282" r:id="rId23"/>
    <p:sldId id="283" r:id="rId24"/>
    <p:sldId id="265" r:id="rId25"/>
    <p:sldId id="284" r:id="rId26"/>
    <p:sldId id="285" r:id="rId27"/>
    <p:sldId id="294" r:id="rId28"/>
    <p:sldId id="288" r:id="rId29"/>
    <p:sldId id="266" r:id="rId30"/>
    <p:sldId id="286" r:id="rId31"/>
    <p:sldId id="287" r:id="rId32"/>
    <p:sldId id="290" r:id="rId33"/>
    <p:sldId id="295" r:id="rId34"/>
    <p:sldId id="268" r:id="rId35"/>
    <p:sldId id="269" r:id="rId36"/>
    <p:sldId id="270" r:id="rId37"/>
    <p:sldId id="289" r:id="rId38"/>
    <p:sldId id="271" r:id="rId39"/>
    <p:sldId id="272" r:id="rId40"/>
    <p:sldId id="296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965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 anchor="b" anchorCtr="0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67089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F8098327-D57C-4C32-B9FE-8FFBF15E3956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8810C96C-A33D-40CC-B1E7-4121A642E0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8327-D57C-4C32-B9FE-8FFBF15E3956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C96C-A33D-40CC-B1E7-4121A642E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8327-D57C-4C32-B9FE-8FFBF15E3956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C96C-A33D-40CC-B1E7-4121A642E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8327-D57C-4C32-B9FE-8FFBF15E3956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C96C-A33D-40CC-B1E7-4121A642E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>
            <a:normAutofit/>
          </a:bodyPr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8327-D57C-4C32-B9FE-8FFBF15E3956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C96C-A33D-40CC-B1E7-4121A642E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8327-D57C-4C32-B9FE-8FFBF15E3956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C96C-A33D-40CC-B1E7-4121A642E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8327-D57C-4C32-B9FE-8FFBF15E3956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C96C-A33D-40CC-B1E7-4121A642E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8327-D57C-4C32-B9FE-8FFBF15E3956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C96C-A33D-40CC-B1E7-4121A642E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8327-D57C-4C32-B9FE-8FFBF15E3956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C96C-A33D-40CC-B1E7-4121A642E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8327-D57C-4C32-B9FE-8FFBF15E3956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C96C-A33D-40CC-B1E7-4121A642E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7729" y="1062637"/>
            <a:ext cx="4599432" cy="3977640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rtlCol="0" anchor="ctr">
            <a:normAutofit/>
          </a:bodyPr>
          <a:lstStyle/>
          <a:p>
            <a:pPr marL="0" indent="-274320" algn="l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20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/>
            </a:lvl1pPr>
          </a:lstStyle>
          <a:p>
            <a:r>
              <a:rPr lang="en-US" sz="2000" smtClean="0"/>
              <a:t>Click icon to add picture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8327-D57C-4C32-B9FE-8FFBF15E3956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C96C-A33D-40CC-B1E7-4121A642E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F8098327-D57C-4C32-B9FE-8FFBF15E3956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en-US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8810C96C-A33D-40CC-B1E7-4121A642E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/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48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indent="-274320" algn="l" eaLnBrk="1" hangingPunct="1"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784" indent="-228600" algn="l" eaLnBrk="1" hangingPunct="1">
        <a:buClr>
          <a:schemeClr val="tx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3816" indent="-228600" algn="l" eaLnBrk="1" hangingPunct="1">
        <a:buClr>
          <a:schemeClr val="accent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9848" indent="-228600" algn="l" eaLnBrk="1" hangingPunct="1"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316736" indent="-228600" algn="l" eaLnBrk="1" hangingPunct="1">
        <a:buClr>
          <a:schemeClr val="accent1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7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package" Target="../embeddings/Microsoft_Office_Word_Document9.docx"/><Relationship Id="rId4" Type="http://schemas.openxmlformats.org/officeDocument/2006/relationships/package" Target="../embeddings/Microsoft_Office_Word_Document8.docx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0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bartisans.com/" TargetMode="External"/><Relationship Id="rId2" Type="http://schemas.openxmlformats.org/officeDocument/2006/relationships/hyperlink" Target="mailto:bcoulam@yahoo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lsqlframestart.sourceforge.net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Oracle Streams AQ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57600"/>
            <a:ext cx="6156960" cy="685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2A9656"/>
                </a:solidFill>
              </a:rPr>
              <a:t>Lessons From the Trenches</a:t>
            </a:r>
            <a:endParaRPr lang="en-US" sz="3600" dirty="0">
              <a:solidFill>
                <a:srgbClr val="2A965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Asynchronous Processing vs. Synchronous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Middleware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CPI-C, RPC, MOM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MQM</a:t>
            </a:r>
          </a:p>
          <a:p>
            <a:r>
              <a:rPr lang="en-US" dirty="0" smtClean="0"/>
              <a:t>Oracle Streams AQ</a:t>
            </a:r>
          </a:p>
          <a:p>
            <a:pPr lvl="1"/>
            <a:r>
              <a:rPr lang="en-US" dirty="0" smtClean="0"/>
              <a:t>History and Features</a:t>
            </a:r>
          </a:p>
          <a:p>
            <a:pPr lvl="1"/>
            <a:r>
              <a:rPr lang="en-US" dirty="0" smtClean="0"/>
              <a:t>Setup</a:t>
            </a:r>
          </a:p>
          <a:p>
            <a:pPr lvl="1"/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Create</a:t>
            </a:r>
          </a:p>
          <a:p>
            <a:pPr lvl="1"/>
            <a:r>
              <a:rPr lang="en-US" dirty="0" smtClean="0"/>
              <a:t>Use (Enqueue and Dequeue)</a:t>
            </a:r>
          </a:p>
          <a:p>
            <a:pPr lvl="1"/>
            <a:r>
              <a:rPr lang="en-US" dirty="0" smtClean="0"/>
              <a:t>Maintain &amp; Troubleshoot</a:t>
            </a:r>
          </a:p>
          <a:p>
            <a:r>
              <a:rPr lang="en-US" dirty="0" smtClean="0"/>
              <a:t>&gt;&gt; Hard Lessons &lt;&lt;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Middleware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CPI-C</a:t>
            </a:r>
          </a:p>
          <a:p>
            <a:pPr lvl="1"/>
            <a:r>
              <a:rPr lang="en-US" dirty="0" smtClean="0"/>
              <a:t>Common Programming Interface for Communication</a:t>
            </a:r>
          </a:p>
          <a:p>
            <a:pPr lvl="1"/>
            <a:r>
              <a:rPr lang="en-US" dirty="0" smtClean="0"/>
              <a:t>Older. Mainframe and minis. MVS, OS/400, OS/2</a:t>
            </a:r>
          </a:p>
          <a:p>
            <a:r>
              <a:rPr lang="en-US" dirty="0" smtClean="0"/>
              <a:t>RPC</a:t>
            </a:r>
          </a:p>
          <a:p>
            <a:pPr lvl="1"/>
            <a:r>
              <a:rPr lang="en-US" dirty="0" smtClean="0"/>
              <a:t>Remote Procedure Call</a:t>
            </a:r>
          </a:p>
          <a:p>
            <a:pPr lvl="1"/>
            <a:r>
              <a:rPr lang="en-US" dirty="0" smtClean="0"/>
              <a:t>OO: Known as remote invocation</a:t>
            </a:r>
          </a:p>
          <a:p>
            <a:pPr lvl="1"/>
            <a:r>
              <a:rPr lang="en-US" dirty="0" smtClean="0"/>
              <a:t>Slightly less old. Unix, Microsoft, CORBA, others</a:t>
            </a:r>
          </a:p>
          <a:p>
            <a:r>
              <a:rPr lang="en-US" dirty="0" smtClean="0"/>
              <a:t>MOM</a:t>
            </a:r>
          </a:p>
          <a:p>
            <a:pPr lvl="1"/>
            <a:r>
              <a:rPr lang="en-US" dirty="0" smtClean="0"/>
              <a:t>Message Oriented Middleware</a:t>
            </a:r>
          </a:p>
          <a:p>
            <a:pPr lvl="1"/>
            <a:r>
              <a:rPr lang="en-US" dirty="0" smtClean="0"/>
              <a:t>Newer. Many vendors and flavors and implementations</a:t>
            </a:r>
          </a:p>
          <a:p>
            <a:pPr lvl="1"/>
            <a:r>
              <a:rPr lang="en-US" dirty="0" smtClean="0"/>
              <a:t>MQM is most popular flavor of MOM</a:t>
            </a:r>
          </a:p>
          <a:p>
            <a:pPr lvl="2"/>
            <a:r>
              <a:rPr lang="en-US" dirty="0" smtClean="0"/>
              <a:t>Message Queuing Middleware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Asynchronous Processing vs. Synchronous</a:t>
            </a:r>
          </a:p>
          <a:p>
            <a:r>
              <a:rPr lang="en-US" dirty="0" smtClean="0"/>
              <a:t>Middleware</a:t>
            </a:r>
          </a:p>
          <a:p>
            <a:pPr lvl="1"/>
            <a:r>
              <a:rPr lang="en-US" dirty="0" smtClean="0"/>
              <a:t>CPI-C, RPC, MOM</a:t>
            </a:r>
          </a:p>
          <a:p>
            <a:pPr lvl="1"/>
            <a:r>
              <a:rPr lang="en-US" dirty="0" smtClean="0"/>
              <a:t>MQM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Oracle Streams AQ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History and Features</a:t>
            </a:r>
          </a:p>
          <a:p>
            <a:pPr lvl="1"/>
            <a:r>
              <a:rPr lang="en-US" dirty="0" smtClean="0"/>
              <a:t>Setup</a:t>
            </a:r>
          </a:p>
          <a:p>
            <a:pPr lvl="1"/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Create</a:t>
            </a:r>
          </a:p>
          <a:p>
            <a:pPr lvl="1"/>
            <a:r>
              <a:rPr lang="en-US" dirty="0" smtClean="0"/>
              <a:t>Use (Enqueue and Dequeue)</a:t>
            </a:r>
          </a:p>
          <a:p>
            <a:pPr lvl="1"/>
            <a:r>
              <a:rPr lang="en-US" dirty="0" smtClean="0"/>
              <a:t>Maintain &amp; Troubleshoot</a:t>
            </a:r>
          </a:p>
          <a:p>
            <a:r>
              <a:rPr lang="en-US" dirty="0" smtClean="0"/>
              <a:t>&gt;&gt; Hard Lessons &lt;&lt;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Oracle Streams AQ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Oracle’s MQM solution</a:t>
            </a:r>
          </a:p>
          <a:p>
            <a:pPr lvl="1"/>
            <a:r>
              <a:rPr lang="en-US" dirty="0" smtClean="0"/>
              <a:t>Implemented using…what else?...the Oracle database</a:t>
            </a:r>
          </a:p>
          <a:p>
            <a:pPr lvl="1"/>
            <a:r>
              <a:rPr lang="en-US" dirty="0" smtClean="0"/>
              <a:t>Inherits the security, backup, transactional integrity, scheduling and other benefits of using the world’s best database</a:t>
            </a:r>
          </a:p>
          <a:p>
            <a:r>
              <a:rPr lang="en-US" dirty="0" smtClean="0"/>
              <a:t>Oracle Advanced Queuing (8.0)</a:t>
            </a:r>
          </a:p>
          <a:p>
            <a:pPr lvl="1"/>
            <a:r>
              <a:rPr lang="en-US" dirty="0" smtClean="0"/>
              <a:t>Queue Monitor processes (</a:t>
            </a:r>
            <a:r>
              <a:rPr lang="en-US" dirty="0" err="1" smtClean="0"/>
              <a:t>ora_qmn</a:t>
            </a:r>
            <a:r>
              <a:rPr lang="en-US" dirty="0" smtClean="0"/>
              <a:t>_* processes)</a:t>
            </a:r>
          </a:p>
          <a:p>
            <a:pPr lvl="1"/>
            <a:r>
              <a:rPr lang="en-US" dirty="0" err="1" smtClean="0"/>
              <a:t>Job_queue_processes</a:t>
            </a:r>
            <a:r>
              <a:rPr lang="en-US" dirty="0" smtClean="0"/>
              <a:t> manually set</a:t>
            </a:r>
          </a:p>
          <a:p>
            <a:r>
              <a:rPr lang="en-US" dirty="0" smtClean="0"/>
              <a:t>Oracle Streams AQ (10.1)</a:t>
            </a:r>
          </a:p>
          <a:p>
            <a:pPr lvl="1"/>
            <a:r>
              <a:rPr lang="en-US" dirty="0" smtClean="0"/>
              <a:t>Queue Monitor Coordinator (</a:t>
            </a:r>
            <a:r>
              <a:rPr lang="en-US" dirty="0" err="1" smtClean="0"/>
              <a:t>ora_qmnc</a:t>
            </a:r>
            <a:r>
              <a:rPr lang="en-US" dirty="0" smtClean="0"/>
              <a:t>_* processes)</a:t>
            </a:r>
          </a:p>
          <a:p>
            <a:pPr lvl="1"/>
            <a:r>
              <a:rPr lang="en-US" dirty="0" smtClean="0"/>
              <a:t>Automatically adjusted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Oracle Streams AQ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Single-consumer queues</a:t>
            </a:r>
          </a:p>
          <a:p>
            <a:r>
              <a:rPr lang="en-US" dirty="0" smtClean="0"/>
              <a:t>Multi-consumer queues (for pub/sub)</a:t>
            </a:r>
          </a:p>
          <a:p>
            <a:r>
              <a:rPr lang="en-US" dirty="0" smtClean="0"/>
              <a:t>Non-persistent messages (now called buffered)</a:t>
            </a:r>
          </a:p>
          <a:p>
            <a:r>
              <a:rPr lang="en-US" dirty="0" smtClean="0"/>
              <a:t>Message </a:t>
            </a:r>
            <a:r>
              <a:rPr lang="en-US" dirty="0" smtClean="0"/>
              <a:t>ordering, prioritization, grouping, navigation, selection, inspection, delay, retention, and expiration</a:t>
            </a:r>
          </a:p>
          <a:p>
            <a:r>
              <a:rPr lang="en-US" dirty="0" smtClean="0"/>
              <a:t>SQL-based access to queue, message metadata, message payload</a:t>
            </a:r>
          </a:p>
          <a:p>
            <a:r>
              <a:rPr lang="en-US" dirty="0" smtClean="0"/>
              <a:t>Various interfaces including PL/SQL, C++ and Java</a:t>
            </a:r>
          </a:p>
          <a:p>
            <a:r>
              <a:rPr lang="en-US" dirty="0" smtClean="0"/>
              <a:t>Rich payload typing model. Scalar, user-defined and XML.</a:t>
            </a:r>
          </a:p>
          <a:p>
            <a:r>
              <a:rPr lang="en-US" dirty="0" smtClean="0"/>
              <a:t>Much</a:t>
            </a:r>
            <a:r>
              <a:rPr lang="en-US" dirty="0" smtClean="0"/>
              <a:t>, much more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Asynchronous Processing vs. Synchronous</a:t>
            </a:r>
          </a:p>
          <a:p>
            <a:r>
              <a:rPr lang="en-US" dirty="0" smtClean="0"/>
              <a:t>Middleware</a:t>
            </a:r>
          </a:p>
          <a:p>
            <a:pPr lvl="1"/>
            <a:r>
              <a:rPr lang="en-US" dirty="0" smtClean="0"/>
              <a:t>CPI-C, RPC, MOM</a:t>
            </a:r>
          </a:p>
          <a:p>
            <a:pPr lvl="1"/>
            <a:r>
              <a:rPr lang="en-US" dirty="0" smtClean="0"/>
              <a:t>MQM</a:t>
            </a:r>
          </a:p>
          <a:p>
            <a:r>
              <a:rPr lang="en-US" dirty="0" smtClean="0"/>
              <a:t>Oracle Streams AQ</a:t>
            </a:r>
          </a:p>
          <a:p>
            <a:pPr lvl="1"/>
            <a:r>
              <a:rPr lang="en-US" dirty="0" smtClean="0"/>
              <a:t>History and Features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Setup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Design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Create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Use (Enqueue and Dequeue)</a:t>
            </a:r>
          </a:p>
          <a:p>
            <a:pPr lvl="1"/>
            <a:r>
              <a:rPr lang="en-US" dirty="0" smtClean="0"/>
              <a:t>Maintain &amp; Troubleshoot</a:t>
            </a:r>
          </a:p>
          <a:p>
            <a:r>
              <a:rPr lang="en-US" dirty="0" smtClean="0"/>
              <a:t>&gt;&gt; Hard Lessons &lt;&lt;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AQ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AQ already installed and free to use</a:t>
            </a:r>
          </a:p>
          <a:p>
            <a:r>
              <a:rPr lang="en-US" dirty="0" smtClean="0"/>
              <a:t>As DBA…</a:t>
            </a:r>
          </a:p>
          <a:p>
            <a:pPr lvl="1"/>
            <a:r>
              <a:rPr lang="en-US" dirty="0" smtClean="0"/>
              <a:t>QSCHEMA wants to create a queue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GRANT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EXECUTE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ON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sys.dbms_aqadm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TO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QSCHEMA;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GRANT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EXECUTE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ON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sys.dbms_aq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TO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QSCHEMA;</a:t>
            </a:r>
          </a:p>
          <a:p>
            <a:pPr lvl="1"/>
            <a:r>
              <a:rPr lang="en-US" dirty="0" smtClean="0"/>
              <a:t>CUSTSCHEMA wants to enqueue</a:t>
            </a:r>
          </a:p>
          <a:p>
            <a:pPr lvl="1">
              <a:buNone/>
            </a:pPr>
            <a:r>
              <a:rPr lang="en-US" dirty="0" smtClean="0"/>
              <a:t>	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GRANT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EXECUTE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ON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sys.dbms_aq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TO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 CUSTSCHEMA;</a:t>
            </a:r>
            <a:endParaRPr lang="en-US" sz="1900" dirty="0" smtClean="0"/>
          </a:p>
          <a:p>
            <a:pPr lvl="1"/>
            <a:r>
              <a:rPr lang="en-US" dirty="0" smtClean="0"/>
              <a:t>CLIENTSCHEMA wants to dequeue</a:t>
            </a:r>
          </a:p>
          <a:p>
            <a:pPr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	GRANT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EXECUTE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ON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sys.dbms_aq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TO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 CLIENTSCHEMA;</a:t>
            </a:r>
          </a:p>
          <a:p>
            <a:pPr lvl="1"/>
            <a:r>
              <a:rPr lang="en-US" dirty="0" smtClean="0"/>
              <a:t>If app/svc connected to CLIENTSCHEMA will use JMS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GRANT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EXECUTE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ON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sys.dbms_aqin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TO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CLIENTSCHEMA;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GRANT EXECUTE ON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sys.dbms_aqjms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TO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CLIENTSCHEMA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Design message payload</a:t>
            </a:r>
          </a:p>
          <a:p>
            <a:pPr lvl="1"/>
            <a:r>
              <a:rPr lang="en-US" dirty="0" smtClean="0"/>
              <a:t>Identifiers</a:t>
            </a:r>
          </a:p>
          <a:p>
            <a:pPr lvl="1"/>
            <a:r>
              <a:rPr lang="en-US" dirty="0" smtClean="0"/>
              <a:t>Content and format</a:t>
            </a:r>
          </a:p>
          <a:p>
            <a:r>
              <a:rPr lang="en-US" dirty="0" smtClean="0"/>
              <a:t>Design queue</a:t>
            </a:r>
          </a:p>
          <a:p>
            <a:pPr lvl="1"/>
            <a:r>
              <a:rPr lang="en-US" dirty="0" smtClean="0"/>
              <a:t>Payload type?</a:t>
            </a:r>
          </a:p>
          <a:p>
            <a:pPr lvl="1"/>
            <a:r>
              <a:rPr lang="en-US" dirty="0" smtClean="0"/>
              <a:t>How many messages per minute/hour/day? Spikes?</a:t>
            </a:r>
          </a:p>
          <a:p>
            <a:pPr lvl="1"/>
            <a:r>
              <a:rPr lang="en-US" dirty="0" smtClean="0"/>
              <a:t>Multiple clients allowed to pull the message?</a:t>
            </a:r>
          </a:p>
          <a:p>
            <a:pPr lvl="1"/>
            <a:r>
              <a:rPr lang="en-US" dirty="0" smtClean="0"/>
              <a:t>How to handle errors? Notify anyone?</a:t>
            </a:r>
          </a:p>
          <a:p>
            <a:pPr lvl="1"/>
            <a:r>
              <a:rPr lang="en-US" dirty="0" smtClean="0"/>
              <a:t>Retries allowed? How many?</a:t>
            </a:r>
          </a:p>
          <a:p>
            <a:pPr lvl="1"/>
            <a:r>
              <a:rPr lang="en-US" dirty="0" smtClean="0"/>
              <a:t>Delay needed to fix problems?</a:t>
            </a:r>
          </a:p>
          <a:p>
            <a:pPr lvl="1"/>
            <a:r>
              <a:rPr lang="en-US" dirty="0" smtClean="0"/>
              <a:t>Is Oracle RAC involved?</a:t>
            </a:r>
          </a:p>
          <a:p>
            <a:pPr lvl="1"/>
            <a:r>
              <a:rPr lang="en-US" dirty="0" smtClean="0"/>
              <a:t>Need to browse or inspect messages?</a:t>
            </a:r>
          </a:p>
          <a:p>
            <a:pPr lvl="1"/>
            <a:r>
              <a:rPr lang="en-US" dirty="0" smtClean="0"/>
              <a:t>Grouping, sorting, tagging, priority needed?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40030" indent="-514350">
              <a:buNone/>
            </a:pPr>
            <a:r>
              <a:rPr lang="en-US" dirty="0" smtClean="0"/>
              <a:t>(as QSCHEMA)</a:t>
            </a:r>
          </a:p>
          <a:p>
            <a:pPr marL="240030" indent="-514350">
              <a:buFont typeface="+mj-lt"/>
              <a:buAutoNum type="arabicPeriod"/>
            </a:pPr>
            <a:r>
              <a:rPr lang="en-US" dirty="0" smtClean="0"/>
              <a:t>Create queue table</a:t>
            </a:r>
          </a:p>
          <a:p>
            <a:pPr marL="240030" indent="-514350">
              <a:buFont typeface="+mj-lt"/>
              <a:buAutoNum type="arabicPeriod"/>
            </a:pPr>
            <a:r>
              <a:rPr lang="en-US" dirty="0" smtClean="0"/>
              <a:t>Create queue</a:t>
            </a:r>
          </a:p>
          <a:p>
            <a:pPr marL="240030" indent="-514350">
              <a:buFont typeface="+mj-lt"/>
              <a:buAutoNum type="arabicPeriod"/>
            </a:pPr>
            <a:r>
              <a:rPr lang="en-US" dirty="0" smtClean="0"/>
              <a:t>Start queue</a:t>
            </a:r>
          </a:p>
          <a:p>
            <a:pPr marL="240030" indent="-514350">
              <a:buFont typeface="+mj-lt"/>
              <a:buAutoNum type="arabicPeriod"/>
            </a:pPr>
            <a:r>
              <a:rPr lang="en-US" dirty="0" smtClean="0"/>
              <a:t>Grant enqueue/dequeue permissions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Create: Start Clean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3400"/>
          </a:xfrm>
        </p:spPr>
        <p:txBody>
          <a:bodyPr/>
          <a:lstStyle/>
          <a:p>
            <a:r>
              <a:rPr lang="en-US" dirty="0" smtClean="0"/>
              <a:t>Cleanup Script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762000" y="2133600"/>
          <a:ext cx="6826250" cy="4191000"/>
        </p:xfrm>
        <a:graphic>
          <a:graphicData uri="http://schemas.openxmlformats.org/presentationml/2006/ole">
            <p:oleObj spid="_x0000_s2051" name="Document" r:id="rId3" imgW="6838090" imgH="4317138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Should I Slip Out?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Brief into to asynchronous processing</a:t>
            </a:r>
          </a:p>
          <a:p>
            <a:r>
              <a:rPr lang="en-US" dirty="0" smtClean="0"/>
              <a:t>Brief history, overview of Oracle Streams AQ</a:t>
            </a:r>
          </a:p>
          <a:p>
            <a:r>
              <a:rPr lang="en-US" dirty="0" smtClean="0"/>
              <a:t>Will dive deeply into single-consumer queues</a:t>
            </a:r>
          </a:p>
          <a:p>
            <a:r>
              <a:rPr lang="en-US" dirty="0" smtClean="0"/>
              <a:t>Will cover real-world traps encountered and their solutions</a:t>
            </a:r>
          </a:p>
          <a:p>
            <a:r>
              <a:rPr lang="en-US" dirty="0" smtClean="0"/>
              <a:t>No time spent on multiple-consumer queues or esoteric corners of AQ</a:t>
            </a:r>
          </a:p>
          <a:p>
            <a:r>
              <a:rPr lang="en-US" dirty="0" smtClean="0"/>
              <a:t>So this session is for novice and intermediate AQ user and DBA (should be PL/SQL literate)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Create: Queue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3400"/>
          </a:xfrm>
        </p:spPr>
        <p:txBody>
          <a:bodyPr/>
          <a:lstStyle/>
          <a:p>
            <a:r>
              <a:rPr lang="en-US" dirty="0" smtClean="0"/>
              <a:t>Create queue table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14388" y="2408238"/>
          <a:ext cx="7767637" cy="4029075"/>
        </p:xfrm>
        <a:graphic>
          <a:graphicData uri="http://schemas.openxmlformats.org/presentationml/2006/ole">
            <p:oleObj spid="_x0000_s36866" name="Document" r:id="rId3" imgW="7792310" imgH="4044685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Create: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914399"/>
          </a:xfrm>
        </p:spPr>
        <p:txBody>
          <a:bodyPr>
            <a:noAutofit/>
          </a:bodyPr>
          <a:lstStyle/>
          <a:p>
            <a:r>
              <a:rPr lang="en-US" sz="2400" dirty="0" smtClean="0"/>
              <a:t>Create queue and start it</a:t>
            </a:r>
          </a:p>
          <a:p>
            <a:r>
              <a:rPr lang="en-US" sz="2400" dirty="0" smtClean="0"/>
              <a:t>Name limited to 24 characters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14400" y="2819400"/>
          <a:ext cx="6981825" cy="3636189"/>
        </p:xfrm>
        <a:graphic>
          <a:graphicData uri="http://schemas.openxmlformats.org/presentationml/2006/ole">
            <p:oleObj spid="_x0000_s37890" name="Document" r:id="rId3" imgW="7781499" imgH="4053323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That’s it! You now have a running queue, waiting for messages.</a:t>
            </a:r>
          </a:p>
          <a:p>
            <a:r>
              <a:rPr lang="en-US" dirty="0" smtClean="0"/>
              <a:t>In addition, Oracle created two “hidden” views on top of your queue table:</a:t>
            </a:r>
          </a:p>
          <a:p>
            <a:pPr lvl="1"/>
            <a:r>
              <a:rPr lang="en-US" dirty="0" err="1" smtClean="0"/>
              <a:t>AQ$</a:t>
            </a:r>
            <a:r>
              <a:rPr lang="en-US" i="1" dirty="0" err="1" smtClean="0"/>
              <a:t>queue_table</a:t>
            </a:r>
            <a:endParaRPr lang="en-US" i="1" dirty="0" smtClean="0"/>
          </a:p>
          <a:p>
            <a:pPr lvl="2"/>
            <a:r>
              <a:rPr lang="en-US" dirty="0" smtClean="0"/>
              <a:t>Very useful for monitoring and maintenance</a:t>
            </a:r>
          </a:p>
          <a:p>
            <a:pPr lvl="2"/>
            <a:r>
              <a:rPr lang="en-US" dirty="0" smtClean="0"/>
              <a:t>Nice to grant to schemas and roles that need to peer into queue</a:t>
            </a:r>
          </a:p>
          <a:p>
            <a:pPr lvl="1"/>
            <a:r>
              <a:rPr lang="en-US" dirty="0" err="1" smtClean="0"/>
              <a:t>AQ$</a:t>
            </a:r>
            <a:r>
              <a:rPr lang="en-US" i="1" dirty="0" err="1" smtClean="0"/>
              <a:t>queue_table_</a:t>
            </a:r>
            <a:r>
              <a:rPr lang="en-US" dirty="0" err="1" smtClean="0"/>
              <a:t>F</a:t>
            </a:r>
            <a:endParaRPr lang="en-US" dirty="0" smtClean="0"/>
          </a:p>
          <a:p>
            <a:pPr lvl="2"/>
            <a:r>
              <a:rPr lang="en-US" dirty="0" smtClean="0"/>
              <a:t>Not sure why it exists…yet. No documentation.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Create: Grant Privileges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90600"/>
          </a:xfrm>
        </p:spPr>
        <p:txBody>
          <a:bodyPr/>
          <a:lstStyle/>
          <a:p>
            <a:r>
              <a:rPr lang="en-US" dirty="0" smtClean="0"/>
              <a:t>In order for anyone else to use the queue, permissions must be granted.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60413" y="2652713"/>
          <a:ext cx="5894387" cy="3848100"/>
        </p:xfrm>
        <a:graphic>
          <a:graphicData uri="http://schemas.openxmlformats.org/presentationml/2006/ole">
            <p:oleObj spid="_x0000_s38914" name="Document" r:id="rId3" imgW="6085747" imgH="3982012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Use: </a:t>
            </a:r>
            <a:r>
              <a:rPr lang="en-US" dirty="0" smtClean="0"/>
              <a:t>Enqueue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Now use the appropriate programmatic interface to enqueue or dequeue</a:t>
            </a:r>
          </a:p>
          <a:p>
            <a:r>
              <a:rPr lang="en-US" dirty="0" smtClean="0"/>
              <a:t>PL/SQL example (as </a:t>
            </a:r>
            <a:r>
              <a:rPr lang="en-US" dirty="0" smtClean="0"/>
              <a:t>CUSTSCHEMA</a:t>
            </a:r>
            <a:r>
              <a:rPr lang="en-US" dirty="0" smtClean="0"/>
              <a:t>):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84225" y="3209925"/>
          <a:ext cx="6092825" cy="3079750"/>
        </p:xfrm>
        <a:graphic>
          <a:graphicData uri="http://schemas.openxmlformats.org/presentationml/2006/ole">
            <p:oleObj spid="_x0000_s39938" name="Document" r:id="rId3" imgW="6085747" imgH="3086222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Use: </a:t>
            </a:r>
            <a:r>
              <a:rPr lang="en-US" dirty="0"/>
              <a:t>Dequeue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Pulls the first message off the queue by default</a:t>
            </a:r>
          </a:p>
          <a:p>
            <a:r>
              <a:rPr lang="en-US" dirty="0" smtClean="0"/>
              <a:t>Many modes and options and design decisions here</a:t>
            </a:r>
          </a:p>
          <a:p>
            <a:pPr lvl="1"/>
            <a:r>
              <a:rPr lang="en-US" dirty="0" smtClean="0"/>
              <a:t>By query, by identifiers, by grouping, browse mode, etc.</a:t>
            </a:r>
          </a:p>
          <a:p>
            <a:r>
              <a:rPr lang="en-US" dirty="0" smtClean="0"/>
              <a:t>Will rarely see messages in the queue table</a:t>
            </a:r>
          </a:p>
          <a:p>
            <a:pPr lvl="1"/>
            <a:r>
              <a:rPr lang="en-US" dirty="0" smtClean="0"/>
              <a:t>Unless dequeue transaction is failing</a:t>
            </a:r>
          </a:p>
          <a:p>
            <a:pPr lvl="1"/>
            <a:r>
              <a:rPr lang="en-US" dirty="0" smtClean="0"/>
              <a:t>Or sender requested a dequeue delay</a:t>
            </a:r>
          </a:p>
          <a:p>
            <a:pPr lvl="1"/>
            <a:r>
              <a:rPr lang="en-US" dirty="0" smtClean="0"/>
              <a:t>Or table created with </a:t>
            </a:r>
            <a:r>
              <a:rPr lang="en-US" dirty="0" err="1" smtClean="0"/>
              <a:t>retry_delay</a:t>
            </a:r>
            <a:r>
              <a:rPr lang="en-US" dirty="0" smtClean="0"/>
              <a:t> value</a:t>
            </a:r>
          </a:p>
          <a:p>
            <a:r>
              <a:rPr lang="en-US" dirty="0" smtClean="0"/>
              <a:t>Messages will be READY, PROCESSED or EXPIRED</a:t>
            </a:r>
          </a:p>
          <a:p>
            <a:r>
              <a:rPr lang="en-US" dirty="0" smtClean="0"/>
              <a:t>Dequeue request is a blocking operation</a:t>
            </a:r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Use: </a:t>
            </a:r>
            <a:r>
              <a:rPr lang="en-US" dirty="0"/>
              <a:t>Dequeue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3400"/>
          </a:xfrm>
        </p:spPr>
        <p:txBody>
          <a:bodyPr/>
          <a:lstStyle/>
          <a:p>
            <a:r>
              <a:rPr lang="en-US" dirty="0" smtClean="0"/>
              <a:t>Using the PL/SQL API: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96925" y="2395538"/>
          <a:ext cx="6065838" cy="4056062"/>
        </p:xfrm>
        <a:graphic>
          <a:graphicData uri="http://schemas.openxmlformats.org/presentationml/2006/ole">
            <p:oleObj spid="_x0000_s40962" name="Document" r:id="rId3" imgW="6085747" imgH="4066398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Asynchronous Processing vs. Synchronous</a:t>
            </a:r>
          </a:p>
          <a:p>
            <a:r>
              <a:rPr lang="en-US" dirty="0" smtClean="0"/>
              <a:t>Middleware</a:t>
            </a:r>
          </a:p>
          <a:p>
            <a:pPr lvl="1"/>
            <a:r>
              <a:rPr lang="en-US" dirty="0" smtClean="0"/>
              <a:t>CPI-C, RPC, MOM</a:t>
            </a:r>
          </a:p>
          <a:p>
            <a:pPr lvl="1"/>
            <a:r>
              <a:rPr lang="en-US" dirty="0" smtClean="0"/>
              <a:t>MQM</a:t>
            </a:r>
          </a:p>
          <a:p>
            <a:r>
              <a:rPr lang="en-US" dirty="0" smtClean="0"/>
              <a:t>Oracle Streams AQ</a:t>
            </a:r>
          </a:p>
          <a:p>
            <a:pPr lvl="1"/>
            <a:r>
              <a:rPr lang="en-US" dirty="0" smtClean="0"/>
              <a:t>History and Features</a:t>
            </a:r>
          </a:p>
          <a:p>
            <a:pPr lvl="1"/>
            <a:r>
              <a:rPr lang="en-US" dirty="0" smtClean="0"/>
              <a:t>Setup</a:t>
            </a:r>
          </a:p>
          <a:p>
            <a:pPr lvl="1"/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Create</a:t>
            </a:r>
          </a:p>
          <a:p>
            <a:pPr lvl="1"/>
            <a:r>
              <a:rPr lang="en-US" dirty="0" smtClean="0"/>
              <a:t>Use (Enqueue and Dequeue)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Maintain &amp; Troubleshoot</a:t>
            </a:r>
          </a:p>
          <a:p>
            <a:r>
              <a:rPr lang="en-US" dirty="0" smtClean="0"/>
              <a:t>&gt;&gt; Hard Lessons &lt;&lt;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Maintaining a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Queues and queue tables are self-maintaining</a:t>
            </a:r>
          </a:p>
          <a:p>
            <a:r>
              <a:rPr lang="en-US" dirty="0" smtClean="0"/>
              <a:t>You can stop a queue and alter it</a:t>
            </a:r>
          </a:p>
          <a:p>
            <a:r>
              <a:rPr lang="en-US" dirty="0" smtClean="0"/>
              <a:t>Administer through OEM and DBMS_AQADM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Will generally be empty, unless nothing is dequeuing, or dequeue transactions are failing</a:t>
            </a:r>
          </a:p>
          <a:p>
            <a:r>
              <a:rPr lang="en-US" dirty="0" smtClean="0"/>
              <a:t>If not empty, the system doing the dequeue must be investigated, not the queue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Troubleshooting a Queue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Useful message metadata in </a:t>
            </a:r>
            <a:r>
              <a:rPr lang="en-US" dirty="0" err="1" smtClean="0"/>
              <a:t>AQ$</a:t>
            </a:r>
            <a:r>
              <a:rPr lang="en-US" i="1" dirty="0" err="1" smtClean="0"/>
              <a:t>queue_table</a:t>
            </a:r>
            <a:r>
              <a:rPr lang="en-US" dirty="0" smtClean="0"/>
              <a:t> view</a:t>
            </a:r>
          </a:p>
          <a:p>
            <a:pPr lvl="1"/>
            <a:r>
              <a:rPr lang="en-US" dirty="0" smtClean="0"/>
              <a:t>Can query, but cannot perform DML on the queue table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Oracle data dictionary queue views, like [G]V$AQ, user/all/</a:t>
            </a:r>
            <a:r>
              <a:rPr lang="en-US" dirty="0" err="1" smtClean="0"/>
              <a:t>dba_queues</a:t>
            </a:r>
            <a:r>
              <a:rPr lang="en-US" dirty="0" smtClean="0"/>
              <a:t> and user/all/</a:t>
            </a:r>
            <a:r>
              <a:rPr lang="en-US" dirty="0" err="1" smtClean="0"/>
              <a:t>dba_queue_tables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62000" y="2514600"/>
          <a:ext cx="2057400" cy="1414463"/>
        </p:xfrm>
        <a:graphic>
          <a:graphicData uri="http://schemas.openxmlformats.org/presentationml/2006/ole">
            <p:oleObj spid="_x0000_s41986" name="Document" r:id="rId3" imgW="2056905" imgH="1584330" progId="Word.Document.12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349625" y="2516188"/>
          <a:ext cx="4427538" cy="1576387"/>
        </p:xfrm>
        <a:graphic>
          <a:graphicData uri="http://schemas.openxmlformats.org/presentationml/2006/ole">
            <p:oleObj spid="_x0000_s41987" name="Document" r:id="rId4" imgW="4432723" imgH="1728295" progId="Word.Document.12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743200" y="5105400"/>
          <a:ext cx="2444750" cy="1438275"/>
        </p:xfrm>
        <a:graphic>
          <a:graphicData uri="http://schemas.openxmlformats.org/presentationml/2006/ole">
            <p:oleObj spid="_x0000_s41988" name="Document" r:id="rId5" imgW="2452934" imgH="1441445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Asynchronous Processing vs. Synchronous</a:t>
            </a:r>
          </a:p>
          <a:p>
            <a:r>
              <a:rPr lang="en-US" dirty="0" smtClean="0"/>
              <a:t>Middleware</a:t>
            </a:r>
          </a:p>
          <a:p>
            <a:pPr lvl="1"/>
            <a:r>
              <a:rPr lang="en-US" dirty="0" smtClean="0"/>
              <a:t>CPI-C, RPC, MOM</a:t>
            </a:r>
          </a:p>
          <a:p>
            <a:pPr lvl="1"/>
            <a:r>
              <a:rPr lang="en-US" dirty="0" smtClean="0"/>
              <a:t>MQM</a:t>
            </a:r>
          </a:p>
          <a:p>
            <a:r>
              <a:rPr lang="en-US" dirty="0" smtClean="0"/>
              <a:t>Oracle Streams AQ</a:t>
            </a:r>
          </a:p>
          <a:p>
            <a:pPr lvl="1"/>
            <a:r>
              <a:rPr lang="en-US" dirty="0" smtClean="0"/>
              <a:t>History and Features</a:t>
            </a:r>
          </a:p>
          <a:p>
            <a:pPr lvl="1"/>
            <a:r>
              <a:rPr lang="en-US" dirty="0" smtClean="0"/>
              <a:t>Setup</a:t>
            </a:r>
          </a:p>
          <a:p>
            <a:pPr lvl="1"/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Create</a:t>
            </a:r>
          </a:p>
          <a:p>
            <a:pPr lvl="1"/>
            <a:r>
              <a:rPr lang="en-US" dirty="0" smtClean="0"/>
              <a:t>Use (Enqueue and Dequeue)</a:t>
            </a:r>
          </a:p>
          <a:p>
            <a:pPr lvl="1"/>
            <a:r>
              <a:rPr lang="en-US" dirty="0" smtClean="0"/>
              <a:t>Maintain &amp; Troubleshoot</a:t>
            </a:r>
          </a:p>
          <a:p>
            <a:r>
              <a:rPr lang="en-US" dirty="0" smtClean="0"/>
              <a:t>&gt;&gt; Hard Lessons &lt;&lt;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Troubleshooting a Queue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48000"/>
          </a:xfrm>
        </p:spPr>
        <p:txBody>
          <a:bodyPr/>
          <a:lstStyle/>
          <a:p>
            <a:r>
              <a:rPr lang="en-US" dirty="0" smtClean="0"/>
              <a:t>Expired or failed messages moved to the exception queue, a queue table created by Oracle and named </a:t>
            </a:r>
            <a:r>
              <a:rPr lang="en-US" dirty="0" err="1" smtClean="0"/>
              <a:t>AQ$</a:t>
            </a:r>
            <a:r>
              <a:rPr lang="en-US" i="1" dirty="0" err="1" smtClean="0"/>
              <a:t>queue_table</a:t>
            </a:r>
            <a:r>
              <a:rPr lang="en-US" dirty="0" err="1" smtClean="0"/>
              <a:t>_E</a:t>
            </a:r>
            <a:endParaRPr lang="en-US" dirty="0" smtClean="0"/>
          </a:p>
          <a:p>
            <a:r>
              <a:rPr lang="en-US" dirty="0" smtClean="0"/>
              <a:t>Cannot enqueue directly to exception queue</a:t>
            </a:r>
          </a:p>
          <a:p>
            <a:r>
              <a:rPr lang="en-US" dirty="0" smtClean="0"/>
              <a:t>But can dequeue from it, allowing one to re-process or re-enqueue failed messages</a:t>
            </a:r>
          </a:p>
          <a:p>
            <a:pPr lvl="1"/>
            <a:r>
              <a:rPr lang="en-US" dirty="0" smtClean="0"/>
              <a:t>Must formally “start” it and enable dequeuing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87425" y="4645025"/>
          <a:ext cx="7188200" cy="895350"/>
        </p:xfrm>
        <a:graphic>
          <a:graphicData uri="http://schemas.openxmlformats.org/presentationml/2006/ole">
            <p:oleObj spid="_x0000_s43010" name="Document" r:id="rId3" imgW="7211057" imgH="906257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Troubleshooting a Queue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After that, the queue table view can tell us about messages that are now in exception</a:t>
            </a:r>
          </a:p>
          <a:p>
            <a:pPr lvl="1"/>
            <a:r>
              <a:rPr lang="en-US" dirty="0" smtClean="0"/>
              <a:t>Using the query seen 2 slides ago:</a:t>
            </a:r>
            <a:endParaRPr lang="en-US" dirty="0"/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581400"/>
            <a:ext cx="8234363" cy="1366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Troubleshooting a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Tried notify/fix on entry into exception queue. Fail.</a:t>
            </a:r>
          </a:p>
          <a:p>
            <a:r>
              <a:rPr lang="en-US" dirty="0" smtClean="0"/>
              <a:t>Prefer to trap, notify and fix problem messages during the </a:t>
            </a:r>
            <a:r>
              <a:rPr lang="en-US" dirty="0" err="1" smtClean="0"/>
              <a:t>retry_delay</a:t>
            </a:r>
            <a:r>
              <a:rPr lang="en-US" dirty="0" smtClean="0"/>
              <a:t> * max retries window</a:t>
            </a:r>
          </a:p>
          <a:p>
            <a:pPr lvl="1"/>
            <a:r>
              <a:rPr lang="en-US" dirty="0" smtClean="0"/>
              <a:t>We had the need to know about errors the second they happened.</a:t>
            </a:r>
          </a:p>
          <a:p>
            <a:pPr lvl="1"/>
            <a:r>
              <a:rPr lang="en-US" dirty="0" smtClean="0"/>
              <a:t>We attached an after update trigger to the queue table that looks for any change in </a:t>
            </a:r>
            <a:r>
              <a:rPr lang="en-US" dirty="0" err="1" smtClean="0"/>
              <a:t>retry_count</a:t>
            </a:r>
            <a:r>
              <a:rPr lang="en-US" dirty="0" smtClean="0"/>
              <a:t>, and sends an email with message context.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Created a package for this notification routine, and other common queue-related operations.</a:t>
            </a:r>
          </a:p>
          <a:p>
            <a:pPr algn="ctr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&lt;switch to PL/SQL Developer to show package&gt;</a:t>
            </a:r>
            <a:endParaRPr lang="en-US" sz="2000" dirty="0">
              <a:solidFill>
                <a:schemeClr val="bg1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19400" y="3810000"/>
          <a:ext cx="3240088" cy="1474788"/>
        </p:xfrm>
        <a:graphic>
          <a:graphicData uri="http://schemas.openxmlformats.org/presentationml/2006/ole">
            <p:oleObj spid="_x0000_s48130" name="Document" r:id="rId3" imgW="3253282" imgH="1487154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Asynchronous Processing vs. Synchronous</a:t>
            </a:r>
          </a:p>
          <a:p>
            <a:r>
              <a:rPr lang="en-US" dirty="0" smtClean="0"/>
              <a:t>Middleware</a:t>
            </a:r>
          </a:p>
          <a:p>
            <a:pPr lvl="1"/>
            <a:r>
              <a:rPr lang="en-US" dirty="0" smtClean="0"/>
              <a:t>CPI-C, RPC, MOM</a:t>
            </a:r>
          </a:p>
          <a:p>
            <a:pPr lvl="1"/>
            <a:r>
              <a:rPr lang="en-US" dirty="0" smtClean="0"/>
              <a:t>MQM</a:t>
            </a:r>
          </a:p>
          <a:p>
            <a:r>
              <a:rPr lang="en-US" dirty="0" smtClean="0"/>
              <a:t>Oracle Streams AQ</a:t>
            </a:r>
          </a:p>
          <a:p>
            <a:pPr lvl="1"/>
            <a:r>
              <a:rPr lang="en-US" dirty="0" smtClean="0"/>
              <a:t>History and Features</a:t>
            </a:r>
          </a:p>
          <a:p>
            <a:pPr lvl="1"/>
            <a:r>
              <a:rPr lang="en-US" dirty="0" smtClean="0"/>
              <a:t>Setup</a:t>
            </a:r>
          </a:p>
          <a:p>
            <a:pPr lvl="1"/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Create</a:t>
            </a:r>
          </a:p>
          <a:p>
            <a:pPr lvl="1"/>
            <a:r>
              <a:rPr lang="en-US" dirty="0" smtClean="0"/>
              <a:t>Use (Enqueue and Dequeue)</a:t>
            </a:r>
          </a:p>
          <a:p>
            <a:pPr lvl="1"/>
            <a:r>
              <a:rPr lang="en-US" dirty="0" smtClean="0"/>
              <a:t>Maintain &amp; Troubleshoot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&gt;&gt; Hard Lessons &lt;&lt;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Hard Lessons</a:t>
            </a:r>
            <a:r>
              <a:rPr lang="en-US" dirty="0"/>
              <a:t/>
            </a:r>
            <a:br>
              <a:rPr lang="en-US" dirty="0"/>
            </a:br>
            <a:r>
              <a:rPr lang="en-US" sz="3100" dirty="0"/>
              <a:t>“Too Many Cooks in the </a:t>
            </a:r>
            <a:r>
              <a:rPr lang="en-US" sz="3100" dirty="0" smtClean="0"/>
              <a:t>Kitchen”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400"/>
          </a:xfrm>
        </p:spPr>
        <p:txBody>
          <a:bodyPr/>
          <a:lstStyle/>
          <a:p>
            <a:r>
              <a:rPr lang="en-US" dirty="0" smtClean="0"/>
              <a:t>Lots of developers running local Tomcat with copy of the app, each with their own listener dequeuing from the same queue on the shared Dev database.</a:t>
            </a:r>
          </a:p>
          <a:p>
            <a:r>
              <a:rPr lang="en-US" dirty="0" smtClean="0"/>
              <a:t>Random who ended up with the message</a:t>
            </a:r>
          </a:p>
          <a:p>
            <a:r>
              <a:rPr lang="en-US" dirty="0" smtClean="0"/>
              <a:t>Failures would retry the default 5 times &lt; 1 second and immediately go to exception.  Default delay is 0 seconds. No time to diagnose. Frustrating.</a:t>
            </a:r>
          </a:p>
          <a:p>
            <a:r>
              <a:rPr lang="en-US" dirty="0" smtClean="0"/>
              <a:t>We bumped delay to 3600 seconds, and limited to 4 attempts: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86000" y="5181600"/>
          <a:ext cx="2628900" cy="1008062"/>
        </p:xfrm>
        <a:graphic>
          <a:graphicData uri="http://schemas.openxmlformats.org/presentationml/2006/ole">
            <p:oleObj spid="_x0000_s45058" name="Document" r:id="rId3" imgW="2628427" imgH="1008832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Hard Lessons</a:t>
            </a:r>
            <a:br>
              <a:rPr lang="en-US" dirty="0" smtClean="0"/>
            </a:br>
            <a:r>
              <a:rPr lang="en-US" sz="3100" dirty="0" smtClean="0"/>
              <a:t>“Double the Fun!”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Basic tenet of queuing is that each message will be processed once and only once. In 10.2.0.4, try twice and often twice!</a:t>
            </a:r>
          </a:p>
          <a:p>
            <a:r>
              <a:rPr lang="en-US" dirty="0" smtClean="0"/>
              <a:t>Bug (5590163) in Oracle allows messages in our single-consumer queue to be dequeued twice.</a:t>
            </a:r>
          </a:p>
          <a:p>
            <a:r>
              <a:rPr lang="en-US" dirty="0" smtClean="0"/>
              <a:t>Logs showed the two nodes of the app server each dequeuing same message in same second. </a:t>
            </a:r>
          </a:p>
          <a:p>
            <a:r>
              <a:rPr lang="en-US" dirty="0" smtClean="0"/>
              <a:t>Processing didn’t see the other transaction, and tried to create duplicate records in downstream system.</a:t>
            </a:r>
          </a:p>
          <a:p>
            <a:r>
              <a:rPr lang="en-US" dirty="0" smtClean="0"/>
              <a:t>AQ was acting like it had never heard of ACID transactions.</a:t>
            </a:r>
          </a:p>
          <a:p>
            <a:r>
              <a:rPr lang="en-US" dirty="0" smtClean="0"/>
              <a:t>Oracle’s “fix” created bug 7393292. Truly fixed in 10.2.0.5?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Hard Lessons</a:t>
            </a:r>
            <a:br>
              <a:rPr lang="en-US" dirty="0" smtClean="0"/>
            </a:br>
            <a:r>
              <a:rPr lang="en-US" sz="3100" dirty="0" smtClean="0"/>
              <a:t>“Crusty Queue”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200"/>
          </a:xfrm>
        </p:spPr>
        <p:txBody>
          <a:bodyPr/>
          <a:lstStyle/>
          <a:p>
            <a:r>
              <a:rPr lang="en-US" dirty="0" smtClean="0"/>
              <a:t>Our system dequeuing did too much: too many queries and DML statements before deciding to finish the transaction. Too much stuff to go wrong.</a:t>
            </a:r>
          </a:p>
          <a:p>
            <a:r>
              <a:rPr lang="en-US" dirty="0" smtClean="0"/>
              <a:t>Lots of errors during initial months of dev and testing. Queue table became encrusted with old, failed messages. Needed to clean it out.</a:t>
            </a:r>
          </a:p>
          <a:p>
            <a:r>
              <a:rPr lang="en-US" dirty="0" smtClean="0"/>
              <a:t>Purge with DBMS_AQADM interface: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7200" y="4724400"/>
          <a:ext cx="7269162" cy="1946275"/>
        </p:xfrm>
        <a:graphic>
          <a:graphicData uri="http://schemas.openxmlformats.org/presentationml/2006/ole">
            <p:oleObj spid="_x0000_s46082" name="Document" r:id="rId3" imgW="7280966" imgH="1949640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Hard Lessons</a:t>
            </a:r>
            <a:br>
              <a:rPr lang="en-US" dirty="0" smtClean="0"/>
            </a:br>
            <a:r>
              <a:rPr lang="en-US" sz="3100" dirty="0" smtClean="0"/>
              <a:t>“Crusty Queue”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85999"/>
          </a:xfrm>
        </p:spPr>
        <p:txBody>
          <a:bodyPr/>
          <a:lstStyle/>
          <a:p>
            <a:r>
              <a:rPr lang="en-US" dirty="0" smtClean="0"/>
              <a:t>Also possible to pinpoint the messages to remove using the </a:t>
            </a:r>
            <a:r>
              <a:rPr lang="en-US" dirty="0" err="1" smtClean="0"/>
              <a:t>purge_condition</a:t>
            </a:r>
            <a:r>
              <a:rPr lang="en-US" dirty="0" smtClean="0"/>
              <a:t> parameter, which operates on the columns found in the queue table.</a:t>
            </a:r>
          </a:p>
          <a:p>
            <a:r>
              <a:rPr lang="en-US" dirty="0" smtClean="0"/>
              <a:t>Alias “</a:t>
            </a:r>
            <a:r>
              <a:rPr lang="en-US" dirty="0" err="1" smtClean="0"/>
              <a:t>qtview</a:t>
            </a:r>
            <a:r>
              <a:rPr lang="en-US" dirty="0" smtClean="0"/>
              <a:t>.” required for access to attributes of the </a:t>
            </a:r>
            <a:r>
              <a:rPr lang="en-US" dirty="0" err="1" smtClean="0"/>
              <a:t>user_data</a:t>
            </a:r>
            <a:r>
              <a:rPr lang="en-US" dirty="0" smtClean="0"/>
              <a:t> column.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33400" y="4038600"/>
          <a:ext cx="7713663" cy="1746250"/>
        </p:xfrm>
        <a:graphic>
          <a:graphicData uri="http://schemas.openxmlformats.org/presentationml/2006/ole">
            <p:oleObj spid="_x0000_s47106" name="Document" r:id="rId3" imgW="7727446" imgH="1749889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Hard Lessons</a:t>
            </a:r>
            <a:br>
              <a:rPr lang="en-US" dirty="0" smtClean="0"/>
            </a:br>
            <a:r>
              <a:rPr lang="en-US" sz="3100" dirty="0" smtClean="0"/>
              <a:t>“F view Fail”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Different project got error on dequeue: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ORA-00942 table or view does not exist at this DBMS: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sys.DBMS_AQIN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line 651</a:t>
            </a:r>
          </a:p>
          <a:p>
            <a:r>
              <a:rPr lang="en-US" dirty="0" smtClean="0"/>
              <a:t>Run as queue owner: Good</a:t>
            </a:r>
          </a:p>
          <a:p>
            <a:r>
              <a:rPr lang="en-US" dirty="0" smtClean="0"/>
              <a:t>Run as other schema accessing the queue: Error</a:t>
            </a:r>
          </a:p>
          <a:p>
            <a:r>
              <a:rPr lang="en-US" dirty="0" smtClean="0"/>
              <a:t>Had to run trace </a:t>
            </a:r>
            <a:r>
              <a:rPr lang="en-US" smtClean="0"/>
              <a:t>to find </a:t>
            </a:r>
            <a:r>
              <a:rPr lang="en-US" dirty="0" smtClean="0"/>
              <a:t>missing </a:t>
            </a:r>
            <a:r>
              <a:rPr lang="en-US" dirty="0" err="1" smtClean="0"/>
              <a:t>priv</a:t>
            </a:r>
            <a:endParaRPr lang="en-US" dirty="0" smtClean="0"/>
          </a:p>
          <a:p>
            <a:r>
              <a:rPr lang="en-US" dirty="0" smtClean="0"/>
              <a:t>Found that if the system </a:t>
            </a:r>
            <a:r>
              <a:rPr lang="en-US" dirty="0" err="1" smtClean="0"/>
              <a:t>dequeues</a:t>
            </a:r>
            <a:r>
              <a:rPr lang="en-US" dirty="0" smtClean="0"/>
              <a:t> in BROWSE mode, the queue owner must grant SELECT access on the </a:t>
            </a:r>
            <a:r>
              <a:rPr lang="en-US" dirty="0" err="1" smtClean="0"/>
              <a:t>AQ$</a:t>
            </a:r>
            <a:r>
              <a:rPr lang="en-US" i="1" dirty="0" err="1" smtClean="0"/>
              <a:t>queue_table</a:t>
            </a:r>
            <a:r>
              <a:rPr lang="en-US" dirty="0" err="1" smtClean="0"/>
              <a:t>_F</a:t>
            </a:r>
            <a:r>
              <a:rPr lang="en-US" dirty="0" smtClean="0"/>
              <a:t> view to dequeuing schema.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Hard Lessons</a:t>
            </a:r>
            <a:br>
              <a:rPr lang="en-US" dirty="0" smtClean="0"/>
            </a:br>
            <a:r>
              <a:rPr lang="en-US" sz="2000" dirty="0" smtClean="0"/>
              <a:t>“AQ$_JMS_MESSAGE Massage”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During upgrade project, half DBs 10g, other half 9i.</a:t>
            </a:r>
          </a:p>
          <a:p>
            <a:r>
              <a:rPr lang="en-US" dirty="0" smtClean="0"/>
              <a:t> Found that enqueue script written for 10g didn’t work on 9i.</a:t>
            </a:r>
          </a:p>
          <a:p>
            <a:r>
              <a:rPr lang="en-US" dirty="0" smtClean="0"/>
              <a:t>Turns out AQ$_JMS_MESSAGE has multiple constructors in 10g, and only one in 9i.</a:t>
            </a:r>
          </a:p>
          <a:p>
            <a:r>
              <a:rPr lang="en-US" dirty="0" smtClean="0"/>
              <a:t>9i version that takes an integer (message type constants defined in DBMS_AQ package spec) worked great on both versions.</a:t>
            </a:r>
          </a:p>
          <a:p>
            <a:r>
              <a:rPr lang="en-US" dirty="0" smtClean="0"/>
              <a:t>10g constructors can accept a variable of the message type, like SYS.AQ$_JMS_TEXT_MESSAGE, but is more complex to use (3 more lines of code)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Synchronous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 communication model employed in most programming languages</a:t>
            </a:r>
          </a:p>
          <a:p>
            <a:r>
              <a:rPr lang="en-US" dirty="0" smtClean="0"/>
              <a:t>Call and wait</a:t>
            </a:r>
          </a:p>
          <a:p>
            <a:pPr lvl="1"/>
            <a:r>
              <a:rPr lang="en-US" dirty="0" smtClean="0"/>
              <a:t>Similar to live, interactive phone call</a:t>
            </a:r>
          </a:p>
          <a:p>
            <a:r>
              <a:rPr lang="en-US" dirty="0" smtClean="0"/>
              <a:t>Structured</a:t>
            </a:r>
          </a:p>
          <a:p>
            <a:pPr lvl="1"/>
            <a:r>
              <a:rPr lang="en-US" dirty="0" smtClean="0"/>
              <a:t>Routine A calls Routine B, which queries the database and returns control to Routine A</a:t>
            </a:r>
          </a:p>
          <a:p>
            <a:r>
              <a:rPr lang="en-US" dirty="0" smtClean="0"/>
              <a:t>OO</a:t>
            </a:r>
          </a:p>
          <a:p>
            <a:pPr lvl="1"/>
            <a:r>
              <a:rPr lang="en-US" dirty="0" smtClean="0"/>
              <a:t>ObjectA.method1 sends a message to an ObjectB.method3, which inspects the data it controls, and returns an answer to </a:t>
            </a:r>
            <a:r>
              <a:rPr lang="en-US" dirty="0" err="1" smtClean="0"/>
              <a:t>ObjectA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Bill Coulam</a:t>
            </a:r>
          </a:p>
          <a:p>
            <a:pPr lvl="1"/>
            <a:r>
              <a:rPr lang="en-US" dirty="0" smtClean="0">
                <a:hlinkClick r:id="rId2"/>
              </a:rPr>
              <a:t>bcoulam@yahoo.com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http://www.dbartisans.com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Open Source PL/SQL </a:t>
            </a:r>
            <a:r>
              <a:rPr lang="en-US" smtClean="0"/>
              <a:t>“Starter” Application </a:t>
            </a:r>
            <a:r>
              <a:rPr lang="en-US" dirty="0" smtClean="0"/>
              <a:t>Framework</a:t>
            </a:r>
          </a:p>
          <a:p>
            <a:pPr lvl="2"/>
            <a:r>
              <a:rPr lang="en-US" dirty="0" smtClean="0">
                <a:hlinkClick r:id="rId4"/>
              </a:rPr>
              <a:t>http://plsqlframestart.sourceforge.net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Processing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066800" y="2209800"/>
            <a:ext cx="2209800" cy="3048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System</a:t>
            </a:r>
          </a:p>
          <a:p>
            <a:pPr algn="ctr"/>
            <a:r>
              <a:rPr lang="en-US" dirty="0" smtClean="0"/>
              <a:t>Package</a:t>
            </a:r>
          </a:p>
          <a:p>
            <a:pPr algn="ctr"/>
            <a:r>
              <a:rPr lang="en-US" dirty="0" smtClean="0"/>
              <a:t>Module</a:t>
            </a:r>
          </a:p>
          <a:p>
            <a:pPr algn="ctr"/>
            <a:r>
              <a:rPr lang="en-US" dirty="0" smtClean="0"/>
              <a:t>Object</a:t>
            </a:r>
          </a:p>
          <a:p>
            <a:pPr algn="ctr"/>
            <a:r>
              <a:rPr lang="en-US" dirty="0" smtClean="0"/>
              <a:t>Routine</a:t>
            </a:r>
          </a:p>
          <a:p>
            <a:pPr algn="ctr"/>
            <a:r>
              <a:rPr lang="en-US" dirty="0"/>
              <a:t>A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867400" y="2209800"/>
            <a:ext cx="2209800" cy="3048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System</a:t>
            </a:r>
          </a:p>
          <a:p>
            <a:pPr algn="ctr"/>
            <a:r>
              <a:rPr lang="en-US" dirty="0" smtClean="0"/>
              <a:t>Package</a:t>
            </a:r>
          </a:p>
          <a:p>
            <a:pPr algn="ctr"/>
            <a:r>
              <a:rPr lang="en-US" dirty="0" smtClean="0"/>
              <a:t>Module</a:t>
            </a:r>
          </a:p>
          <a:p>
            <a:pPr algn="ctr"/>
            <a:r>
              <a:rPr lang="en-US" dirty="0" smtClean="0"/>
              <a:t>Object</a:t>
            </a:r>
          </a:p>
          <a:p>
            <a:pPr algn="ctr"/>
            <a:r>
              <a:rPr lang="en-US" dirty="0" smtClean="0"/>
              <a:t>Routine</a:t>
            </a:r>
          </a:p>
          <a:p>
            <a:pPr algn="ctr"/>
            <a:r>
              <a:rPr lang="en-US" dirty="0"/>
              <a:t>B</a:t>
            </a:r>
            <a:endParaRPr lang="en-US" dirty="0" smtClean="0"/>
          </a:p>
        </p:txBody>
      </p:sp>
      <p:cxnSp>
        <p:nvCxnSpPr>
          <p:cNvPr id="7" name="Straight Arrow Connector 6"/>
          <p:cNvCxnSpPr>
            <a:stCxn id="4" idx="3"/>
            <a:endCxn id="5" idx="1"/>
          </p:cNvCxnSpPr>
          <p:nvPr/>
        </p:nvCxnSpPr>
        <p:spPr>
          <a:xfrm>
            <a:off x="3276600" y="3733800"/>
            <a:ext cx="2590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>
            <a:off x="3276600" y="3886200"/>
            <a:ext cx="2590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962400" y="3429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request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962400" y="3810001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response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2743200" y="3352800"/>
            <a:ext cx="3657600" cy="1066800"/>
          </a:xfrm>
          <a:prstGeom prst="ellipse">
            <a:avLst/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886200" y="3048000"/>
            <a:ext cx="1600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transaction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</a:t>
            </a:r>
            <a:r>
              <a:rPr lang="en-US" dirty="0" err="1" smtClean="0"/>
              <a:t>Syncronous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Dependencies on undependable things</a:t>
            </a:r>
          </a:p>
          <a:p>
            <a:pPr lvl="1"/>
            <a:r>
              <a:rPr lang="en-US" dirty="0" smtClean="0"/>
              <a:t>Length of execution</a:t>
            </a:r>
          </a:p>
          <a:p>
            <a:pPr lvl="1"/>
            <a:r>
              <a:rPr lang="en-US" dirty="0" smtClean="0"/>
              <a:t>Uncertainty of completion</a:t>
            </a:r>
          </a:p>
          <a:p>
            <a:r>
              <a:rPr lang="en-US" dirty="0" smtClean="0"/>
              <a:t>Event-driven </a:t>
            </a:r>
            <a:r>
              <a:rPr lang="en-US" dirty="0" smtClean="0"/>
              <a:t>processes</a:t>
            </a:r>
          </a:p>
          <a:p>
            <a:pPr lvl="1"/>
            <a:r>
              <a:rPr lang="en-US" dirty="0" smtClean="0"/>
              <a:t>Sensitive to response time</a:t>
            </a:r>
            <a:endParaRPr lang="en-US" dirty="0" smtClean="0"/>
          </a:p>
          <a:p>
            <a:r>
              <a:rPr lang="en-US" dirty="0" smtClean="0"/>
              <a:t>Transaction </a:t>
            </a:r>
            <a:r>
              <a:rPr lang="en-US" dirty="0" smtClean="0"/>
              <a:t>management</a:t>
            </a:r>
          </a:p>
          <a:p>
            <a:pPr lvl="1"/>
            <a:r>
              <a:rPr lang="en-US" dirty="0" smtClean="0"/>
              <a:t>Lost work if trouble on other end</a:t>
            </a:r>
            <a:endParaRPr lang="en-US" dirty="0" smtClean="0"/>
          </a:p>
          <a:p>
            <a:r>
              <a:rPr lang="en-US" dirty="0" smtClean="0"/>
              <a:t>Resource usage</a:t>
            </a:r>
          </a:p>
          <a:p>
            <a:pPr lvl="1"/>
            <a:r>
              <a:rPr lang="en-US" dirty="0" smtClean="0"/>
              <a:t>Idle time, resources wasted while waiting (either end)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Asynchronous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</a:t>
            </a:r>
            <a:r>
              <a:rPr lang="en-US" dirty="0" smtClean="0"/>
              <a:t>hard link to the </a:t>
            </a:r>
            <a:r>
              <a:rPr lang="en-US" dirty="0" smtClean="0"/>
              <a:t>remote resource</a:t>
            </a:r>
          </a:p>
          <a:p>
            <a:r>
              <a:rPr lang="en-US" dirty="0" smtClean="0"/>
              <a:t>Leave message and hang-up</a:t>
            </a:r>
          </a:p>
          <a:p>
            <a:pPr lvl="1"/>
            <a:r>
              <a:rPr lang="en-US" dirty="0" err="1" smtClean="0"/>
              <a:t>Callee</a:t>
            </a:r>
            <a:r>
              <a:rPr lang="en-US" dirty="0" smtClean="0"/>
              <a:t> will return call when they can</a:t>
            </a:r>
          </a:p>
          <a:p>
            <a:pPr lvl="1"/>
            <a:r>
              <a:rPr lang="en-US" dirty="0" smtClean="0"/>
              <a:t>Similar to leaving a message in voicemail</a:t>
            </a:r>
          </a:p>
          <a:p>
            <a:r>
              <a:rPr lang="en-US" dirty="0" smtClean="0"/>
              <a:t>Structured and OO Programming:</a:t>
            </a:r>
          </a:p>
          <a:p>
            <a:pPr lvl="1"/>
            <a:r>
              <a:rPr lang="en-US" dirty="0" smtClean="0"/>
              <a:t>Client sends message and goes on with life</a:t>
            </a:r>
          </a:p>
          <a:p>
            <a:pPr lvl="1"/>
            <a:r>
              <a:rPr lang="en-US" dirty="0" smtClean="0"/>
              <a:t>Message receiver eventually processes the message and leaves a message for the client in return.</a:t>
            </a:r>
          </a:p>
          <a:p>
            <a:r>
              <a:rPr lang="en-US" dirty="0" smtClean="0"/>
              <a:t>Great for things like workflows, publish/subscribe communication/notification, progress meters, email handlers and more.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Asynchronous </a:t>
            </a:r>
            <a:r>
              <a:rPr lang="en-US" dirty="0"/>
              <a:t>Processing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066800" y="2209800"/>
            <a:ext cx="2209800" cy="3048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System</a:t>
            </a:r>
          </a:p>
          <a:p>
            <a:pPr algn="ctr"/>
            <a:r>
              <a:rPr lang="en-US" dirty="0" smtClean="0"/>
              <a:t>Package</a:t>
            </a:r>
          </a:p>
          <a:p>
            <a:pPr algn="ctr"/>
            <a:r>
              <a:rPr lang="en-US" dirty="0" smtClean="0"/>
              <a:t>Module</a:t>
            </a:r>
          </a:p>
          <a:p>
            <a:pPr algn="ctr"/>
            <a:r>
              <a:rPr lang="en-US" dirty="0" smtClean="0"/>
              <a:t>Object</a:t>
            </a:r>
          </a:p>
          <a:p>
            <a:pPr algn="ctr"/>
            <a:r>
              <a:rPr lang="en-US" dirty="0" smtClean="0"/>
              <a:t>Routine</a:t>
            </a:r>
          </a:p>
          <a:p>
            <a:pPr algn="ctr"/>
            <a:r>
              <a:rPr lang="en-US" dirty="0"/>
              <a:t>A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867400" y="2209800"/>
            <a:ext cx="2209800" cy="3048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System</a:t>
            </a:r>
          </a:p>
          <a:p>
            <a:pPr algn="ctr"/>
            <a:r>
              <a:rPr lang="en-US" dirty="0" smtClean="0"/>
              <a:t>Package</a:t>
            </a:r>
          </a:p>
          <a:p>
            <a:pPr algn="ctr"/>
            <a:r>
              <a:rPr lang="en-US" dirty="0" smtClean="0"/>
              <a:t>Module</a:t>
            </a:r>
          </a:p>
          <a:p>
            <a:pPr algn="ctr"/>
            <a:r>
              <a:rPr lang="en-US" dirty="0" smtClean="0"/>
              <a:t>Object</a:t>
            </a:r>
          </a:p>
          <a:p>
            <a:pPr algn="ctr"/>
            <a:r>
              <a:rPr lang="en-US" dirty="0" smtClean="0"/>
              <a:t>Routine</a:t>
            </a:r>
          </a:p>
          <a:p>
            <a:pPr algn="ctr"/>
            <a:r>
              <a:rPr lang="en-US" dirty="0"/>
              <a:t>B</a:t>
            </a:r>
            <a:endParaRPr lang="en-US" dirty="0" smtClean="0"/>
          </a:p>
        </p:txBody>
      </p:sp>
      <p:cxnSp>
        <p:nvCxnSpPr>
          <p:cNvPr id="9" name="Straight Arrow Connector 8"/>
          <p:cNvCxnSpPr/>
          <p:nvPr/>
        </p:nvCxnSpPr>
        <p:spPr>
          <a:xfrm rot="10800000">
            <a:off x="3276600" y="4267200"/>
            <a:ext cx="2667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962400" y="41910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cxnSp>
        <p:nvCxnSpPr>
          <p:cNvPr id="7" name="Straight Arrow Connector 6"/>
          <p:cNvCxnSpPr>
            <a:stCxn id="4" idx="3"/>
            <a:endCxn id="5" idx="1"/>
          </p:cNvCxnSpPr>
          <p:nvPr/>
        </p:nvCxnSpPr>
        <p:spPr>
          <a:xfrm>
            <a:off x="3276600" y="3124200"/>
            <a:ext cx="2590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962400" y="2819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2743200" y="2819400"/>
            <a:ext cx="3657600" cy="533400"/>
          </a:xfrm>
          <a:prstGeom prst="ellipse">
            <a:avLst/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886200" y="2514600"/>
            <a:ext cx="1600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transaction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819400" y="4038600"/>
            <a:ext cx="3657600" cy="533400"/>
          </a:xfrm>
          <a:prstGeom prst="ellipse">
            <a:avLst/>
          </a:prstGeom>
          <a:noFill/>
          <a:ln w="381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962400" y="3733800"/>
            <a:ext cx="1600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transaction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17" name="Picture 16" descr="stopwat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0" y="3505200"/>
            <a:ext cx="459909" cy="46196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Asynchronous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end can be slow, undependable; no longer affects our end</a:t>
            </a:r>
          </a:p>
          <a:p>
            <a:r>
              <a:rPr lang="en-US" dirty="0" smtClean="0"/>
              <a:t>Event-driven processes</a:t>
            </a:r>
          </a:p>
          <a:p>
            <a:pPr lvl="1"/>
            <a:r>
              <a:rPr lang="en-US" dirty="0" smtClean="0"/>
              <a:t>Now have the appearance of responsiveness as work was delegated</a:t>
            </a:r>
          </a:p>
          <a:p>
            <a:r>
              <a:rPr lang="en-US" dirty="0" smtClean="0"/>
              <a:t>Transaction management</a:t>
            </a:r>
          </a:p>
          <a:p>
            <a:pPr lvl="1"/>
            <a:r>
              <a:rPr lang="en-US" dirty="0" smtClean="0"/>
              <a:t>Previous work retained if other end fails</a:t>
            </a:r>
          </a:p>
          <a:p>
            <a:r>
              <a:rPr lang="en-US" dirty="0" smtClean="0"/>
              <a:t>Resource usage</a:t>
            </a:r>
          </a:p>
          <a:p>
            <a:pPr lvl="1"/>
            <a:r>
              <a:rPr lang="en-US" dirty="0" smtClean="0"/>
              <a:t>Resources efficiently utilized</a:t>
            </a:r>
            <a:endParaRPr lang="en-US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Human">
  <a:themeElements>
    <a:clrScheme name="Human">
      <a:dk1>
        <a:sysClr val="windowText" lastClr="000000"/>
      </a:dk1>
      <a:lt1>
        <a:sysClr val="window" lastClr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17517A"/>
      </a:accent3>
      <a:accent4>
        <a:srgbClr val="877E48"/>
      </a:accent4>
      <a:accent5>
        <a:srgbClr val="AF8B1E"/>
      </a:accent5>
      <a:accent6>
        <a:srgbClr val="A35E21"/>
      </a:accent6>
      <a:hlink>
        <a:srgbClr val="9B7300"/>
      </a:hlink>
      <a:folHlink>
        <a:srgbClr val="D6A73B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/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 cap="rnd" cmpd="sng" algn="ctr">
          <a:solidFill>
            <a:schemeClr val="phClr"/>
          </a:solidFill>
          <a:prstDash val="solid"/>
        </a:ln>
        <a:ln w="12700" cap="rnd" cmpd="sng" algn="ctr">
          <a:solidFill>
            <a:schemeClr val="phClr"/>
          </a:solidFill>
          <a:prstDash val="solid"/>
        </a:ln>
        <a:ln w="2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 rotWithShape="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 rotWithShape="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Human</Template>
  <TotalTime>1094</TotalTime>
  <Words>1758</Words>
  <Application>Microsoft Office PowerPoint</Application>
  <PresentationFormat>On-screen Show (4:3)</PresentationFormat>
  <Paragraphs>325</Paragraphs>
  <Slides>40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43" baseType="lpstr">
      <vt:lpstr>Human</vt:lpstr>
      <vt:lpstr>Document</vt:lpstr>
      <vt:lpstr>Microsoft Office Word Document</vt:lpstr>
      <vt:lpstr>Oracle Streams AQ</vt:lpstr>
      <vt:lpstr>Should I Slip Out?</vt:lpstr>
      <vt:lpstr>Agenda</vt:lpstr>
      <vt:lpstr>Synchronous Processing</vt:lpstr>
      <vt:lpstr>Synchronous Processing</vt:lpstr>
      <vt:lpstr>Problems with Syncronous</vt:lpstr>
      <vt:lpstr>Asynchronous Processing</vt:lpstr>
      <vt:lpstr>Asynchronous Processing</vt:lpstr>
      <vt:lpstr>Asynchronous Processing</vt:lpstr>
      <vt:lpstr>Agenda</vt:lpstr>
      <vt:lpstr>Middleware</vt:lpstr>
      <vt:lpstr>Agenda</vt:lpstr>
      <vt:lpstr>Oracle Streams AQ</vt:lpstr>
      <vt:lpstr>Oracle Streams AQ</vt:lpstr>
      <vt:lpstr>Agenda</vt:lpstr>
      <vt:lpstr>AQ Setup</vt:lpstr>
      <vt:lpstr>Design</vt:lpstr>
      <vt:lpstr>Create</vt:lpstr>
      <vt:lpstr>Create: Start Clean</vt:lpstr>
      <vt:lpstr>Create: Queue Table</vt:lpstr>
      <vt:lpstr>Create: Queue</vt:lpstr>
      <vt:lpstr>Create</vt:lpstr>
      <vt:lpstr>Create: Grant Privileges</vt:lpstr>
      <vt:lpstr>Use: Enqueue</vt:lpstr>
      <vt:lpstr>Use: Dequeue</vt:lpstr>
      <vt:lpstr>Use: Dequeue</vt:lpstr>
      <vt:lpstr>Agenda</vt:lpstr>
      <vt:lpstr>Maintaining a Queue</vt:lpstr>
      <vt:lpstr>Troubleshooting a Queue</vt:lpstr>
      <vt:lpstr>Troubleshooting a Queue</vt:lpstr>
      <vt:lpstr>Troubleshooting a Queue</vt:lpstr>
      <vt:lpstr>Troubleshooting a Queue</vt:lpstr>
      <vt:lpstr>Agenda</vt:lpstr>
      <vt:lpstr>Hard Lessons “Too Many Cooks in the Kitchen”</vt:lpstr>
      <vt:lpstr>Hard Lessons “Double the Fun!”</vt:lpstr>
      <vt:lpstr>Hard Lessons “Crusty Queue”</vt:lpstr>
      <vt:lpstr>Hard Lessons “Crusty Queue”</vt:lpstr>
      <vt:lpstr>Hard Lessons “F view Fail”</vt:lpstr>
      <vt:lpstr>Hard Lessons “AQ$_JMS_MESSAGE Massage”</vt:lpstr>
      <vt:lpstr>Questions?</vt:lpstr>
    </vt:vector>
  </TitlesOfParts>
  <Company>LDS Church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CoulamWA</dc:creator>
  <cp:lastModifiedBy>CoulamWA</cp:lastModifiedBy>
  <cp:revision>82</cp:revision>
  <dcterms:created xsi:type="dcterms:W3CDTF">2011-01-21T17:07:35Z</dcterms:created>
  <dcterms:modified xsi:type="dcterms:W3CDTF">2011-03-30T05:33:43Z</dcterms:modified>
</cp:coreProperties>
</file>