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3" r:id="rId16"/>
    <p:sldId id="293" r:id="rId17"/>
    <p:sldId id="276" r:id="rId18"/>
    <p:sldId id="294" r:id="rId19"/>
    <p:sldId id="278" r:id="rId20"/>
    <p:sldId id="284" r:id="rId21"/>
    <p:sldId id="290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F5D18"/>
    <a:srgbClr val="1585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BC80AF-5B43-4AE5-A783-D75555BFB2B9}" type="doc">
      <dgm:prSet loTypeId="urn:microsoft.com/office/officeart/2005/8/layout/process1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9094A96-15A6-46A9-841C-FA30D234E57C}">
      <dgm:prSet phldrT="[Text]"/>
      <dgm:spPr/>
      <dgm:t>
        <a:bodyPr/>
        <a:lstStyle/>
        <a:p>
          <a:r>
            <a:rPr lang="en-US" dirty="0" err="1" smtClean="0"/>
            <a:t>Datastore</a:t>
          </a:r>
          <a:endParaRPr lang="en-US" dirty="0"/>
        </a:p>
      </dgm:t>
    </dgm:pt>
    <dgm:pt modelId="{7CC49694-65F8-47A8-9227-E7242C6DAF80}" type="parTrans" cxnId="{D4B8EAF7-ECB3-4FF9-B580-6CF173EC628D}">
      <dgm:prSet/>
      <dgm:spPr/>
      <dgm:t>
        <a:bodyPr/>
        <a:lstStyle/>
        <a:p>
          <a:endParaRPr lang="en-US"/>
        </a:p>
      </dgm:t>
    </dgm:pt>
    <dgm:pt modelId="{7A245FF2-5151-483C-B84F-3CB1BA3F8FDB}" type="sibTrans" cxnId="{D4B8EAF7-ECB3-4FF9-B580-6CF173EC628D}">
      <dgm:prSet/>
      <dgm:spPr/>
      <dgm:t>
        <a:bodyPr/>
        <a:lstStyle/>
        <a:p>
          <a:endParaRPr lang="en-US"/>
        </a:p>
      </dgm:t>
    </dgm:pt>
    <dgm:pt modelId="{2BDF3C7F-B76B-48C2-BBDF-0571A2950C67}">
      <dgm:prSet phldrT="[Text]"/>
      <dgm:spPr/>
      <dgm:t>
        <a:bodyPr/>
        <a:lstStyle/>
        <a:p>
          <a:r>
            <a:rPr lang="en-US" dirty="0" smtClean="0"/>
            <a:t>Filter</a:t>
          </a:r>
          <a:endParaRPr lang="en-US" dirty="0"/>
        </a:p>
      </dgm:t>
    </dgm:pt>
    <dgm:pt modelId="{C4335DD7-8EF2-458B-9818-95664754346C}" type="parTrans" cxnId="{DB11D9C6-4144-4221-98DD-BC25F7C15338}">
      <dgm:prSet/>
      <dgm:spPr/>
      <dgm:t>
        <a:bodyPr/>
        <a:lstStyle/>
        <a:p>
          <a:endParaRPr lang="en-US"/>
        </a:p>
      </dgm:t>
    </dgm:pt>
    <dgm:pt modelId="{0C9CC9E3-6CCD-42C5-8B5C-0155E3825531}" type="sibTrans" cxnId="{DB11D9C6-4144-4221-98DD-BC25F7C15338}">
      <dgm:prSet/>
      <dgm:spPr/>
      <dgm:t>
        <a:bodyPr/>
        <a:lstStyle/>
        <a:p>
          <a:endParaRPr lang="en-US"/>
        </a:p>
      </dgm:t>
    </dgm:pt>
    <dgm:pt modelId="{D661BD28-7559-4BD1-9F7C-A8A9D8AD93A7}">
      <dgm:prSet phldrT="[Text]"/>
      <dgm:spPr/>
      <dgm:t>
        <a:bodyPr/>
        <a:lstStyle/>
        <a:p>
          <a:r>
            <a:rPr lang="en-US" dirty="0" err="1" smtClean="0"/>
            <a:t>Sectioner</a:t>
          </a:r>
          <a:endParaRPr lang="en-US" dirty="0"/>
        </a:p>
      </dgm:t>
    </dgm:pt>
    <dgm:pt modelId="{F469F5A3-F355-4E3A-A24D-484F601BB069}" type="parTrans" cxnId="{A5633EBC-2530-4E6E-9922-B01FED7F7EC6}">
      <dgm:prSet/>
      <dgm:spPr/>
      <dgm:t>
        <a:bodyPr/>
        <a:lstStyle/>
        <a:p>
          <a:endParaRPr lang="en-US"/>
        </a:p>
      </dgm:t>
    </dgm:pt>
    <dgm:pt modelId="{3287C5E3-19F2-48A9-B567-8DCBB6BFAD4D}" type="sibTrans" cxnId="{A5633EBC-2530-4E6E-9922-B01FED7F7EC6}">
      <dgm:prSet/>
      <dgm:spPr/>
      <dgm:t>
        <a:bodyPr/>
        <a:lstStyle/>
        <a:p>
          <a:endParaRPr lang="en-US"/>
        </a:p>
      </dgm:t>
    </dgm:pt>
    <dgm:pt modelId="{B5BC935D-9A22-49E9-8681-CB1B9D524A54}">
      <dgm:prSet phldrT="[Text]"/>
      <dgm:spPr/>
      <dgm:t>
        <a:bodyPr/>
        <a:lstStyle/>
        <a:p>
          <a:r>
            <a:rPr lang="en-US" dirty="0" err="1" smtClean="0"/>
            <a:t>Lexer</a:t>
          </a:r>
          <a:endParaRPr lang="en-US" dirty="0"/>
        </a:p>
      </dgm:t>
    </dgm:pt>
    <dgm:pt modelId="{11F70BC2-5F1D-456C-AD13-48549624E9EB}" type="parTrans" cxnId="{7EF1703B-A4F0-4F17-9C1C-6DB7088FEBA5}">
      <dgm:prSet/>
      <dgm:spPr/>
      <dgm:t>
        <a:bodyPr/>
        <a:lstStyle/>
        <a:p>
          <a:endParaRPr lang="en-US"/>
        </a:p>
      </dgm:t>
    </dgm:pt>
    <dgm:pt modelId="{8AF5266D-C25A-4F0D-B059-26500F1418BA}" type="sibTrans" cxnId="{7EF1703B-A4F0-4F17-9C1C-6DB7088FEBA5}">
      <dgm:prSet/>
      <dgm:spPr/>
      <dgm:t>
        <a:bodyPr/>
        <a:lstStyle/>
        <a:p>
          <a:endParaRPr lang="en-US"/>
        </a:p>
      </dgm:t>
    </dgm:pt>
    <dgm:pt modelId="{31B56C4D-1C17-4574-8952-566D652F5DA1}">
      <dgm:prSet phldrT="[Text]"/>
      <dgm:spPr/>
      <dgm:t>
        <a:bodyPr/>
        <a:lstStyle/>
        <a:p>
          <a:r>
            <a:rPr lang="en-US" dirty="0" smtClean="0"/>
            <a:t>Indexer</a:t>
          </a:r>
          <a:endParaRPr lang="en-US" dirty="0"/>
        </a:p>
      </dgm:t>
    </dgm:pt>
    <dgm:pt modelId="{F09DF7CC-1354-4639-BECC-64FDF16925E2}" type="parTrans" cxnId="{4CF2B4E3-977B-474E-B3FA-2E47FB0A9151}">
      <dgm:prSet/>
      <dgm:spPr/>
      <dgm:t>
        <a:bodyPr/>
        <a:lstStyle/>
        <a:p>
          <a:endParaRPr lang="en-US"/>
        </a:p>
      </dgm:t>
    </dgm:pt>
    <dgm:pt modelId="{DE0C8E47-C516-4032-A9E0-12EC31E02EAA}" type="sibTrans" cxnId="{4CF2B4E3-977B-474E-B3FA-2E47FB0A9151}">
      <dgm:prSet/>
      <dgm:spPr/>
      <dgm:t>
        <a:bodyPr/>
        <a:lstStyle/>
        <a:p>
          <a:endParaRPr lang="en-US"/>
        </a:p>
      </dgm:t>
    </dgm:pt>
    <dgm:pt modelId="{DE6FFB4F-C4D1-43E1-AF07-728A7771E1C6}">
      <dgm:prSet phldrT="[Text]"/>
      <dgm:spPr>
        <a:gradFill rotWithShape="0">
          <a:gsLst>
            <a:gs pos="80000">
              <a:srgbClr val="FFFF00"/>
            </a:gs>
            <a:gs pos="100000">
              <a:schemeClr val="accent4">
                <a:hueOff val="-1601111"/>
                <a:satOff val="-53295"/>
                <a:lumOff val="62942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Context Index!</a:t>
          </a:r>
          <a:endParaRPr lang="en-US" dirty="0">
            <a:solidFill>
              <a:schemeClr val="tx1"/>
            </a:solidFill>
          </a:endParaRPr>
        </a:p>
      </dgm:t>
    </dgm:pt>
    <dgm:pt modelId="{92316300-0A24-4581-8F9B-44776968583E}" type="parTrans" cxnId="{70E0E211-2CDF-41EF-BB14-6ECBB63A440F}">
      <dgm:prSet/>
      <dgm:spPr/>
      <dgm:t>
        <a:bodyPr/>
        <a:lstStyle/>
        <a:p>
          <a:endParaRPr lang="en-US"/>
        </a:p>
      </dgm:t>
    </dgm:pt>
    <dgm:pt modelId="{32188A4B-FA24-4641-BC71-7181BE507D0A}" type="sibTrans" cxnId="{70E0E211-2CDF-41EF-BB14-6ECBB63A440F}">
      <dgm:prSet/>
      <dgm:spPr/>
      <dgm:t>
        <a:bodyPr/>
        <a:lstStyle/>
        <a:p>
          <a:endParaRPr lang="en-US"/>
        </a:p>
      </dgm:t>
    </dgm:pt>
    <dgm:pt modelId="{0621F8E8-CDD9-4A90-9EFE-BEF0EA550AA6}" type="pres">
      <dgm:prSet presAssocID="{B3BC80AF-5B43-4AE5-A783-D75555BFB2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63ED51-7D28-4A60-823F-49D8ED65D623}" type="pres">
      <dgm:prSet presAssocID="{19094A96-15A6-46A9-841C-FA30D234E57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B8F596-4446-49F3-8958-334628222994}" type="pres">
      <dgm:prSet presAssocID="{7A245FF2-5151-483C-B84F-3CB1BA3F8FDB}" presName="sibTrans" presStyleLbl="sibTrans2D1" presStyleIdx="0" presStyleCnt="5"/>
      <dgm:spPr/>
      <dgm:t>
        <a:bodyPr/>
        <a:lstStyle/>
        <a:p>
          <a:endParaRPr lang="en-US"/>
        </a:p>
      </dgm:t>
    </dgm:pt>
    <dgm:pt modelId="{5244A998-3708-4951-8A4E-BC9B3A1B8FD3}" type="pres">
      <dgm:prSet presAssocID="{7A245FF2-5151-483C-B84F-3CB1BA3F8FDB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F613E7C9-F28D-4DD3-A429-A5293253B2B1}" type="pres">
      <dgm:prSet presAssocID="{2BDF3C7F-B76B-48C2-BBDF-0571A2950C6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F9724A-2EE8-416E-A1DD-8C8C16FED99D}" type="pres">
      <dgm:prSet presAssocID="{0C9CC9E3-6CCD-42C5-8B5C-0155E382553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2863E1CB-FF57-4268-BB92-37EDDFA88F27}" type="pres">
      <dgm:prSet presAssocID="{0C9CC9E3-6CCD-42C5-8B5C-0155E382553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164483FC-F41D-4D68-84D6-F437454C47A6}" type="pres">
      <dgm:prSet presAssocID="{D661BD28-7559-4BD1-9F7C-A8A9D8AD93A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8CFDC-1A77-4537-BFB1-3C5A158BA389}" type="pres">
      <dgm:prSet presAssocID="{3287C5E3-19F2-48A9-B567-8DCBB6BFAD4D}" presName="sibTrans" presStyleLbl="sibTrans2D1" presStyleIdx="2" presStyleCnt="5"/>
      <dgm:spPr/>
      <dgm:t>
        <a:bodyPr/>
        <a:lstStyle/>
        <a:p>
          <a:endParaRPr lang="en-US"/>
        </a:p>
      </dgm:t>
    </dgm:pt>
    <dgm:pt modelId="{E24AB386-9740-4366-8D50-4D38676AC6F2}" type="pres">
      <dgm:prSet presAssocID="{3287C5E3-19F2-48A9-B567-8DCBB6BFAD4D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28061AF-02F2-4782-8643-6929EDC73BF9}" type="pres">
      <dgm:prSet presAssocID="{B5BC935D-9A22-49E9-8681-CB1B9D524A5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42FA4-F060-40D1-90EE-F6B3497B19F8}" type="pres">
      <dgm:prSet presAssocID="{8AF5266D-C25A-4F0D-B059-26500F1418B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308D752-2DEA-4AD7-9A83-B1121470F4BD}" type="pres">
      <dgm:prSet presAssocID="{8AF5266D-C25A-4F0D-B059-26500F1418BA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001C8601-F225-47D3-91AC-8597CF1AB871}" type="pres">
      <dgm:prSet presAssocID="{31B56C4D-1C17-4574-8952-566D652F5DA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6833C-CD87-4779-8FB5-59D512CF4755}" type="pres">
      <dgm:prSet presAssocID="{DE0C8E47-C516-4032-A9E0-12EC31E02EAA}" presName="sibTrans" presStyleLbl="sibTrans2D1" presStyleIdx="4" presStyleCnt="5"/>
      <dgm:spPr/>
      <dgm:t>
        <a:bodyPr/>
        <a:lstStyle/>
        <a:p>
          <a:endParaRPr lang="en-US"/>
        </a:p>
      </dgm:t>
    </dgm:pt>
    <dgm:pt modelId="{79D9BDFA-3A7A-4DDE-8CFB-FBD3965E419D}" type="pres">
      <dgm:prSet presAssocID="{DE0C8E47-C516-4032-A9E0-12EC31E02EAA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FF618790-A33A-45BF-AA52-D87A079ADE59}" type="pres">
      <dgm:prSet presAssocID="{DE6FFB4F-C4D1-43E1-AF07-728A7771E1C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84D34A-3D55-4649-8D70-58923CC6C791}" type="presOf" srcId="{7A245FF2-5151-483C-B84F-3CB1BA3F8FDB}" destId="{5244A998-3708-4951-8A4E-BC9B3A1B8FD3}" srcOrd="1" destOrd="0" presId="urn:microsoft.com/office/officeart/2005/8/layout/process1"/>
    <dgm:cxn modelId="{AB695F53-4DA1-4796-9EC8-F20225A8020F}" type="presOf" srcId="{DE6FFB4F-C4D1-43E1-AF07-728A7771E1C6}" destId="{FF618790-A33A-45BF-AA52-D87A079ADE59}" srcOrd="0" destOrd="0" presId="urn:microsoft.com/office/officeart/2005/8/layout/process1"/>
    <dgm:cxn modelId="{22469EE4-B6B1-421C-A917-F377653A121D}" type="presOf" srcId="{3287C5E3-19F2-48A9-B567-8DCBB6BFAD4D}" destId="{E24AB386-9740-4366-8D50-4D38676AC6F2}" srcOrd="1" destOrd="0" presId="urn:microsoft.com/office/officeart/2005/8/layout/process1"/>
    <dgm:cxn modelId="{415A043C-D7E1-446C-A5EF-D793AD0FA2B7}" type="presOf" srcId="{8AF5266D-C25A-4F0D-B059-26500F1418BA}" destId="{5FF42FA4-F060-40D1-90EE-F6B3497B19F8}" srcOrd="0" destOrd="0" presId="urn:microsoft.com/office/officeart/2005/8/layout/process1"/>
    <dgm:cxn modelId="{4CF2B4E3-977B-474E-B3FA-2E47FB0A9151}" srcId="{B3BC80AF-5B43-4AE5-A783-D75555BFB2B9}" destId="{31B56C4D-1C17-4574-8952-566D652F5DA1}" srcOrd="4" destOrd="0" parTransId="{F09DF7CC-1354-4639-BECC-64FDF16925E2}" sibTransId="{DE0C8E47-C516-4032-A9E0-12EC31E02EAA}"/>
    <dgm:cxn modelId="{F1B147DA-94EF-43BE-B3D0-E9773B1D9236}" type="presOf" srcId="{2BDF3C7F-B76B-48C2-BBDF-0571A2950C67}" destId="{F613E7C9-F28D-4DD3-A429-A5293253B2B1}" srcOrd="0" destOrd="0" presId="urn:microsoft.com/office/officeart/2005/8/layout/process1"/>
    <dgm:cxn modelId="{01DCDD3F-9A28-4235-B3A1-F3DD2751A344}" type="presOf" srcId="{3287C5E3-19F2-48A9-B567-8DCBB6BFAD4D}" destId="{6B28CFDC-1A77-4537-BFB1-3C5A158BA389}" srcOrd="0" destOrd="0" presId="urn:microsoft.com/office/officeart/2005/8/layout/process1"/>
    <dgm:cxn modelId="{438B8B8C-1912-4E78-84B2-08B2B3F45A58}" type="presOf" srcId="{7A245FF2-5151-483C-B84F-3CB1BA3F8FDB}" destId="{B6B8F596-4446-49F3-8958-334628222994}" srcOrd="0" destOrd="0" presId="urn:microsoft.com/office/officeart/2005/8/layout/process1"/>
    <dgm:cxn modelId="{A3EFC9A2-367F-4183-BB4E-3C633B3E1720}" type="presOf" srcId="{8AF5266D-C25A-4F0D-B059-26500F1418BA}" destId="{A308D752-2DEA-4AD7-9A83-B1121470F4BD}" srcOrd="1" destOrd="0" presId="urn:microsoft.com/office/officeart/2005/8/layout/process1"/>
    <dgm:cxn modelId="{6301E169-8518-43E6-A817-016D4B885481}" type="presOf" srcId="{B5BC935D-9A22-49E9-8681-CB1B9D524A54}" destId="{528061AF-02F2-4782-8643-6929EDC73BF9}" srcOrd="0" destOrd="0" presId="urn:microsoft.com/office/officeart/2005/8/layout/process1"/>
    <dgm:cxn modelId="{A5633EBC-2530-4E6E-9922-B01FED7F7EC6}" srcId="{B3BC80AF-5B43-4AE5-A783-D75555BFB2B9}" destId="{D661BD28-7559-4BD1-9F7C-A8A9D8AD93A7}" srcOrd="2" destOrd="0" parTransId="{F469F5A3-F355-4E3A-A24D-484F601BB069}" sibTransId="{3287C5E3-19F2-48A9-B567-8DCBB6BFAD4D}"/>
    <dgm:cxn modelId="{70E0E211-2CDF-41EF-BB14-6ECBB63A440F}" srcId="{B3BC80AF-5B43-4AE5-A783-D75555BFB2B9}" destId="{DE6FFB4F-C4D1-43E1-AF07-728A7771E1C6}" srcOrd="5" destOrd="0" parTransId="{92316300-0A24-4581-8F9B-44776968583E}" sibTransId="{32188A4B-FA24-4641-BC71-7181BE507D0A}"/>
    <dgm:cxn modelId="{D4B8EAF7-ECB3-4FF9-B580-6CF173EC628D}" srcId="{B3BC80AF-5B43-4AE5-A783-D75555BFB2B9}" destId="{19094A96-15A6-46A9-841C-FA30D234E57C}" srcOrd="0" destOrd="0" parTransId="{7CC49694-65F8-47A8-9227-E7242C6DAF80}" sibTransId="{7A245FF2-5151-483C-B84F-3CB1BA3F8FDB}"/>
    <dgm:cxn modelId="{75E4BE67-BFCF-412B-99A3-7016FCDAECD0}" type="presOf" srcId="{B3BC80AF-5B43-4AE5-A783-D75555BFB2B9}" destId="{0621F8E8-CDD9-4A90-9EFE-BEF0EA550AA6}" srcOrd="0" destOrd="0" presId="urn:microsoft.com/office/officeart/2005/8/layout/process1"/>
    <dgm:cxn modelId="{38988140-1524-4356-8C50-8B461B5C4BED}" type="presOf" srcId="{D661BD28-7559-4BD1-9F7C-A8A9D8AD93A7}" destId="{164483FC-F41D-4D68-84D6-F437454C47A6}" srcOrd="0" destOrd="0" presId="urn:microsoft.com/office/officeart/2005/8/layout/process1"/>
    <dgm:cxn modelId="{FBC96854-861D-4C10-A156-F506CB62C537}" type="presOf" srcId="{31B56C4D-1C17-4574-8952-566D652F5DA1}" destId="{001C8601-F225-47D3-91AC-8597CF1AB871}" srcOrd="0" destOrd="0" presId="urn:microsoft.com/office/officeart/2005/8/layout/process1"/>
    <dgm:cxn modelId="{462126BD-6BE5-4A3B-83B1-EE2B4913D020}" type="presOf" srcId="{19094A96-15A6-46A9-841C-FA30D234E57C}" destId="{D263ED51-7D28-4A60-823F-49D8ED65D623}" srcOrd="0" destOrd="0" presId="urn:microsoft.com/office/officeart/2005/8/layout/process1"/>
    <dgm:cxn modelId="{17281887-1D5E-432B-A904-611345B53374}" type="presOf" srcId="{DE0C8E47-C516-4032-A9E0-12EC31E02EAA}" destId="{9686833C-CD87-4779-8FB5-59D512CF4755}" srcOrd="0" destOrd="0" presId="urn:microsoft.com/office/officeart/2005/8/layout/process1"/>
    <dgm:cxn modelId="{DB11D9C6-4144-4221-98DD-BC25F7C15338}" srcId="{B3BC80AF-5B43-4AE5-A783-D75555BFB2B9}" destId="{2BDF3C7F-B76B-48C2-BBDF-0571A2950C67}" srcOrd="1" destOrd="0" parTransId="{C4335DD7-8EF2-458B-9818-95664754346C}" sibTransId="{0C9CC9E3-6CCD-42C5-8B5C-0155E3825531}"/>
    <dgm:cxn modelId="{7EF1703B-A4F0-4F17-9C1C-6DB7088FEBA5}" srcId="{B3BC80AF-5B43-4AE5-A783-D75555BFB2B9}" destId="{B5BC935D-9A22-49E9-8681-CB1B9D524A54}" srcOrd="3" destOrd="0" parTransId="{11F70BC2-5F1D-456C-AD13-48549624E9EB}" sibTransId="{8AF5266D-C25A-4F0D-B059-26500F1418BA}"/>
    <dgm:cxn modelId="{D41E056B-14AC-4E65-BF78-EE5F49BBD7E4}" type="presOf" srcId="{0C9CC9E3-6CCD-42C5-8B5C-0155E3825531}" destId="{2863E1CB-FF57-4268-BB92-37EDDFA88F27}" srcOrd="1" destOrd="0" presId="urn:microsoft.com/office/officeart/2005/8/layout/process1"/>
    <dgm:cxn modelId="{F6652D16-1A6B-4165-9F01-991E3FB006B8}" type="presOf" srcId="{DE0C8E47-C516-4032-A9E0-12EC31E02EAA}" destId="{79D9BDFA-3A7A-4DDE-8CFB-FBD3965E419D}" srcOrd="1" destOrd="0" presId="urn:microsoft.com/office/officeart/2005/8/layout/process1"/>
    <dgm:cxn modelId="{0C6AFFB9-F5B5-4323-916A-30B35891C160}" type="presOf" srcId="{0C9CC9E3-6CCD-42C5-8B5C-0155E3825531}" destId="{09F9724A-2EE8-416E-A1DD-8C8C16FED99D}" srcOrd="0" destOrd="0" presId="urn:microsoft.com/office/officeart/2005/8/layout/process1"/>
    <dgm:cxn modelId="{DF102F54-9EC1-4F0A-95F3-F9DF8317B6DF}" type="presParOf" srcId="{0621F8E8-CDD9-4A90-9EFE-BEF0EA550AA6}" destId="{D263ED51-7D28-4A60-823F-49D8ED65D623}" srcOrd="0" destOrd="0" presId="urn:microsoft.com/office/officeart/2005/8/layout/process1"/>
    <dgm:cxn modelId="{F4B874B6-C49C-4FF0-B4ED-23EBDADB36EC}" type="presParOf" srcId="{0621F8E8-CDD9-4A90-9EFE-BEF0EA550AA6}" destId="{B6B8F596-4446-49F3-8958-334628222994}" srcOrd="1" destOrd="0" presId="urn:microsoft.com/office/officeart/2005/8/layout/process1"/>
    <dgm:cxn modelId="{9D0BF867-B49E-40A5-9AE9-D9F033FAE428}" type="presParOf" srcId="{B6B8F596-4446-49F3-8958-334628222994}" destId="{5244A998-3708-4951-8A4E-BC9B3A1B8FD3}" srcOrd="0" destOrd="0" presId="urn:microsoft.com/office/officeart/2005/8/layout/process1"/>
    <dgm:cxn modelId="{CABF8DBB-C1D5-4952-AE60-8D882E119980}" type="presParOf" srcId="{0621F8E8-CDD9-4A90-9EFE-BEF0EA550AA6}" destId="{F613E7C9-F28D-4DD3-A429-A5293253B2B1}" srcOrd="2" destOrd="0" presId="urn:microsoft.com/office/officeart/2005/8/layout/process1"/>
    <dgm:cxn modelId="{DD9C7D09-7EE3-4A0A-89EC-22E58417E649}" type="presParOf" srcId="{0621F8E8-CDD9-4A90-9EFE-BEF0EA550AA6}" destId="{09F9724A-2EE8-416E-A1DD-8C8C16FED99D}" srcOrd="3" destOrd="0" presId="urn:microsoft.com/office/officeart/2005/8/layout/process1"/>
    <dgm:cxn modelId="{F25B21AF-1A9A-41DC-86E3-7F34442291E9}" type="presParOf" srcId="{09F9724A-2EE8-416E-A1DD-8C8C16FED99D}" destId="{2863E1CB-FF57-4268-BB92-37EDDFA88F27}" srcOrd="0" destOrd="0" presId="urn:microsoft.com/office/officeart/2005/8/layout/process1"/>
    <dgm:cxn modelId="{6FD2B2F1-B443-42B8-A3DE-28C927DA611E}" type="presParOf" srcId="{0621F8E8-CDD9-4A90-9EFE-BEF0EA550AA6}" destId="{164483FC-F41D-4D68-84D6-F437454C47A6}" srcOrd="4" destOrd="0" presId="urn:microsoft.com/office/officeart/2005/8/layout/process1"/>
    <dgm:cxn modelId="{7E1238F3-513F-4076-B7D1-D085FC6E539C}" type="presParOf" srcId="{0621F8E8-CDD9-4A90-9EFE-BEF0EA550AA6}" destId="{6B28CFDC-1A77-4537-BFB1-3C5A158BA389}" srcOrd="5" destOrd="0" presId="urn:microsoft.com/office/officeart/2005/8/layout/process1"/>
    <dgm:cxn modelId="{4E24AE10-0340-4304-AC88-F96658CE47BC}" type="presParOf" srcId="{6B28CFDC-1A77-4537-BFB1-3C5A158BA389}" destId="{E24AB386-9740-4366-8D50-4D38676AC6F2}" srcOrd="0" destOrd="0" presId="urn:microsoft.com/office/officeart/2005/8/layout/process1"/>
    <dgm:cxn modelId="{71C9900B-8017-435E-AE5F-6CA4CDF43F99}" type="presParOf" srcId="{0621F8E8-CDD9-4A90-9EFE-BEF0EA550AA6}" destId="{528061AF-02F2-4782-8643-6929EDC73BF9}" srcOrd="6" destOrd="0" presId="urn:microsoft.com/office/officeart/2005/8/layout/process1"/>
    <dgm:cxn modelId="{BBD30D0F-65C7-4C19-ADA9-9EB2D1FA68AE}" type="presParOf" srcId="{0621F8E8-CDD9-4A90-9EFE-BEF0EA550AA6}" destId="{5FF42FA4-F060-40D1-90EE-F6B3497B19F8}" srcOrd="7" destOrd="0" presId="urn:microsoft.com/office/officeart/2005/8/layout/process1"/>
    <dgm:cxn modelId="{0C69646F-4F31-469E-9317-D84138991730}" type="presParOf" srcId="{5FF42FA4-F060-40D1-90EE-F6B3497B19F8}" destId="{A308D752-2DEA-4AD7-9A83-B1121470F4BD}" srcOrd="0" destOrd="0" presId="urn:microsoft.com/office/officeart/2005/8/layout/process1"/>
    <dgm:cxn modelId="{4C527FED-0C77-49AA-8FE0-C86CE6938BD6}" type="presParOf" srcId="{0621F8E8-CDD9-4A90-9EFE-BEF0EA550AA6}" destId="{001C8601-F225-47D3-91AC-8597CF1AB871}" srcOrd="8" destOrd="0" presId="urn:microsoft.com/office/officeart/2005/8/layout/process1"/>
    <dgm:cxn modelId="{65378F93-073C-4C61-BA82-E39938670F9D}" type="presParOf" srcId="{0621F8E8-CDD9-4A90-9EFE-BEF0EA550AA6}" destId="{9686833C-CD87-4779-8FB5-59D512CF4755}" srcOrd="9" destOrd="0" presId="urn:microsoft.com/office/officeart/2005/8/layout/process1"/>
    <dgm:cxn modelId="{8A6F53AE-3BD4-4B26-9381-F4A2930CC691}" type="presParOf" srcId="{9686833C-CD87-4779-8FB5-59D512CF4755}" destId="{79D9BDFA-3A7A-4DDE-8CFB-FBD3965E419D}" srcOrd="0" destOrd="0" presId="urn:microsoft.com/office/officeart/2005/8/layout/process1"/>
    <dgm:cxn modelId="{90894175-6AE2-487F-BC37-C59AF9B1B377}" type="presParOf" srcId="{0621F8E8-CDD9-4A90-9EFE-BEF0EA550AA6}" destId="{FF618790-A33A-45BF-AA52-D87A079ADE59}" srcOrd="10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/>
          <p:cNvSpPr/>
          <p:nvPr userDrawn="1"/>
        </p:nvSpPr>
        <p:spPr>
          <a:xfrm>
            <a:off x="381000" y="457200"/>
            <a:ext cx="5867400" cy="2286000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5715000" cy="2057400"/>
          </a:xfrm>
        </p:spPr>
        <p:txBody>
          <a:bodyPr anchor="t" anchorCtr="0"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381000" y="312420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381000" y="3124200"/>
            <a:ext cx="2286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324600"/>
            <a:ext cx="2289048" cy="365760"/>
          </a:xfrm>
        </p:spPr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508750"/>
            <a:ext cx="530352" cy="349250"/>
          </a:xfrm>
        </p:spPr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F32E94-1054-48A6-9491-92A82FA9F625}" type="datetimeFigureOut">
              <a:rPr lang="en-US" smtClean="0"/>
              <a:pPr/>
              <a:t>10/14/2009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EF6B72-EF04-42D7-809F-C706BC9554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ounded Rectangle 43"/>
          <p:cNvSpPr/>
          <p:nvPr/>
        </p:nvSpPr>
        <p:spPr>
          <a:xfrm>
            <a:off x="381000" y="457200"/>
            <a:ext cx="58674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5638800" cy="1905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Unlocking Hidden Gems in Oracle Text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Presenter:             Bill Coulam (www.dbartisans.com)</a:t>
            </a:r>
          </a:p>
        </p:txBody>
      </p:sp>
    </p:spTree>
  </p:cSld>
  <p:clrMapOvr>
    <a:masterClrMapping/>
  </p:clrMapOvr>
  <p:transition advTm="85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Installed by default if DB created with DBCA.</a:t>
            </a:r>
          </a:p>
          <a:p>
            <a:r>
              <a:rPr lang="en-US" dirty="0" smtClean="0"/>
              <a:t>CTXSYS schema</a:t>
            </a:r>
          </a:p>
          <a:p>
            <a:pPr lvl="1"/>
            <a:r>
              <a:rPr lang="en-US" dirty="0" smtClean="0"/>
              <a:t>9iR2: 260+ objects</a:t>
            </a:r>
          </a:p>
          <a:p>
            <a:pPr lvl="1"/>
            <a:r>
              <a:rPr lang="en-US" dirty="0" smtClean="0"/>
              <a:t>10gR2: 340+ objects</a:t>
            </a:r>
          </a:p>
          <a:p>
            <a:pPr lvl="1"/>
            <a:r>
              <a:rPr lang="en-US" dirty="0" smtClean="0"/>
              <a:t>Security issues fixed in 10g</a:t>
            </a:r>
          </a:p>
          <a:p>
            <a:pPr lvl="1"/>
            <a:r>
              <a:rPr lang="en-US" dirty="0" smtClean="0"/>
              <a:t>Account usually in locked state</a:t>
            </a:r>
          </a:p>
          <a:p>
            <a:r>
              <a:rPr lang="en-US" dirty="0" smtClean="0"/>
              <a:t>Check version</a:t>
            </a:r>
          </a:p>
          <a:p>
            <a:pPr lvl="1">
              <a:buNone/>
            </a:pP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SELECT * FROM </a:t>
            </a:r>
            <a:r>
              <a:rPr lang="en-US" sz="1800" b="1" dirty="0" err="1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ctxsys.ctx_version</a:t>
            </a: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Drop CTXSYS if it exists.</a:t>
            </a:r>
          </a:p>
          <a:p>
            <a:r>
              <a:rPr lang="en-US" dirty="0" smtClean="0"/>
              <a:t>As SYS, run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ORACLE_HOME/</a:t>
            </a:r>
            <a:r>
              <a:rPr lang="en-US" sz="1800" b="1" dirty="0" err="1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/admin/catctx.sql </a:t>
            </a:r>
            <a:r>
              <a:rPr lang="en-US" sz="1800" b="1" dirty="0" err="1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pwd</a:t>
            </a: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SYSAUX TEMP NOLOCK</a:t>
            </a:r>
          </a:p>
          <a:p>
            <a:r>
              <a:rPr lang="en-US" dirty="0" smtClean="0">
                <a:cs typeface="Courier New" pitchFamily="49" charset="0"/>
              </a:rPr>
              <a:t>As </a:t>
            </a:r>
            <a:r>
              <a:rPr lang="en-US" u="sng" dirty="0" smtClean="0">
                <a:cs typeface="Courier New" pitchFamily="49" charset="0"/>
              </a:rPr>
              <a:t>CTXSYS</a:t>
            </a:r>
            <a:r>
              <a:rPr lang="en-US" dirty="0" smtClean="0">
                <a:cs typeface="Courier New" pitchFamily="49" charset="0"/>
              </a:rPr>
              <a:t>, run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$ORACLE_HOME/</a:t>
            </a:r>
            <a:r>
              <a:rPr lang="en-US" sz="2000" b="1" dirty="0" err="1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ctx</a:t>
            </a:r>
            <a:r>
              <a:rPr lang="en-US" sz="20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/admin/defaults/drdefus.sql</a:t>
            </a:r>
          </a:p>
          <a:p>
            <a:r>
              <a:rPr lang="en-US" dirty="0" smtClean="0">
                <a:cs typeface="Courier New" pitchFamily="49" charset="0"/>
              </a:rPr>
              <a:t>Now check your installation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260 objects in 9iR2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345 objects in 10gR2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340 objects in 11gR1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Context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Prerequisite:</a:t>
            </a:r>
          </a:p>
          <a:p>
            <a:pPr lvl="1"/>
            <a:r>
              <a:rPr lang="en-US" dirty="0" smtClean="0"/>
              <a:t>A source of text to index:</a:t>
            </a:r>
          </a:p>
          <a:p>
            <a:pPr lvl="2"/>
            <a:r>
              <a:rPr lang="en-US" dirty="0" smtClean="0"/>
              <a:t>Character column (VARCHAR2, CLOB, etc)</a:t>
            </a:r>
          </a:p>
          <a:p>
            <a:pPr lvl="2"/>
            <a:r>
              <a:rPr lang="en-US" dirty="0" smtClean="0"/>
              <a:t>Binary column that contains text (BLOB, BFILE)</a:t>
            </a:r>
          </a:p>
          <a:p>
            <a:pPr lvl="2"/>
            <a:r>
              <a:rPr lang="en-US" dirty="0" err="1" smtClean="0"/>
              <a:t>XMLType</a:t>
            </a:r>
            <a:endParaRPr lang="en-US" dirty="0" smtClean="0"/>
          </a:p>
          <a:p>
            <a:pPr lvl="2"/>
            <a:r>
              <a:rPr lang="en-US" dirty="0" err="1" smtClean="0"/>
              <a:t>URIType</a:t>
            </a:r>
            <a:endParaRPr lang="en-US" dirty="0" smtClean="0"/>
          </a:p>
          <a:p>
            <a:pPr lvl="2"/>
            <a:r>
              <a:rPr lang="en-US" dirty="0" smtClean="0"/>
              <a:t>Column that is path to file</a:t>
            </a:r>
          </a:p>
          <a:p>
            <a:pPr lvl="2"/>
            <a:r>
              <a:rPr lang="en-US" dirty="0" smtClean="0"/>
              <a:t>Column that is path to web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Context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Set up/verify the account that contains the data to index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Must have EXECUTE on CTXSYS.CTX_DDL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Can have CTXAPP role (necessary &lt; 10g, optional after)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Might want private synonyms to CTXSYS packages, especially CTX_DDL.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Set up/verify the data to be indexed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Create the index</a:t>
            </a:r>
          </a:p>
          <a:p>
            <a:pPr lvl="1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CREATE INDEX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place_nm_cidx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ON places(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place_nm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   INDEXTYPE IS CTXSYS.CONTEXT;</a:t>
            </a:r>
          </a:p>
          <a:p>
            <a:pPr lvl="1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CREATE INDEX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place_notes_cidx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ON places(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place_notes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INDEXTYPE IS CTXSYS.CONTEXT;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038600"/>
          </a:xfrm>
        </p:spPr>
        <p:txBody>
          <a:bodyPr/>
          <a:lstStyle/>
          <a:p>
            <a:r>
              <a:rPr lang="en-US" dirty="0"/>
              <a:t>What is going on when using the defaults?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Detects the column type and filters binary column types.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Decides text language is same as DB </a:t>
            </a:r>
            <a:r>
              <a:rPr lang="en-US" dirty="0" err="1"/>
              <a:t>lang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Uses the default </a:t>
            </a:r>
            <a:r>
              <a:rPr lang="en-US" dirty="0" err="1"/>
              <a:t>stoplist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Enables fuzzy and stemming queries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Feeds data from </a:t>
            </a:r>
            <a:r>
              <a:rPr lang="en-US" dirty="0" err="1"/>
              <a:t>datastore</a:t>
            </a:r>
            <a:r>
              <a:rPr lang="en-US" dirty="0"/>
              <a:t> to filter, </a:t>
            </a:r>
            <a:r>
              <a:rPr lang="en-US" dirty="0" err="1"/>
              <a:t>sectioner</a:t>
            </a:r>
            <a:r>
              <a:rPr lang="en-US" dirty="0"/>
              <a:t>, </a:t>
            </a:r>
            <a:r>
              <a:rPr lang="en-US" dirty="0" err="1"/>
              <a:t>lexer</a:t>
            </a:r>
            <a:r>
              <a:rPr lang="en-US" dirty="0"/>
              <a:t>, then indexer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28600" y="5334000"/>
          <a:ext cx="8686800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63ED51-7D28-4A60-823F-49D8ED65D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263ED51-7D28-4A60-823F-49D8ED65D6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B8F596-4446-49F3-8958-3346282229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B6B8F596-4446-49F3-8958-3346282229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13E7C9-F28D-4DD3-A429-A5293253B2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F613E7C9-F28D-4DD3-A429-A5293253B2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F9724A-2EE8-416E-A1DD-8C8C16FED9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09F9724A-2EE8-416E-A1DD-8C8C16FED9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4483FC-F41D-4D68-84D6-F437454C4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164483FC-F41D-4D68-84D6-F437454C47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28CFDC-1A77-4537-BFB1-3C5A158BA3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6B28CFDC-1A77-4537-BFB1-3C5A158BA3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8061AF-02F2-4782-8643-6929EDC73B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528061AF-02F2-4782-8643-6929EDC73B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F42FA4-F060-40D1-90EE-F6B3497B1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5FF42FA4-F060-40D1-90EE-F6B3497B1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1C8601-F225-47D3-91AC-8597CF1AB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001C8601-F225-47D3-91AC-8597CF1AB8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86833C-CD87-4779-8FB5-59D512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9686833C-CD87-4779-8FB5-59D512CF4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618790-A33A-45BF-AA52-D87A079AD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FF618790-A33A-45BF-AA52-D87A079ADE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Added some metadata to tables in CTXSYS: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DR$INDEX, DR$INDEX_VALUE and DR$INDEX_OBJECT</a:t>
            </a:r>
          </a:p>
          <a:p>
            <a:r>
              <a:rPr lang="en-US" dirty="0" smtClean="0"/>
              <a:t>Created some </a:t>
            </a:r>
            <a:r>
              <a:rPr lang="en-US" dirty="0" err="1" smtClean="0"/>
              <a:t>DR$</a:t>
            </a:r>
            <a:r>
              <a:rPr lang="en-US" i="1" dirty="0" err="1" smtClean="0"/>
              <a:t>indexname</a:t>
            </a:r>
            <a:r>
              <a:rPr lang="en-US" dirty="0" smtClean="0"/>
              <a:t>$ </a:t>
            </a:r>
            <a:r>
              <a:rPr lang="en-US" dirty="0" smtClean="0"/>
              <a:t>tables in index-owning account: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DR$PLACE_NM_CIDX$I (tokens)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DR$PLACE_NM_CIDX$K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keymap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DR$PLACE_NM_CIDX$N (negative list)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DR$PLACE_NM_CIDX$R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rowid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DR$</a:t>
            </a:r>
            <a:r>
              <a:rPr lang="en-US" sz="2000" b="1" i="1" dirty="0" err="1" smtClean="0">
                <a:latin typeface="Courier New" pitchFamily="49" charset="0"/>
                <a:cs typeface="Courier New" pitchFamily="49" charset="0"/>
              </a:rPr>
              <a:t>indexname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$P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substrings indexes)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DR$</a:t>
            </a:r>
            <a:r>
              <a:rPr lang="en-US" sz="2000" b="1" i="1" dirty="0" err="1" smtClean="0">
                <a:latin typeface="Courier New" pitchFamily="49" charset="0"/>
                <a:cs typeface="Courier New" pitchFamily="49" charset="0"/>
              </a:rPr>
              <a:t>indexname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$S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(new to 11g, filtered/ordered)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CONTAINS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Having a Context index opens up the world of CONTAINS queries for you.</a:t>
            </a:r>
          </a:p>
          <a:p>
            <a:r>
              <a:rPr lang="en-US" dirty="0" smtClean="0"/>
              <a:t>CONTAINS(</a:t>
            </a:r>
            <a:r>
              <a:rPr lang="en-US" i="1" dirty="0" err="1" smtClean="0"/>
              <a:t>indexed_column</a:t>
            </a:r>
            <a:r>
              <a:rPr lang="en-US" i="1" dirty="0" smtClean="0"/>
              <a:t>, query </a:t>
            </a:r>
            <a:r>
              <a:rPr lang="en-US" i="1" dirty="0" err="1" smtClean="0"/>
              <a:t>expr</a:t>
            </a:r>
            <a:r>
              <a:rPr lang="en-US" i="1" dirty="0" smtClean="0"/>
              <a:t> [, label]</a:t>
            </a:r>
            <a:r>
              <a:rPr lang="en-US" dirty="0" smtClean="0"/>
              <a:t>)</a:t>
            </a:r>
            <a:endParaRPr lang="en-US" i="1" dirty="0" smtClean="0"/>
          </a:p>
          <a:p>
            <a:pPr lvl="1"/>
            <a:r>
              <a:rPr lang="en-US" dirty="0" smtClean="0"/>
              <a:t>Returns a numeric relevance between 0 and 100. If 0, the row will not be included in the result set.</a:t>
            </a:r>
          </a:p>
          <a:p>
            <a:r>
              <a:rPr lang="en-US" dirty="0" smtClean="0"/>
              <a:t>SCORE(</a:t>
            </a:r>
            <a:r>
              <a:rPr lang="en-US" i="1" dirty="0" smtClean="0"/>
              <a:t>label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Optional. Used in the SELECT list, returns the relevance as a virtual column</a:t>
            </a:r>
          </a:p>
          <a:p>
            <a:pPr lvl="2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SELECT col1, col2, SCORE(</a:t>
            </a:r>
            <a:r>
              <a:rPr lang="en-US" sz="1800" b="1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FROM table</a:t>
            </a:r>
          </a:p>
          <a:p>
            <a:pPr lvl="2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WHERE CONTAINS(col1,</a:t>
            </a:r>
            <a:r>
              <a:rPr lang="en-US" sz="1800" b="1" i="1" dirty="0" smtClean="0">
                <a:latin typeface="Courier New" pitchFamily="49" charset="0"/>
                <a:cs typeface="Courier New" pitchFamily="49" charset="0"/>
              </a:rPr>
              <a:t>expr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b="1" i="1" dirty="0" smtClean="0">
                <a:latin typeface="Courier New" pitchFamily="49" charset="0"/>
                <a:cs typeface="Courier New" pitchFamily="49" charset="0"/>
              </a:rPr>
              <a:t>i);</a:t>
            </a:r>
          </a:p>
          <a:p>
            <a:r>
              <a:rPr lang="en-US" dirty="0" smtClean="0"/>
              <a:t>CONTAINS sports all sorts of query options.</a:t>
            </a:r>
          </a:p>
          <a:p>
            <a:pPr>
              <a:buNone/>
            </a:pPr>
            <a:endParaRPr lang="en-US" sz="2000" b="1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Customizing the Context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CREATE INDEX...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ON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column(s)</a:t>
            </a:r>
            <a:r>
              <a:rPr lang="en-US" b="1" i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INDEXTYPE IS CTXSYS.CONTEXT PARAMETERS ('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[DATASTORE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datastore_pref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[FILTER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filter_pref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[LEXER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lexer_pref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[FORMAT COLUMN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format_column_name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[SECTION GROUP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section_group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[STOPLIST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stoplist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[WORDLIST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wordlist_pref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[STORAGE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storage_pref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[CHARSET COLUMN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charset_column_name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[LANGUAGE COLUMN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language_column_name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[MEMORY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memsize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[POPULATE | NOPOPULATE] -- 11g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[SYNC (MANUAL | EVERY "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interval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 | ON COMMIT)] -- 10g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[TRANSACTIONAL]') -- 10g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a Text Index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&lt;= 9i Write jobs to sync</a:t>
            </a:r>
          </a:p>
          <a:p>
            <a:pPr lvl="1"/>
            <a:r>
              <a:rPr lang="en-US" dirty="0" err="1" smtClean="0"/>
              <a:t>CTX_DDL.sync_index</a:t>
            </a:r>
            <a:endParaRPr lang="en-US" dirty="0" smtClean="0"/>
          </a:p>
          <a:p>
            <a:pPr lvl="1"/>
            <a:r>
              <a:rPr lang="en-US" dirty="0" err="1" smtClean="0"/>
              <a:t>CTX_DDL.optimize_index</a:t>
            </a:r>
            <a:endParaRPr lang="en-US" dirty="0" smtClean="0"/>
          </a:p>
          <a:p>
            <a:r>
              <a:rPr lang="en-US" dirty="0" smtClean="0"/>
              <a:t>&gt;= 10g Allow Oracle to write the job</a:t>
            </a:r>
          </a:p>
          <a:p>
            <a:pPr lvl="1"/>
            <a:r>
              <a:rPr lang="en-US" dirty="0" smtClean="0"/>
              <a:t>SYNC (on commit or by interval)</a:t>
            </a:r>
          </a:p>
          <a:p>
            <a:r>
              <a:rPr lang="en-US" dirty="0" smtClean="0"/>
              <a:t>&gt;= 10g In-memory cache of changes</a:t>
            </a:r>
          </a:p>
          <a:p>
            <a:pPr lvl="1"/>
            <a:r>
              <a:rPr lang="en-US" dirty="0" smtClean="0"/>
              <a:t>TRANSACTIONAL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Multi-Column Text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Pre-requisites: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Dummy column</a:t>
            </a:r>
          </a:p>
          <a:p>
            <a:pPr lvl="1"/>
            <a:r>
              <a:rPr lang="en-US" dirty="0" smtClean="0"/>
              <a:t>Trigger</a:t>
            </a:r>
          </a:p>
          <a:p>
            <a:pPr lvl="1"/>
            <a:r>
              <a:rPr lang="en-US" dirty="0" smtClean="0"/>
              <a:t>Preferences</a:t>
            </a:r>
          </a:p>
          <a:p>
            <a:r>
              <a:rPr lang="en-US" dirty="0" smtClean="0"/>
              <a:t>The virtual document is composed of the contents of the columns concatenated in the listing order with column name tags automatically </a:t>
            </a:r>
            <a:r>
              <a:rPr lang="en-US" smtClean="0"/>
              <a:t>added.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Oracle Text</a:t>
            </a:r>
          </a:p>
          <a:p>
            <a:r>
              <a:rPr lang="en-US" dirty="0" smtClean="0"/>
              <a:t>Installation</a:t>
            </a:r>
          </a:p>
          <a:p>
            <a:r>
              <a:rPr lang="en-US" dirty="0" smtClean="0"/>
              <a:t>CONTEXT Indexes &amp; Features</a:t>
            </a:r>
          </a:p>
          <a:p>
            <a:r>
              <a:rPr lang="en-US" dirty="0" smtClean="0"/>
              <a:t>CONTAINS Queries</a:t>
            </a:r>
          </a:p>
          <a:p>
            <a:r>
              <a:rPr lang="en-US" dirty="0" smtClean="0"/>
              <a:t>Multi-column index</a:t>
            </a:r>
          </a:p>
          <a:p>
            <a:r>
              <a:rPr lang="en-US" dirty="0" smtClean="0"/>
              <a:t>Multi-table, multi-column index</a:t>
            </a:r>
          </a:p>
        </p:txBody>
      </p:sp>
    </p:spTree>
    <p:custDataLst>
      <p:tags r:id="rId1"/>
    </p:custDataLst>
  </p:cSld>
  <p:clrMapOvr>
    <a:masterClrMapping/>
  </p:clrMapOvr>
  <p:transition advTm="8969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Multi-Column, Multi-Table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cs typeface="Courier New" pitchFamily="49" charset="0"/>
              </a:rPr>
              <a:t>Pre-requisites: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More tables, more data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Preferences and optional Section Group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Procedure to concatenate text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IN ROWID</a:t>
            </a:r>
          </a:p>
          <a:p>
            <a:pPr lvl="2"/>
            <a:r>
              <a:rPr lang="en-US" dirty="0" smtClean="0">
                <a:cs typeface="Courier New" pitchFamily="49" charset="0"/>
              </a:rPr>
              <a:t>OUT [</a:t>
            </a:r>
            <a:r>
              <a:rPr lang="en-US" dirty="0" smtClean="0"/>
              <a:t>CLOB, BLOB, CLOB_LOC, BLOB_LOC, or VARCHAR2</a:t>
            </a:r>
            <a:r>
              <a:rPr lang="en-US" dirty="0" smtClean="0">
                <a:cs typeface="Courier New" pitchFamily="49" charset="0"/>
              </a:rPr>
              <a:t>]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Dummy column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Triggers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1981200" y="2209800"/>
            <a:ext cx="5410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50000">
                      <a:srgbClr val="003B00"/>
                    </a:gs>
                    <a:gs pos="100000">
                      <a:srgbClr val="0080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Attending!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fill out your evaluation form.</a:t>
            </a:r>
          </a:p>
          <a:p>
            <a:r>
              <a:rPr lang="en-US" dirty="0" smtClean="0"/>
              <a:t>Contact: bcoulam@yahoo.com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Built into Oracle DB (PE, SE, SE One, EE)</a:t>
            </a:r>
          </a:p>
          <a:p>
            <a:r>
              <a:rPr lang="en-US" dirty="0" smtClean="0"/>
              <a:t>Free to use with existing DB license</a:t>
            </a:r>
          </a:p>
          <a:p>
            <a:r>
              <a:rPr lang="en-US" dirty="0" err="1" smtClean="0"/>
              <a:t>ConText</a:t>
            </a:r>
            <a:r>
              <a:rPr lang="en-US" dirty="0" smtClean="0"/>
              <a:t> Cartridge (8) </a:t>
            </a:r>
            <a:r>
              <a:rPr lang="en-US" dirty="0" err="1" smtClean="0"/>
              <a:t>interMedia</a:t>
            </a:r>
            <a:r>
              <a:rPr lang="en-US" dirty="0" smtClean="0"/>
              <a:t> Text (8i). Named “Oracle Text” since 9i</a:t>
            </a:r>
          </a:p>
          <a:p>
            <a:r>
              <a:rPr lang="en-US" dirty="0" smtClean="0"/>
              <a:t>Technology built into Oracle that extends indexing capabilities to text, XML, CLOB, documents stored as BLOB, BFILE and web pages.</a:t>
            </a:r>
          </a:p>
          <a:p>
            <a:r>
              <a:rPr lang="en-US" dirty="0" smtClean="0"/>
              <a:t>Build document classification and cataloging applications.</a:t>
            </a:r>
          </a:p>
          <a:p>
            <a:r>
              <a:rPr lang="en-US" dirty="0" smtClean="0"/>
              <a:t>Special XML and HTML features as well.</a:t>
            </a:r>
          </a:p>
        </p:txBody>
      </p:sp>
    </p:spTree>
    <p:custDataLst>
      <p:tags r:id="rId1"/>
    </p:custDataLst>
  </p:cSld>
  <p:clrMapOvr>
    <a:masterClrMapping/>
  </p:clrMapOvr>
  <p:transition advTm="85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searching text columns ever been hindered by the limitations of =, LIKE, SUBSTR, INSTR?</a:t>
            </a:r>
          </a:p>
          <a:p>
            <a:pPr lvl="1"/>
            <a:r>
              <a:rPr lang="en-US" dirty="0" smtClean="0"/>
              <a:t>User misspellings</a:t>
            </a:r>
          </a:p>
          <a:p>
            <a:pPr lvl="1"/>
            <a:r>
              <a:rPr lang="en-US" dirty="0" smtClean="0"/>
              <a:t>Case problems</a:t>
            </a:r>
          </a:p>
          <a:p>
            <a:pPr lvl="1"/>
            <a:r>
              <a:rPr lang="en-US" dirty="0" smtClean="0"/>
              <a:t>International characters</a:t>
            </a:r>
          </a:p>
          <a:p>
            <a:pPr lvl="1"/>
            <a:r>
              <a:rPr lang="en-US" dirty="0" smtClean="0"/>
              <a:t>Search many columns at once for term(s)</a:t>
            </a:r>
          </a:p>
          <a:p>
            <a:pPr lvl="1"/>
            <a:r>
              <a:rPr lang="en-US" dirty="0" smtClean="0"/>
              <a:t>Querying large LOB columns inefficient.</a:t>
            </a:r>
          </a:p>
          <a:p>
            <a:r>
              <a:rPr lang="en-US" dirty="0" smtClean="0"/>
              <a:t>Oracle CONTEXT indexes solves these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Misspelled Search Terms/Data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Traditional:</a:t>
            </a:r>
          </a:p>
          <a:p>
            <a:pPr lvl="1"/>
            <a:r>
              <a:rPr lang="en-US" dirty="0" smtClean="0"/>
              <a:t>Maybe SOUNDEX</a:t>
            </a:r>
          </a:p>
          <a:p>
            <a:pPr lvl="1"/>
            <a:r>
              <a:rPr lang="en-US" dirty="0" smtClean="0"/>
              <a:t>Generally “No Data for You!”</a:t>
            </a:r>
          </a:p>
          <a:p>
            <a:r>
              <a:rPr lang="en-US" dirty="0" smtClean="0"/>
              <a:t>Oracle Text:</a:t>
            </a:r>
          </a:p>
          <a:p>
            <a:pPr lvl="1"/>
            <a:r>
              <a:rPr lang="en-US" dirty="0" smtClean="0"/>
              <a:t>Partial term with basic CONTAINS, substring index or wildcarding</a:t>
            </a:r>
          </a:p>
          <a:p>
            <a:pPr lvl="1"/>
            <a:r>
              <a:rPr lang="en-US" dirty="0" smtClean="0"/>
              <a:t>EQUIV, Fuzzy, Stemming, </a:t>
            </a:r>
            <a:r>
              <a:rPr lang="en-US" dirty="0" err="1" smtClean="0"/>
              <a:t>Soundex</a:t>
            </a:r>
            <a:r>
              <a:rPr lang="en-US" dirty="0" smtClean="0"/>
              <a:t>, Thesaurus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Traditional:</a:t>
            </a:r>
          </a:p>
          <a:p>
            <a:pPr lvl="1"/>
            <a:r>
              <a:rPr lang="en-US" sz="2400" dirty="0" smtClean="0"/>
              <a:t>Store original source as all one case.</a:t>
            </a:r>
          </a:p>
          <a:p>
            <a:pPr lvl="2"/>
            <a:r>
              <a:rPr lang="en-US" sz="2000" dirty="0" smtClean="0"/>
              <a:t>All searches converted to single case.</a:t>
            </a:r>
          </a:p>
          <a:p>
            <a:pPr lvl="2"/>
            <a:r>
              <a:rPr lang="en-US" sz="2000" dirty="0" smtClean="0"/>
              <a:t>Data looks nasty when displayed, printed</a:t>
            </a:r>
          </a:p>
          <a:p>
            <a:pPr lvl="1"/>
            <a:r>
              <a:rPr lang="en-US" sz="2400" dirty="0" smtClean="0"/>
              <a:t>Store single case copy columns in table or MV</a:t>
            </a:r>
          </a:p>
          <a:p>
            <a:pPr lvl="2"/>
            <a:r>
              <a:rPr lang="en-US" sz="2000" dirty="0" smtClean="0"/>
              <a:t>Extra space required, trigger, moving parts, violates redundancy.</a:t>
            </a:r>
          </a:p>
          <a:p>
            <a:r>
              <a:rPr lang="en-US" sz="2800" dirty="0" smtClean="0"/>
              <a:t>Oracle Text:</a:t>
            </a:r>
          </a:p>
          <a:p>
            <a:pPr lvl="1"/>
            <a:r>
              <a:rPr lang="en-US" sz="2400" dirty="0" smtClean="0"/>
              <a:t>All tokens indexed in UPPER case by default.</a:t>
            </a:r>
          </a:p>
          <a:p>
            <a:pPr lvl="1"/>
            <a:r>
              <a:rPr lang="en-US" sz="2400" dirty="0" smtClean="0"/>
              <a:t>Searches are case-insensitive by default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Characters/Diacritics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Traditional:</a:t>
            </a:r>
          </a:p>
          <a:p>
            <a:pPr lvl="1"/>
            <a:r>
              <a:rPr lang="en-US" dirty="0" smtClean="0"/>
              <a:t>Equivalence (=) by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NLSSORT(UPPER(</a:t>
            </a:r>
            <a:r>
              <a:rPr lang="en-US" sz="1800" b="1" i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en-US" sz="18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),'NLS_SORT=BINARY')</a:t>
            </a:r>
          </a:p>
          <a:p>
            <a:pPr lvl="1"/>
            <a:r>
              <a:rPr lang="en-US" dirty="0" smtClean="0"/>
              <a:t>LIKE by removing diacritics from both sides of the equation using frontend libraries and/or Oracle TRANSLATE: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TRANSLATE(</a:t>
            </a:r>
            <a:r>
              <a:rPr lang="en-US" sz="1200" b="1" i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column</a:t>
            </a:r>
            <a:r>
              <a:rPr lang="en-US" sz="12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,'ÀÁÂÃÄÅÇÈÉÊËÌÍÎÏÐÑÒÓÔÕÖØÙÚÛÜÝàáâãäåçşèéêëìíîïðñóôõöøùúûüýÿ',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                 '</a:t>
            </a:r>
            <a:r>
              <a:rPr lang="en-US" sz="1200" b="1" dirty="0" err="1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AAAAAACEEEEIIIIDNOOOOOOUUUUYaaaaaacseeeeiiiionooooouuuuyy</a:t>
            </a:r>
            <a:r>
              <a:rPr lang="en-US" sz="1200" b="1" dirty="0" smtClean="0">
                <a:solidFill>
                  <a:srgbClr val="0F5D18"/>
                </a:solidFill>
                <a:latin typeface="Courier New" pitchFamily="49" charset="0"/>
                <a:cs typeface="Courier New" pitchFamily="49" charset="0"/>
              </a:rPr>
              <a:t>')</a:t>
            </a:r>
          </a:p>
          <a:p>
            <a:r>
              <a:rPr lang="en-US" dirty="0" smtClean="0"/>
              <a:t>Oracle Text:</a:t>
            </a:r>
          </a:p>
          <a:p>
            <a:pPr lvl="1"/>
            <a:r>
              <a:rPr lang="en-US" dirty="0" err="1" smtClean="0"/>
              <a:t>base_letter</a:t>
            </a:r>
            <a:r>
              <a:rPr lang="en-US" dirty="0" smtClean="0"/>
              <a:t> attribute of context index</a:t>
            </a:r>
          </a:p>
          <a:p>
            <a:pPr lvl="1"/>
            <a:r>
              <a:rPr lang="en-US" dirty="0" smtClean="0"/>
              <a:t>Host of features for language nuances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Proximity, Relevance, Theme, Exclusion Searches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Traditional:</a:t>
            </a:r>
          </a:p>
          <a:p>
            <a:pPr lvl="1"/>
            <a:r>
              <a:rPr lang="en-US" dirty="0" smtClean="0"/>
              <a:t>Only exclusion by use of AND NOT LIKE</a:t>
            </a:r>
          </a:p>
          <a:p>
            <a:r>
              <a:rPr lang="en-US" dirty="0" smtClean="0"/>
              <a:t>Oracle Text:</a:t>
            </a:r>
          </a:p>
          <a:p>
            <a:pPr lvl="1"/>
            <a:r>
              <a:rPr lang="en-US" dirty="0" smtClean="0"/>
              <a:t>ACCUM, SCORE, ABOUT, </a:t>
            </a:r>
            <a:r>
              <a:rPr lang="en-US" dirty="0" err="1" smtClean="0"/>
              <a:t>boolean</a:t>
            </a:r>
            <a:r>
              <a:rPr lang="en-US" dirty="0" smtClean="0"/>
              <a:t> operators, MINUS, NOT, NEAR, and THRESHOLD.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multiple columns or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Traditional:</a:t>
            </a:r>
          </a:p>
          <a:p>
            <a:pPr lvl="1"/>
            <a:r>
              <a:rPr lang="en-US" dirty="0" smtClean="0"/>
              <a:t>Joins with OR LIKE</a:t>
            </a:r>
          </a:p>
          <a:p>
            <a:pPr lvl="1"/>
            <a:r>
              <a:rPr lang="en-US" dirty="0" smtClean="0"/>
              <a:t>View using UNION [ALL] or concatenation</a:t>
            </a:r>
          </a:p>
          <a:p>
            <a:pPr lvl="1"/>
            <a:r>
              <a:rPr lang="en-US" dirty="0" smtClean="0"/>
              <a:t>Materialized view</a:t>
            </a:r>
          </a:p>
          <a:p>
            <a:pPr lvl="1"/>
            <a:r>
              <a:rPr lang="en-US" dirty="0" smtClean="0"/>
              <a:t>Concatenated copy column</a:t>
            </a:r>
          </a:p>
          <a:p>
            <a:r>
              <a:rPr lang="en-US" dirty="0" smtClean="0"/>
              <a:t>Oracle Text:</a:t>
            </a:r>
          </a:p>
          <a:p>
            <a:pPr lvl="1"/>
            <a:r>
              <a:rPr lang="en-US" dirty="0" smtClean="0"/>
              <a:t>MULTI_COLUMN_DATASTORE</a:t>
            </a:r>
          </a:p>
          <a:p>
            <a:pPr lvl="1"/>
            <a:r>
              <a:rPr lang="en-US" dirty="0" smtClean="0"/>
              <a:t>USER_DATASTORE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4|9.3|38.6|2.4|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3.9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27|2.8|23.3|88.8|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36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|67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8|15.1|3.6|33.7|2|9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5|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|1.2|1.3|1.1|1.1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7|1.4|1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1017</TotalTime>
  <Words>999</Words>
  <Application>Microsoft Office PowerPoint</Application>
  <PresentationFormat>On-screen Show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Origin</vt:lpstr>
      <vt:lpstr>Unlocking Hidden Gems in Oracle Text</vt:lpstr>
      <vt:lpstr>Agenda</vt:lpstr>
      <vt:lpstr>Oracle Text</vt:lpstr>
      <vt:lpstr>Oracle Text</vt:lpstr>
      <vt:lpstr>Misspelled Search Terms/Data</vt:lpstr>
      <vt:lpstr>Case Problems</vt:lpstr>
      <vt:lpstr>International Characters/Diacritics</vt:lpstr>
      <vt:lpstr>Proximity, Relevance, Theme, Exclusion Searches</vt:lpstr>
      <vt:lpstr>Search multiple columns or tables</vt:lpstr>
      <vt:lpstr>Check Installation</vt:lpstr>
      <vt:lpstr>Installation</vt:lpstr>
      <vt:lpstr>First Context Index</vt:lpstr>
      <vt:lpstr>First Context Index</vt:lpstr>
      <vt:lpstr>What Happened?</vt:lpstr>
      <vt:lpstr>What Happened?</vt:lpstr>
      <vt:lpstr>CONTAINS Queries</vt:lpstr>
      <vt:lpstr>Customizing the Context Index</vt:lpstr>
      <vt:lpstr>Keeping a Text Index Current</vt:lpstr>
      <vt:lpstr>Multi-Column Text Index</vt:lpstr>
      <vt:lpstr>Multi-Column, Multi-Table Index</vt:lpstr>
      <vt:lpstr>Slide 21</vt:lpstr>
      <vt:lpstr>Thank You for Attending!</vt:lpstr>
    </vt:vector>
  </TitlesOfParts>
  <Company>LDS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Coulam</dc:creator>
  <cp:lastModifiedBy>Bill Coulam</cp:lastModifiedBy>
  <cp:revision>54</cp:revision>
  <dcterms:created xsi:type="dcterms:W3CDTF">2009-02-07T21:38:01Z</dcterms:created>
  <dcterms:modified xsi:type="dcterms:W3CDTF">2009-10-14T14:38:19Z</dcterms:modified>
</cp:coreProperties>
</file>