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9" r:id="rId2"/>
  </p:sldMasterIdLst>
  <p:notesMasterIdLst>
    <p:notesMasterId r:id="rId69"/>
  </p:notesMasterIdLst>
  <p:sldIdLst>
    <p:sldId id="256" r:id="rId3"/>
    <p:sldId id="331" r:id="rId4"/>
    <p:sldId id="283" r:id="rId5"/>
    <p:sldId id="284" r:id="rId6"/>
    <p:sldId id="285" r:id="rId7"/>
    <p:sldId id="286" r:id="rId8"/>
    <p:sldId id="258" r:id="rId9"/>
    <p:sldId id="271" r:id="rId10"/>
    <p:sldId id="333" r:id="rId11"/>
    <p:sldId id="278" r:id="rId12"/>
    <p:sldId id="257" r:id="rId13"/>
    <p:sldId id="273" r:id="rId14"/>
    <p:sldId id="272" r:id="rId15"/>
    <p:sldId id="274" r:id="rId16"/>
    <p:sldId id="259" r:id="rId17"/>
    <p:sldId id="275" r:id="rId18"/>
    <p:sldId id="276" r:id="rId19"/>
    <p:sldId id="277" r:id="rId20"/>
    <p:sldId id="287" r:id="rId21"/>
    <p:sldId id="291" r:id="rId22"/>
    <p:sldId id="306" r:id="rId23"/>
    <p:sldId id="281" r:id="rId24"/>
    <p:sldId id="270" r:id="rId25"/>
    <p:sldId id="292" r:id="rId26"/>
    <p:sldId id="290" r:id="rId27"/>
    <p:sldId id="293" r:id="rId28"/>
    <p:sldId id="296" r:id="rId29"/>
    <p:sldId id="298" r:id="rId30"/>
    <p:sldId id="300" r:id="rId31"/>
    <p:sldId id="325" r:id="rId32"/>
    <p:sldId id="326" r:id="rId33"/>
    <p:sldId id="268" r:id="rId34"/>
    <p:sldId id="334" r:id="rId35"/>
    <p:sldId id="294" r:id="rId36"/>
    <p:sldId id="301" r:id="rId37"/>
    <p:sldId id="295" r:id="rId38"/>
    <p:sldId id="269" r:id="rId39"/>
    <p:sldId id="327" r:id="rId40"/>
    <p:sldId id="304" r:id="rId41"/>
    <p:sldId id="302" r:id="rId42"/>
    <p:sldId id="305" r:id="rId43"/>
    <p:sldId id="309" r:id="rId44"/>
    <p:sldId id="263" r:id="rId45"/>
    <p:sldId id="312" r:id="rId46"/>
    <p:sldId id="262" r:id="rId47"/>
    <p:sldId id="311" r:id="rId48"/>
    <p:sldId id="289" r:id="rId49"/>
    <p:sldId id="313" r:id="rId50"/>
    <p:sldId id="323" r:id="rId51"/>
    <p:sldId id="314" r:id="rId52"/>
    <p:sldId id="315" r:id="rId53"/>
    <p:sldId id="316" r:id="rId54"/>
    <p:sldId id="317" r:id="rId55"/>
    <p:sldId id="318" r:id="rId56"/>
    <p:sldId id="319" r:id="rId57"/>
    <p:sldId id="321" r:id="rId58"/>
    <p:sldId id="322" r:id="rId59"/>
    <p:sldId id="324" r:id="rId60"/>
    <p:sldId id="335" r:id="rId61"/>
    <p:sldId id="260" r:id="rId62"/>
    <p:sldId id="328" r:id="rId63"/>
    <p:sldId id="329" r:id="rId64"/>
    <p:sldId id="280" r:id="rId65"/>
    <p:sldId id="267" r:id="rId66"/>
    <p:sldId id="330" r:id="rId67"/>
    <p:sldId id="332" r:id="rId68"/>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C9"/>
    <a:srgbClr val="F4B9A6"/>
    <a:srgbClr val="FFE564"/>
    <a:srgbClr val="FFE590"/>
    <a:srgbClr val="E9E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96473" autoAdjust="0"/>
  </p:normalViewPr>
  <p:slideViewPr>
    <p:cSldViewPr snapToGrid="0">
      <p:cViewPr varScale="1">
        <p:scale>
          <a:sx n="61" d="100"/>
          <a:sy n="61" d="100"/>
        </p:scale>
        <p:origin x="108" y="306"/>
      </p:cViewPr>
      <p:guideLst/>
    </p:cSldViewPr>
  </p:slideViewPr>
  <p:outlineViewPr>
    <p:cViewPr>
      <p:scale>
        <a:sx n="33" d="100"/>
        <a:sy n="33" d="100"/>
      </p:scale>
      <p:origin x="0" y="-19836"/>
    </p:cViewPr>
  </p:outlineViewPr>
  <p:notesTextViewPr>
    <p:cViewPr>
      <p:scale>
        <a:sx n="1" d="1"/>
        <a:sy n="1" d="1"/>
      </p:scale>
      <p:origin x="0" y="0"/>
    </p:cViewPr>
  </p:notesTextViewPr>
  <p:notesViewPr>
    <p:cSldViewPr snapToGrid="0">
      <p:cViewPr varScale="1">
        <p:scale>
          <a:sx n="89" d="100"/>
          <a:sy n="89" d="100"/>
        </p:scale>
        <p:origin x="37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5BFAED01-1B8C-46B0-9777-61587A120752}" type="datetimeFigureOut">
              <a:rPr lang="en-US" smtClean="0"/>
              <a:t>6/29/2016</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61413"/>
            <a:ext cx="3038475" cy="461962"/>
          </a:xfrm>
          <a:prstGeom prst="rect">
            <a:avLst/>
          </a:prstGeom>
        </p:spPr>
        <p:txBody>
          <a:bodyPr vert="horz" lIns="91440" tIns="45720" rIns="91440" bIns="45720" rtlCol="0" anchor="b"/>
          <a:lstStyle>
            <a:lvl1pPr algn="r">
              <a:defRPr sz="1200"/>
            </a:lvl1pPr>
          </a:lstStyle>
          <a:p>
            <a:fld id="{DE5C38F1-6E39-40F1-88E7-B5A648E2002E}" type="slidenum">
              <a:rPr lang="en-US" smtClean="0"/>
              <a:t>‹#›</a:t>
            </a:fld>
            <a:endParaRPr lang="en-US"/>
          </a:p>
        </p:txBody>
      </p:sp>
    </p:spTree>
    <p:extLst>
      <p:ext uri="{BB962C8B-B14F-4D97-AF65-F5344CB8AC3E}">
        <p14:creationId xmlns:p14="http://schemas.microsoft.com/office/powerpoint/2010/main" val="20307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153952623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52504158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30F8-A43F-4985-B28B-48665E9115B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130058474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94793566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pic>
        <p:nvPicPr>
          <p:cNvPr id="7" name="Picture 6"/>
          <p:cNvPicPr>
            <a:picLocks noChangeAspect="1"/>
          </p:cNvPicPr>
          <p:nvPr userDrawn="1"/>
        </p:nvPicPr>
        <p:blipFill>
          <a:blip r:embed="rId2"/>
          <a:stretch>
            <a:fillRect/>
          </a:stretch>
        </p:blipFill>
        <p:spPr>
          <a:xfrm>
            <a:off x="1" y="-7196"/>
            <a:ext cx="12192000" cy="381000"/>
          </a:xfrm>
          <a:prstGeom prst="rect">
            <a:avLst/>
          </a:prstGeom>
        </p:spPr>
      </p:pic>
    </p:spTree>
    <p:extLst>
      <p:ext uri="{BB962C8B-B14F-4D97-AF65-F5344CB8AC3E}">
        <p14:creationId xmlns:p14="http://schemas.microsoft.com/office/powerpoint/2010/main" val="402020495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630F8-A43F-4985-B28B-48665E9115B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41508070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C630F8-A43F-4985-B28B-48665E9115B5}"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162714796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C630F8-A43F-4985-B28B-48665E9115B5}" type="datetimeFigureOut">
              <a:rPr lang="en-US" smtClean="0"/>
              <a:t>6/29/2016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35214913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C630F8-A43F-4985-B28B-48665E9115B5}" type="datetimeFigureOut">
              <a:rPr lang="en-US" smtClean="0"/>
              <a:t>6/29/2016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403766765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630F8-A43F-4985-B28B-48665E9115B5}" type="datetimeFigureOut">
              <a:rPr lang="en-US" smtClean="0"/>
              <a:t>6/29/2016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192975628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630F8-A43F-4985-B28B-48665E9115B5}"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4453991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294419954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630F8-A43F-4985-B28B-48665E9115B5}"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92344751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278918144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30F8-A43F-4985-B28B-48665E9115B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26707601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630F8-A43F-4985-B28B-48665E9115B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348307202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C630F8-A43F-4985-B28B-48665E9115B5}"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50958553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C630F8-A43F-4985-B28B-48665E9115B5}" type="datetimeFigureOut">
              <a:rPr lang="en-US" smtClean="0"/>
              <a:t>6/29/2016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D541E-1EFB-4720-A85E-9E646AF933B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9963572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C630F8-A43F-4985-B28B-48665E9115B5}" type="datetimeFigureOut">
              <a:rPr lang="en-US" smtClean="0"/>
              <a:t>6/29/2016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D541E-1EFB-4720-A85E-9E646AF933B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84874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630F8-A43F-4985-B28B-48665E9115B5}" type="datetimeFigureOut">
              <a:rPr lang="en-US" smtClean="0"/>
              <a:t>6/29/2016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2890830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630F8-A43F-4985-B28B-48665E9115B5}"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23892294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630F8-A43F-4985-B28B-48665E9115B5}"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D541E-1EFB-4720-A85E-9E646AF933BB}" type="slidenum">
              <a:rPr lang="en-US" smtClean="0"/>
              <a:t>‹#›</a:t>
            </a:fld>
            <a:endParaRPr lang="en-US"/>
          </a:p>
        </p:txBody>
      </p:sp>
    </p:spTree>
    <p:extLst>
      <p:ext uri="{BB962C8B-B14F-4D97-AF65-F5344CB8AC3E}">
        <p14:creationId xmlns:p14="http://schemas.microsoft.com/office/powerpoint/2010/main" val="122752546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C630F8-A43F-4985-B28B-48665E9115B5}" type="datetimeFigureOut">
              <a:rPr lang="en-US" smtClean="0"/>
              <a:t>6/29/2016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D4D541E-1EFB-4720-A85E-9E646AF933BB}" type="slidenum">
              <a:rPr lang="en-US" smtClean="0"/>
              <a:t>‹#›</a:t>
            </a:fld>
            <a:endParaRPr lang="en-US"/>
          </a:p>
        </p:txBody>
      </p:sp>
    </p:spTree>
    <p:extLst>
      <p:ext uri="{BB962C8B-B14F-4D97-AF65-F5344CB8AC3E}">
        <p14:creationId xmlns:p14="http://schemas.microsoft.com/office/powerpoint/2010/main" val="2946560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630F8-A43F-4985-B28B-48665E9115B5}" type="datetimeFigureOut">
              <a:rPr lang="en-US" smtClean="0"/>
              <a:t>6/29/2016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D541E-1EFB-4720-A85E-9E646AF933BB}" type="slidenum">
              <a:rPr lang="en-US" smtClean="0"/>
              <a:t>‹#›</a:t>
            </a:fld>
            <a:endParaRPr lang="en-US"/>
          </a:p>
        </p:txBody>
      </p:sp>
    </p:spTree>
    <p:extLst>
      <p:ext uri="{BB962C8B-B14F-4D97-AF65-F5344CB8AC3E}">
        <p14:creationId xmlns:p14="http://schemas.microsoft.com/office/powerpoint/2010/main" val="39919932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s://spring.io/guides#gs"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docs.oracle.com/database/121/SQLRF/pseudocolumns.htm#SQLRF0025"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blogs.oracle.com/plsql-and-ebr/resource/Why_Use_Plsql_Whitepaper5.pdf"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dbartisans.com/" TargetMode="External"/><Relationship Id="rId2" Type="http://schemas.openxmlformats.org/officeDocument/2006/relationships/hyperlink" Target="http://www.dbsherpa.com/" TargetMode="External"/><Relationship Id="rId1" Type="http://schemas.openxmlformats.org/officeDocument/2006/relationships/slideLayout" Target="../slideLayouts/slideLayout13.xml"/><Relationship Id="rId5" Type="http://schemas.openxmlformats.org/officeDocument/2006/relationships/hyperlink" Target="https://www.linkedin.com/in/billcoulam" TargetMode="External"/><Relationship Id="rId4" Type="http://schemas.openxmlformats.org/officeDocument/2006/relationships/hyperlink" Target="mailto:bill.coulam@dbsherpa.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pPr algn="l"/>
            <a:r>
              <a:rPr lang="en-US" sz="8000" dirty="0" err="1" smtClean="0">
                <a:solidFill>
                  <a:schemeClr val="bg1"/>
                </a:solidFill>
              </a:rPr>
              <a:t>Stateful</a:t>
            </a:r>
            <a:r>
              <a:rPr lang="en-US" sz="8000" dirty="0" smtClean="0">
                <a:solidFill>
                  <a:schemeClr val="bg1"/>
                </a:solidFill>
              </a:rPr>
              <a:t> to Stateless</a:t>
            </a:r>
            <a:endParaRPr lang="en-US" sz="8000" dirty="0">
              <a:solidFill>
                <a:schemeClr val="bg1"/>
              </a:solidFill>
            </a:endParaRPr>
          </a:p>
        </p:txBody>
      </p:sp>
      <p:sp>
        <p:nvSpPr>
          <p:cNvPr id="3" name="Subtitle 2"/>
          <p:cNvSpPr>
            <a:spLocks noGrp="1"/>
          </p:cNvSpPr>
          <p:nvPr>
            <p:ph type="subTitle" idx="1"/>
          </p:nvPr>
        </p:nvSpPr>
        <p:spPr>
          <a:xfrm>
            <a:off x="1524000" y="2239769"/>
            <a:ext cx="9144000" cy="1655762"/>
          </a:xfrm>
        </p:spPr>
        <p:txBody>
          <a:bodyPr>
            <a:normAutofit/>
          </a:bodyPr>
          <a:lstStyle/>
          <a:p>
            <a:pPr algn="l"/>
            <a:r>
              <a:rPr lang="en-US" sz="3600" dirty="0" smtClean="0">
                <a:solidFill>
                  <a:schemeClr val="bg1"/>
                </a:solidFill>
              </a:rPr>
              <a:t>Modernizing with</a:t>
            </a:r>
          </a:p>
          <a:p>
            <a:pPr algn="l"/>
            <a:r>
              <a:rPr lang="en-US" sz="3600" dirty="0" smtClean="0">
                <a:solidFill>
                  <a:schemeClr val="bg1"/>
                </a:solidFill>
              </a:rPr>
              <a:t>JSON and PL/SQL</a:t>
            </a:r>
            <a:endParaRPr lang="en-US" sz="3600" dirty="0">
              <a:solidFill>
                <a:schemeClr val="bg1"/>
              </a:solidFill>
            </a:endParaRPr>
          </a:p>
        </p:txBody>
      </p:sp>
    </p:spTree>
    <p:extLst>
      <p:ext uri="{BB962C8B-B14F-4D97-AF65-F5344CB8AC3E}">
        <p14:creationId xmlns:p14="http://schemas.microsoft.com/office/powerpoint/2010/main" val="3817776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normAutofit/>
          </a:bodyPr>
          <a:lstStyle/>
          <a:p>
            <a:r>
              <a:rPr lang="en-US" b="1" dirty="0" smtClean="0">
                <a:solidFill>
                  <a:srgbClr val="C00000"/>
                </a:solidFill>
              </a:rPr>
              <a:t>Background</a:t>
            </a:r>
          </a:p>
          <a:p>
            <a:r>
              <a:rPr lang="en-US" dirty="0" smtClean="0"/>
              <a:t>Old System</a:t>
            </a:r>
          </a:p>
          <a:p>
            <a:r>
              <a:rPr lang="en-US" dirty="0"/>
              <a:t>The </a:t>
            </a:r>
            <a:r>
              <a:rPr lang="en-US" dirty="0" smtClean="0"/>
              <a:t>Challenge</a:t>
            </a:r>
          </a:p>
          <a:p>
            <a:r>
              <a:rPr lang="en-US" dirty="0" smtClean="0"/>
              <a:t>Solution</a:t>
            </a:r>
          </a:p>
          <a:p>
            <a:pPr lvl="1"/>
            <a:r>
              <a:rPr lang="en-US" dirty="0" smtClean="0"/>
              <a:t>Angular </a:t>
            </a:r>
            <a:r>
              <a:rPr lang="en-US" dirty="0"/>
              <a:t>Angles</a:t>
            </a:r>
            <a:endParaRPr lang="en-US" dirty="0" smtClean="0"/>
          </a:p>
          <a:p>
            <a:pPr lvl="1"/>
            <a:r>
              <a:rPr lang="en-US" strike="sngStrike" dirty="0" err="1"/>
              <a:t>ORMmmmm</a:t>
            </a:r>
            <a:r>
              <a:rPr lang="en-US" dirty="0"/>
              <a:t> Lightweight Services</a:t>
            </a:r>
          </a:p>
          <a:p>
            <a:pPr lvl="1"/>
            <a:r>
              <a:rPr lang="en-US" dirty="0" smtClean="0"/>
              <a:t>Data Done Delightfully</a:t>
            </a:r>
          </a:p>
          <a:p>
            <a:r>
              <a:rPr lang="en-US" dirty="0" smtClean="0"/>
              <a:t>Lessons Learned</a:t>
            </a:r>
          </a:p>
          <a:p>
            <a:pPr lvl="1"/>
            <a:endParaRPr lang="en-US" dirty="0"/>
          </a:p>
        </p:txBody>
      </p:sp>
    </p:spTree>
    <p:extLst>
      <p:ext uri="{BB962C8B-B14F-4D97-AF65-F5344CB8AC3E}">
        <p14:creationId xmlns:p14="http://schemas.microsoft.com/office/powerpoint/2010/main" val="1961229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Background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Internal web application used to review, prepare and assign senior women and senior couples to missions and service assignments across the world.</a:t>
            </a:r>
          </a:p>
          <a:p>
            <a:pPr marL="0" indent="0">
              <a:buNone/>
            </a:pPr>
            <a:r>
              <a:rPr lang="en-US" dirty="0" smtClean="0"/>
              <a:t>Old system was created in a hurry in 2007 with little thought for the future, performance, reliability, etc. </a:t>
            </a:r>
          </a:p>
          <a:p>
            <a:pPr marL="0" indent="0">
              <a:buNone/>
            </a:pPr>
            <a:r>
              <a:rPr lang="en-US" dirty="0" smtClean="0"/>
              <a:t>Application had rough edges and slow performance. HQ users learned to live with it, but not love it.</a:t>
            </a:r>
          </a:p>
          <a:p>
            <a:pPr marL="0" indent="0">
              <a:buNone/>
            </a:pPr>
            <a:r>
              <a:rPr lang="en-US" dirty="0" smtClean="0"/>
              <a:t>Some requirements were missed. HQ created its own complex spreadsheet to fill the gap, and much of the assignment process was dependent on one guy and that spreadsheet.</a:t>
            </a:r>
            <a:br>
              <a:rPr lang="en-US" dirty="0" smtClean="0"/>
            </a:br>
            <a:endParaRPr lang="en-US" dirty="0"/>
          </a:p>
        </p:txBody>
      </p:sp>
    </p:spTree>
    <p:extLst>
      <p:ext uri="{BB962C8B-B14F-4D97-AF65-F5344CB8AC3E}">
        <p14:creationId xmlns:p14="http://schemas.microsoft.com/office/powerpoint/2010/main" val="8773515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Background</a:t>
            </a:r>
            <a:endParaRPr lang="en-US" dirty="0"/>
          </a:p>
        </p:txBody>
      </p:sp>
      <p:sp>
        <p:nvSpPr>
          <p:cNvPr id="3" name="Content Placeholder 2"/>
          <p:cNvSpPr>
            <a:spLocks noGrp="1"/>
          </p:cNvSpPr>
          <p:nvPr>
            <p:ph idx="1"/>
          </p:nvPr>
        </p:nvSpPr>
        <p:spPr/>
        <p:txBody>
          <a:bodyPr/>
          <a:lstStyle/>
          <a:p>
            <a:r>
              <a:rPr lang="en-US" dirty="0" smtClean="0"/>
              <a:t>To incorporate “slots” from the spreadsheet, redesign the whole process, streamline, and add a few features, we were given a project to </a:t>
            </a:r>
            <a:r>
              <a:rPr lang="en-US" dirty="0"/>
              <a:t>rework </a:t>
            </a:r>
            <a:r>
              <a:rPr lang="en-US" dirty="0" smtClean="0"/>
              <a:t>most pages of the application.</a:t>
            </a:r>
          </a:p>
          <a:p>
            <a:r>
              <a:rPr lang="en-US" dirty="0" smtClean="0"/>
              <a:t>But as we started into it…</a:t>
            </a:r>
          </a:p>
          <a:p>
            <a:pPr lvl="1"/>
            <a:r>
              <a:rPr lang="en-US" dirty="0" smtClean="0"/>
              <a:t>UI developer </a:t>
            </a:r>
            <a:r>
              <a:rPr lang="en-US" dirty="0"/>
              <a:t>found that </a:t>
            </a:r>
            <a:r>
              <a:rPr lang="en-US" dirty="0" smtClean="0"/>
              <a:t>enhancing in </a:t>
            </a:r>
            <a:r>
              <a:rPr lang="en-US" dirty="0"/>
              <a:t>its current state took far longer than it would to rewrite from </a:t>
            </a:r>
            <a:r>
              <a:rPr lang="en-US" dirty="0" smtClean="0"/>
              <a:t>scratch.</a:t>
            </a:r>
          </a:p>
          <a:p>
            <a:pPr lvl="1"/>
            <a:r>
              <a:rPr lang="en-US" dirty="0" smtClean="0"/>
              <a:t>Just the first couple pages took a week or so apiece.</a:t>
            </a:r>
          </a:p>
          <a:p>
            <a:pPr lvl="1"/>
            <a:r>
              <a:rPr lang="en-US" dirty="0" smtClean="0"/>
              <a:t>He complained that the code was so huge, convoluted, many-layered and poorly-done, it actually scared him to open the hood and work on it.</a:t>
            </a:r>
          </a:p>
        </p:txBody>
      </p:sp>
    </p:spTree>
    <p:extLst>
      <p:ext uri="{BB962C8B-B14F-4D97-AF65-F5344CB8AC3E}">
        <p14:creationId xmlns:p14="http://schemas.microsoft.com/office/powerpoint/2010/main" val="5785692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Background</a:t>
            </a:r>
            <a:endParaRPr lang="en-US" dirty="0"/>
          </a:p>
        </p:txBody>
      </p:sp>
      <p:sp>
        <p:nvSpPr>
          <p:cNvPr id="3" name="Content Placeholder 2"/>
          <p:cNvSpPr>
            <a:spLocks noGrp="1"/>
          </p:cNvSpPr>
          <p:nvPr>
            <p:ph idx="1"/>
          </p:nvPr>
        </p:nvSpPr>
        <p:spPr>
          <a:xfrm>
            <a:off x="838200" y="1825625"/>
            <a:ext cx="10515600" cy="512973"/>
          </a:xfrm>
        </p:spPr>
        <p:txBody>
          <a:bodyPr/>
          <a:lstStyle/>
          <a:p>
            <a:r>
              <a:rPr lang="en-US" dirty="0" smtClean="0"/>
              <a:t>Working on the system left developers with feelings/memories like: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81" y="2473535"/>
            <a:ext cx="2695995" cy="407095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9875" y="2461759"/>
            <a:ext cx="4818958" cy="4082728"/>
          </a:xfrm>
          <a:prstGeom prst="rect">
            <a:avLst/>
          </a:prstGeom>
        </p:spPr>
      </p:pic>
      <p:pic>
        <p:nvPicPr>
          <p:cNvPr id="4" name="Picture 3"/>
          <p:cNvPicPr>
            <a:picLocks noChangeAspect="1"/>
          </p:cNvPicPr>
          <p:nvPr/>
        </p:nvPicPr>
        <p:blipFill>
          <a:blip r:embed="rId4"/>
          <a:stretch>
            <a:fillRect/>
          </a:stretch>
        </p:blipFill>
        <p:spPr>
          <a:xfrm>
            <a:off x="5012461" y="2498773"/>
            <a:ext cx="5995761" cy="4045714"/>
          </a:xfrm>
          <a:prstGeom prst="rect">
            <a:avLst/>
          </a:prstGeom>
        </p:spPr>
      </p:pic>
      <p:pic>
        <p:nvPicPr>
          <p:cNvPr id="5" name="Picture 4"/>
          <p:cNvPicPr>
            <a:picLocks noChangeAspect="1"/>
          </p:cNvPicPr>
          <p:nvPr/>
        </p:nvPicPr>
        <p:blipFill>
          <a:blip r:embed="rId5"/>
          <a:stretch>
            <a:fillRect/>
          </a:stretch>
        </p:blipFill>
        <p:spPr>
          <a:xfrm>
            <a:off x="2133601" y="2472204"/>
            <a:ext cx="6043102" cy="40810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8833" y="2461759"/>
            <a:ext cx="4082728" cy="4082728"/>
          </a:xfrm>
          <a:prstGeom prst="rect">
            <a:avLst/>
          </a:prstGeom>
        </p:spPr>
      </p:pic>
    </p:spTree>
    <p:extLst>
      <p:ext uri="{BB962C8B-B14F-4D97-AF65-F5344CB8AC3E}">
        <p14:creationId xmlns:p14="http://schemas.microsoft.com/office/powerpoint/2010/main" val="2802551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500"/>
                            </p:stCondLst>
                            <p:childTnLst>
                              <p:par>
                                <p:cTn id="14" presetID="14" presetClass="entr" presetSubtype="1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2000"/>
                            </p:stCondLst>
                            <p:childTnLst>
                              <p:par>
                                <p:cTn id="18" presetID="14" presetClass="entr" presetSubtype="10" fill="hold"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par>
                          <p:cTn id="21" fill="hold">
                            <p:stCondLst>
                              <p:cond delay="3500"/>
                            </p:stCondLst>
                            <p:childTnLst>
                              <p:par>
                                <p:cTn id="22" presetID="14" presetClass="entr" presetSubtype="10" fill="hold" nodeType="after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par>
                          <p:cTn id="25" fill="hold">
                            <p:stCondLst>
                              <p:cond delay="5000"/>
                            </p:stCondLst>
                            <p:childTnLst>
                              <p:par>
                                <p:cTn id="26" presetID="14" presetClass="entr" presetSubtype="10" fill="hold" nodeType="after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Developers gathered facts, presented to management and asked for permission to explore a rewrite.</a:t>
            </a:r>
          </a:p>
          <a:p>
            <a:r>
              <a:rPr lang="en-US" dirty="0" smtClean="0"/>
              <a:t>After </a:t>
            </a:r>
            <a:r>
              <a:rPr lang="en-US" dirty="0"/>
              <a:t>a 2 week </a:t>
            </a:r>
            <a:r>
              <a:rPr lang="en-US" dirty="0" smtClean="0"/>
              <a:t>proof of concept (POC) exploration, </a:t>
            </a:r>
            <a:r>
              <a:rPr lang="en-US" dirty="0"/>
              <a:t>developers </a:t>
            </a:r>
            <a:r>
              <a:rPr lang="en-US" dirty="0" smtClean="0"/>
              <a:t>claimed re-writing </a:t>
            </a:r>
            <a:r>
              <a:rPr lang="en-US" dirty="0"/>
              <a:t>a screen using Angular </a:t>
            </a:r>
            <a:r>
              <a:rPr lang="en-US" dirty="0" smtClean="0"/>
              <a:t>was far faster and resulted in a smaller, cleaner, more maintainable system.</a:t>
            </a:r>
          </a:p>
          <a:p>
            <a:r>
              <a:rPr lang="en-US" dirty="0" smtClean="0"/>
              <a:t>UI developer promised management we would get done in the same amount of time, or less, as original budget.</a:t>
            </a:r>
            <a:endParaRPr lang="en-US" dirty="0"/>
          </a:p>
          <a:p>
            <a:r>
              <a:rPr lang="en-US" dirty="0" smtClean="0"/>
              <a:t>Management gave us </a:t>
            </a:r>
            <a:r>
              <a:rPr lang="en-US" dirty="0"/>
              <a:t>permission to </a:t>
            </a:r>
            <a:r>
              <a:rPr lang="en-US" dirty="0" smtClean="0"/>
              <a:t>rewrite it </a:t>
            </a:r>
            <a:r>
              <a:rPr lang="en-US" dirty="0"/>
              <a:t>as a </a:t>
            </a:r>
            <a:r>
              <a:rPr lang="en-US" dirty="0" smtClean="0"/>
              <a:t>modern, stateless, single-page application (SPA).</a:t>
            </a:r>
          </a:p>
          <a:p>
            <a:r>
              <a:rPr lang="en-US" dirty="0" smtClean="0"/>
              <a:t>What follows are the valuable lessons </a:t>
            </a:r>
            <a:r>
              <a:rPr lang="en-US" dirty="0"/>
              <a:t>learned along </a:t>
            </a:r>
            <a:r>
              <a:rPr lang="en-US" dirty="0" smtClean="0"/>
              <a:t>the way.</a:t>
            </a:r>
            <a:endParaRPr lang="en-US" dirty="0"/>
          </a:p>
        </p:txBody>
      </p:sp>
    </p:spTree>
    <p:extLst>
      <p:ext uri="{BB962C8B-B14F-4D97-AF65-F5344CB8AC3E}">
        <p14:creationId xmlns:p14="http://schemas.microsoft.com/office/powerpoint/2010/main" val="9529030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b="1" dirty="0" smtClean="0">
                <a:solidFill>
                  <a:srgbClr val="C00000"/>
                </a:solidFill>
              </a:rPr>
              <a:t>Old System</a:t>
            </a:r>
          </a:p>
          <a:p>
            <a:r>
              <a:rPr lang="en-US" dirty="0"/>
              <a:t>The </a:t>
            </a:r>
            <a:r>
              <a:rPr lang="en-US" dirty="0" smtClean="0"/>
              <a:t>Challenge</a:t>
            </a:r>
            <a:endParaRPr lang="en-US" dirty="0"/>
          </a:p>
          <a:p>
            <a:r>
              <a:rPr lang="en-US" dirty="0"/>
              <a:t>Solution</a:t>
            </a:r>
          </a:p>
          <a:p>
            <a:pPr lvl="1"/>
            <a:r>
              <a:rPr lang="en-US" dirty="0"/>
              <a:t>Angular Angles</a:t>
            </a:r>
          </a:p>
          <a:p>
            <a:pPr lvl="1"/>
            <a:r>
              <a:rPr lang="en-US" strike="sngStrike" dirty="0" err="1"/>
              <a:t>ORMmmmm</a:t>
            </a:r>
            <a:r>
              <a:rPr lang="en-US" dirty="0"/>
              <a:t> Lightweight Services</a:t>
            </a:r>
          </a:p>
          <a:p>
            <a:pPr lvl="1"/>
            <a:r>
              <a:rPr lang="en-US" dirty="0" smtClean="0"/>
              <a:t>Data </a:t>
            </a:r>
            <a:r>
              <a:rPr lang="en-US" dirty="0"/>
              <a:t>Done Delightfully</a:t>
            </a:r>
          </a:p>
          <a:p>
            <a:r>
              <a:rPr lang="en-US" dirty="0" smtClean="0"/>
              <a:t>Lessons Learned</a:t>
            </a:r>
            <a:endParaRPr lang="en-US" dirty="0"/>
          </a:p>
        </p:txBody>
      </p:sp>
    </p:spTree>
    <p:extLst>
      <p:ext uri="{BB962C8B-B14F-4D97-AF65-F5344CB8AC3E}">
        <p14:creationId xmlns:p14="http://schemas.microsoft.com/office/powerpoint/2010/main" val="31039215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t>
            </a:r>
            <a:r>
              <a:rPr lang="en-US" dirty="0" smtClean="0"/>
              <a:t>System: UI</a:t>
            </a:r>
            <a:endParaRPr lang="en-US" dirty="0"/>
          </a:p>
        </p:txBody>
      </p:sp>
      <p:sp>
        <p:nvSpPr>
          <p:cNvPr id="3" name="Content Placeholder 2"/>
          <p:cNvSpPr>
            <a:spLocks noGrp="1"/>
          </p:cNvSpPr>
          <p:nvPr>
            <p:ph idx="1"/>
          </p:nvPr>
        </p:nvSpPr>
        <p:spPr/>
        <p:txBody>
          <a:bodyPr/>
          <a:lstStyle/>
          <a:p>
            <a:r>
              <a:rPr lang="en-US" dirty="0" smtClean="0"/>
              <a:t>Web pages generated by JSF and Struts.</a:t>
            </a:r>
            <a:endParaRPr lang="en-US" dirty="0"/>
          </a:p>
          <a:p>
            <a:pPr lvl="1" fontAlgn="base"/>
            <a:r>
              <a:rPr lang="en-US" dirty="0"/>
              <a:t>Cruft: Large, convoluted classes that had grown crusty</a:t>
            </a:r>
          </a:p>
          <a:p>
            <a:pPr lvl="1" fontAlgn="base"/>
            <a:r>
              <a:rPr lang="en-US" dirty="0"/>
              <a:t>Too many cooks in the kitchen: Developers had applied the library du’ jour and their unique style and approach over the years.</a:t>
            </a:r>
          </a:p>
          <a:p>
            <a:pPr lvl="1" fontAlgn="base"/>
            <a:r>
              <a:rPr lang="en-US" dirty="0"/>
              <a:t>Result was old, bloated, obscure and fragile code.</a:t>
            </a:r>
          </a:p>
          <a:p>
            <a:r>
              <a:rPr lang="en-US" dirty="0" smtClean="0"/>
              <a:t>State and cache managed by Hibernate</a:t>
            </a:r>
          </a:p>
          <a:p>
            <a:r>
              <a:rPr lang="en-US" dirty="0" smtClean="0"/>
              <a:t>UI was OK, if a little dated.</a:t>
            </a:r>
          </a:p>
          <a:p>
            <a:r>
              <a:rPr lang="en-US" dirty="0" smtClean="0"/>
              <a:t>Some screens took 4s to 8s to load. One took 52s to 108s!</a:t>
            </a:r>
            <a:endParaRPr lang="en-US" dirty="0"/>
          </a:p>
        </p:txBody>
      </p:sp>
    </p:spTree>
    <p:extLst>
      <p:ext uri="{BB962C8B-B14F-4D97-AF65-F5344CB8AC3E}">
        <p14:creationId xmlns:p14="http://schemas.microsoft.com/office/powerpoint/2010/main" val="38306886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t>
            </a:r>
            <a:r>
              <a:rPr lang="en-US" dirty="0" smtClean="0"/>
              <a:t>System: Middle Tier</a:t>
            </a:r>
            <a:endParaRPr lang="en-US" dirty="0"/>
          </a:p>
        </p:txBody>
      </p:sp>
      <p:sp>
        <p:nvSpPr>
          <p:cNvPr id="3" name="Content Placeholder 2"/>
          <p:cNvSpPr>
            <a:spLocks noGrp="1"/>
          </p:cNvSpPr>
          <p:nvPr>
            <p:ph idx="1"/>
          </p:nvPr>
        </p:nvSpPr>
        <p:spPr/>
        <p:txBody>
          <a:bodyPr>
            <a:normAutofit/>
          </a:bodyPr>
          <a:lstStyle/>
          <a:p>
            <a:r>
              <a:rPr lang="en-US" dirty="0" smtClean="0"/>
              <a:t>Java classes for UI, business and data layers</a:t>
            </a:r>
          </a:p>
          <a:p>
            <a:r>
              <a:rPr lang="en-US" dirty="0" smtClean="0"/>
              <a:t>Data layer Java used Hibernate…poorly.</a:t>
            </a:r>
          </a:p>
          <a:p>
            <a:pPr lvl="1"/>
            <a:r>
              <a:rPr lang="en-US" dirty="0" smtClean="0"/>
              <a:t>Gigantic, slow object graphs loaded through Hibernate-generated HQL queries, holding most information needed for each missionary across all the pages in the app.</a:t>
            </a:r>
          </a:p>
          <a:p>
            <a:pPr lvl="1"/>
            <a:r>
              <a:rPr lang="en-US" dirty="0" smtClean="0"/>
              <a:t>Hibernate wasn’t finished inflicting its features upon us. HQL it issued was not in our control, awful, hard to debug and change.</a:t>
            </a:r>
          </a:p>
          <a:p>
            <a:pPr lvl="1"/>
            <a:r>
              <a:rPr lang="en-US" dirty="0" smtClean="0"/>
              <a:t>For the worst page, on top of really complex business logic, we found Hibernate was issuing over 600 SQL statements under the covers.</a:t>
            </a:r>
            <a:endParaRPr lang="en-US" dirty="0"/>
          </a:p>
        </p:txBody>
      </p:sp>
    </p:spTree>
    <p:extLst>
      <p:ext uri="{BB962C8B-B14F-4D97-AF65-F5344CB8AC3E}">
        <p14:creationId xmlns:p14="http://schemas.microsoft.com/office/powerpoint/2010/main" val="42477453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t>
            </a:r>
            <a:r>
              <a:rPr lang="en-US" dirty="0" smtClean="0"/>
              <a:t>System: Backend</a:t>
            </a:r>
            <a:endParaRPr lang="en-US" dirty="0"/>
          </a:p>
        </p:txBody>
      </p:sp>
      <p:sp>
        <p:nvSpPr>
          <p:cNvPr id="3" name="Content Placeholder 2"/>
          <p:cNvSpPr>
            <a:spLocks noGrp="1"/>
          </p:cNvSpPr>
          <p:nvPr>
            <p:ph idx="1"/>
          </p:nvPr>
        </p:nvSpPr>
        <p:spPr/>
        <p:txBody>
          <a:bodyPr/>
          <a:lstStyle/>
          <a:p>
            <a:r>
              <a:rPr lang="en-US" dirty="0" smtClean="0"/>
              <a:t>Oracle held the core missionary database tables, and a few tables unique to the senior missionaries.</a:t>
            </a:r>
          </a:p>
          <a:p>
            <a:r>
              <a:rPr lang="en-US" dirty="0" smtClean="0"/>
              <a:t>Five of the most complex queries were turned into views.</a:t>
            </a:r>
          </a:p>
          <a:p>
            <a:r>
              <a:rPr lang="en-US" dirty="0" smtClean="0"/>
              <a:t>Other than the views, nothing was abstracted or encapsulated.</a:t>
            </a:r>
          </a:p>
          <a:p>
            <a:r>
              <a:rPr lang="en-US" dirty="0" smtClean="0"/>
              <a:t>Oracle treated like a generic bit-bucket, most of the rich features and abilities of Oracle were ignored.</a:t>
            </a:r>
          </a:p>
          <a:p>
            <a:r>
              <a:rPr lang="en-US" dirty="0" smtClean="0"/>
              <a:t>Table names and column names were read, mapped and exposed by Hibernate, leaving the system tightly coupled and vulnerable to change.</a:t>
            </a:r>
            <a:endParaRPr lang="en-US" dirty="0"/>
          </a:p>
        </p:txBody>
      </p:sp>
    </p:spTree>
    <p:extLst>
      <p:ext uri="{BB962C8B-B14F-4D97-AF65-F5344CB8AC3E}">
        <p14:creationId xmlns:p14="http://schemas.microsoft.com/office/powerpoint/2010/main" val="5579143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Old System</a:t>
            </a:r>
          </a:p>
          <a:p>
            <a:r>
              <a:rPr lang="en-US" b="1" dirty="0" smtClean="0">
                <a:solidFill>
                  <a:srgbClr val="C00000"/>
                </a:solidFill>
              </a:rPr>
              <a:t>The Challenge</a:t>
            </a:r>
            <a:endParaRPr lang="en-US" b="1" dirty="0">
              <a:solidFill>
                <a:srgbClr val="C00000"/>
              </a:solidFill>
            </a:endParaRPr>
          </a:p>
          <a:p>
            <a:r>
              <a:rPr lang="en-US" dirty="0"/>
              <a:t>Solution</a:t>
            </a:r>
          </a:p>
          <a:p>
            <a:pPr lvl="1"/>
            <a:r>
              <a:rPr lang="en-US" dirty="0"/>
              <a:t>Angular Angles</a:t>
            </a:r>
          </a:p>
          <a:p>
            <a:pPr lvl="1"/>
            <a:r>
              <a:rPr lang="en-US" strike="sngStrike" dirty="0" err="1"/>
              <a:t>ORMmmmm</a:t>
            </a:r>
            <a:r>
              <a:rPr lang="en-US" dirty="0"/>
              <a:t> Lightweight Services</a:t>
            </a:r>
          </a:p>
          <a:p>
            <a:pPr lvl="1"/>
            <a:r>
              <a:rPr lang="en-US" dirty="0" smtClean="0"/>
              <a:t>Data </a:t>
            </a:r>
            <a:r>
              <a:rPr lang="en-US" dirty="0"/>
              <a:t>Done </a:t>
            </a:r>
            <a:r>
              <a:rPr lang="en-US" dirty="0" smtClean="0"/>
              <a:t>Delightfully</a:t>
            </a:r>
          </a:p>
          <a:p>
            <a:r>
              <a:rPr lang="en-US" dirty="0" smtClean="0"/>
              <a:t>Lessons Learned</a:t>
            </a:r>
            <a:endParaRPr lang="en-US" dirty="0"/>
          </a:p>
        </p:txBody>
      </p:sp>
    </p:spTree>
    <p:extLst>
      <p:ext uri="{BB962C8B-B14F-4D97-AF65-F5344CB8AC3E}">
        <p14:creationId xmlns:p14="http://schemas.microsoft.com/office/powerpoint/2010/main" val="35987508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053405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a:xfrm>
            <a:off x="838200" y="1825625"/>
            <a:ext cx="10515600" cy="4745108"/>
          </a:xfrm>
        </p:spPr>
        <p:txBody>
          <a:bodyPr/>
          <a:lstStyle/>
          <a:p>
            <a:r>
              <a:rPr lang="en-US" dirty="0" smtClean="0"/>
              <a:t>Initial design time from June to August was well-spent.</a:t>
            </a:r>
          </a:p>
          <a:p>
            <a:r>
              <a:rPr lang="en-US" dirty="0" smtClean="0"/>
              <a:t>But 2.5 months were burned trying to refactor as-is and the POC.</a:t>
            </a:r>
          </a:p>
          <a:p>
            <a:r>
              <a:rPr lang="en-US" dirty="0" smtClean="0"/>
              <a:t>It was now the middle of October and the project was scheduled for completion end of December.</a:t>
            </a:r>
          </a:p>
          <a:p>
            <a:r>
              <a:rPr lang="en-US" dirty="0" smtClean="0"/>
              <a:t>Should have had 4 months to integrate the new concepts and business process, modifying </a:t>
            </a:r>
            <a:r>
              <a:rPr lang="en-US" dirty="0"/>
              <a:t>a few </a:t>
            </a:r>
            <a:r>
              <a:rPr lang="en-US" dirty="0" smtClean="0"/>
              <a:t>pages in the process.</a:t>
            </a:r>
          </a:p>
          <a:p>
            <a:r>
              <a:rPr lang="en-US" dirty="0" smtClean="0"/>
              <a:t>Now we only </a:t>
            </a:r>
            <a:r>
              <a:rPr lang="en-US" dirty="0"/>
              <a:t>had </a:t>
            </a:r>
            <a:r>
              <a:rPr lang="en-US" b="1" dirty="0"/>
              <a:t>2 months </a:t>
            </a:r>
            <a:r>
              <a:rPr lang="en-US" dirty="0"/>
              <a:t>left to rewrite </a:t>
            </a:r>
            <a:r>
              <a:rPr lang="en-US" dirty="0" smtClean="0"/>
              <a:t>80% of the application.</a:t>
            </a:r>
          </a:p>
          <a:p>
            <a:pPr lvl="1"/>
            <a:r>
              <a:rPr lang="en-US" dirty="0" smtClean="0"/>
              <a:t>Young client developer was sure we could make it</a:t>
            </a:r>
          </a:p>
          <a:p>
            <a:pPr lvl="1"/>
            <a:r>
              <a:rPr lang="en-US" dirty="0" smtClean="0"/>
              <a:t>Seasoned </a:t>
            </a:r>
            <a:r>
              <a:rPr lang="en-US" dirty="0"/>
              <a:t>J</a:t>
            </a:r>
            <a:r>
              <a:rPr lang="en-US" dirty="0" smtClean="0"/>
              <a:t>ava and services developer estimated 5 months</a:t>
            </a:r>
          </a:p>
          <a:p>
            <a:pPr marL="0" indent="0">
              <a:buNone/>
            </a:pPr>
            <a:endParaRPr lang="en-US" dirty="0"/>
          </a:p>
        </p:txBody>
      </p:sp>
    </p:spTree>
    <p:extLst>
      <p:ext uri="{BB962C8B-B14F-4D97-AF65-F5344CB8AC3E}">
        <p14:creationId xmlns:p14="http://schemas.microsoft.com/office/powerpoint/2010/main" val="8531922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a:xfrm>
            <a:off x="838200" y="1825624"/>
            <a:ext cx="10515600" cy="4831207"/>
          </a:xfrm>
        </p:spPr>
        <p:txBody>
          <a:bodyPr>
            <a:normAutofit lnSpcReduction="10000"/>
          </a:bodyPr>
          <a:lstStyle/>
          <a:p>
            <a:r>
              <a:rPr lang="en-US" dirty="0" smtClean="0"/>
              <a:t>Unfortunately, the DBE </a:t>
            </a:r>
            <a:r>
              <a:rPr lang="en-US" dirty="0"/>
              <a:t>was not invited to participate during </a:t>
            </a:r>
            <a:r>
              <a:rPr lang="en-US" dirty="0" smtClean="0"/>
              <a:t>POC</a:t>
            </a:r>
          </a:p>
          <a:p>
            <a:r>
              <a:rPr lang="en-US" dirty="0" smtClean="0"/>
              <a:t>I assumed that the developers’ research and recommendations included the whole application stack, especially how to handle data access and changes</a:t>
            </a:r>
          </a:p>
          <a:p>
            <a:r>
              <a:rPr lang="en-US" dirty="0" smtClean="0"/>
              <a:t>Instead, the </a:t>
            </a:r>
            <a:r>
              <a:rPr lang="en-US" dirty="0"/>
              <a:t>DBE was asked for data layer recommendation on the day the POC was to end</a:t>
            </a:r>
            <a:r>
              <a:rPr lang="en-US" dirty="0" smtClean="0"/>
              <a:t>!</a:t>
            </a:r>
          </a:p>
          <a:p>
            <a:pPr lvl="1"/>
            <a:r>
              <a:rPr lang="en-US" dirty="0" smtClean="0"/>
              <a:t>Major panic and hyperventilation</a:t>
            </a:r>
          </a:p>
          <a:p>
            <a:pPr lvl="1"/>
            <a:r>
              <a:rPr lang="en-US" dirty="0" smtClean="0"/>
              <a:t>Managed to buy us a week to investigate options</a:t>
            </a:r>
          </a:p>
          <a:p>
            <a:r>
              <a:rPr lang="en-US" dirty="0" smtClean="0"/>
              <a:t>Turns out the modern SPA </a:t>
            </a:r>
            <a:r>
              <a:rPr lang="en-US" dirty="0"/>
              <a:t>architecture does not dictate a standard approach to data </a:t>
            </a:r>
            <a:r>
              <a:rPr lang="en-US" dirty="0" smtClean="0"/>
              <a:t>access.</a:t>
            </a:r>
          </a:p>
          <a:p>
            <a:r>
              <a:rPr lang="en-US" dirty="0" smtClean="0"/>
              <a:t>Oh no.</a:t>
            </a:r>
            <a:endParaRPr lang="en-US" dirty="0"/>
          </a:p>
          <a:p>
            <a:endParaRPr lang="en-US" dirty="0"/>
          </a:p>
        </p:txBody>
      </p:sp>
    </p:spTree>
    <p:extLst>
      <p:ext uri="{BB962C8B-B14F-4D97-AF65-F5344CB8AC3E}">
        <p14:creationId xmlns:p14="http://schemas.microsoft.com/office/powerpoint/2010/main" val="38005348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Old System</a:t>
            </a:r>
          </a:p>
          <a:p>
            <a:r>
              <a:rPr lang="en-US" dirty="0" smtClean="0"/>
              <a:t>The Challenge</a:t>
            </a:r>
            <a:endParaRPr lang="en-US" dirty="0"/>
          </a:p>
          <a:p>
            <a:r>
              <a:rPr lang="en-US" b="1" dirty="0">
                <a:solidFill>
                  <a:srgbClr val="C00000"/>
                </a:solidFill>
              </a:rPr>
              <a:t>Solution</a:t>
            </a:r>
          </a:p>
          <a:p>
            <a:pPr lvl="1"/>
            <a:r>
              <a:rPr lang="en-US" dirty="0" smtClean="0"/>
              <a:t>Angular Angles</a:t>
            </a:r>
            <a:endParaRPr lang="en-US" dirty="0"/>
          </a:p>
          <a:p>
            <a:pPr lvl="1"/>
            <a:r>
              <a:rPr lang="en-US" strike="sngStrike" dirty="0" err="1" smtClean="0"/>
              <a:t>ORMmmmm</a:t>
            </a:r>
            <a:r>
              <a:rPr lang="en-US" dirty="0" smtClean="0"/>
              <a:t> Lightweight Services</a:t>
            </a:r>
            <a:endParaRPr lang="en-US" dirty="0"/>
          </a:p>
          <a:p>
            <a:pPr lvl="1"/>
            <a:r>
              <a:rPr lang="en-US" dirty="0"/>
              <a:t>Data Done Delightfully</a:t>
            </a:r>
          </a:p>
          <a:p>
            <a:r>
              <a:rPr lang="en-US" dirty="0" smtClean="0"/>
              <a:t>Lessons Learned</a:t>
            </a:r>
            <a:endParaRPr lang="en-US" dirty="0"/>
          </a:p>
        </p:txBody>
      </p:sp>
    </p:spTree>
    <p:extLst>
      <p:ext uri="{BB962C8B-B14F-4D97-AF65-F5344CB8AC3E}">
        <p14:creationId xmlns:p14="http://schemas.microsoft.com/office/powerpoint/2010/main" val="3185791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Angular Angles</a:t>
            </a:r>
            <a:endParaRPr lang="en-US" dirty="0"/>
          </a:p>
        </p:txBody>
      </p:sp>
      <p:sp>
        <p:nvSpPr>
          <p:cNvPr id="3" name="Content Placeholder 2"/>
          <p:cNvSpPr>
            <a:spLocks noGrp="1"/>
          </p:cNvSpPr>
          <p:nvPr>
            <p:ph idx="1"/>
          </p:nvPr>
        </p:nvSpPr>
        <p:spPr>
          <a:xfrm>
            <a:off x="838200" y="1825625"/>
            <a:ext cx="10515600" cy="4785568"/>
          </a:xfrm>
        </p:spPr>
        <p:txBody>
          <a:bodyPr>
            <a:normAutofit/>
          </a:bodyPr>
          <a:lstStyle/>
          <a:p>
            <a:r>
              <a:rPr lang="en-US" dirty="0"/>
              <a:t>Java/JavaScript developer who championed the rewrite was very bright and enthusiastic, but </a:t>
            </a:r>
            <a:r>
              <a:rPr lang="en-US" dirty="0" smtClean="0"/>
              <a:t>inexperienced and too optimistic.</a:t>
            </a:r>
            <a:endParaRPr lang="en-US" dirty="0"/>
          </a:p>
          <a:p>
            <a:pPr lvl="1"/>
            <a:r>
              <a:rPr lang="en-US" dirty="0" smtClean="0"/>
              <a:t>Original </a:t>
            </a:r>
            <a:r>
              <a:rPr lang="en-US" dirty="0"/>
              <a:t>claims were ¼ hour to 2 </a:t>
            </a:r>
            <a:r>
              <a:rPr lang="en-US" dirty="0" err="1"/>
              <a:t>hr</a:t>
            </a:r>
            <a:r>
              <a:rPr lang="en-US" dirty="0"/>
              <a:t> re-write effort per </a:t>
            </a:r>
            <a:r>
              <a:rPr lang="en-US" dirty="0" smtClean="0"/>
              <a:t>page!</a:t>
            </a:r>
          </a:p>
          <a:p>
            <a:pPr lvl="1"/>
            <a:r>
              <a:rPr lang="en-US" dirty="0" smtClean="0"/>
              <a:t>Estimates </a:t>
            </a:r>
            <a:r>
              <a:rPr lang="en-US" dirty="0"/>
              <a:t>weren’t even close. Real-world dev time to re-write </a:t>
            </a:r>
            <a:r>
              <a:rPr lang="en-US" dirty="0" smtClean="0"/>
              <a:t>was the typical </a:t>
            </a:r>
            <a:r>
              <a:rPr lang="en-US" dirty="0"/>
              <a:t>2 to 5 days </a:t>
            </a:r>
            <a:r>
              <a:rPr lang="en-US" dirty="0" smtClean="0"/>
              <a:t>per page, depending </a:t>
            </a:r>
            <a:r>
              <a:rPr lang="en-US" dirty="0"/>
              <a:t>on complexity</a:t>
            </a:r>
            <a:r>
              <a:rPr lang="en-US" dirty="0" smtClean="0"/>
              <a:t>.</a:t>
            </a:r>
            <a:endParaRPr lang="en-US" dirty="0"/>
          </a:p>
          <a:p>
            <a:r>
              <a:rPr lang="en-US" dirty="0"/>
              <a:t>Deep corners and angles of Angular weren’t considered or estimated.</a:t>
            </a:r>
          </a:p>
          <a:p>
            <a:pPr lvl="1"/>
            <a:r>
              <a:rPr lang="en-US" dirty="0"/>
              <a:t>Data </a:t>
            </a:r>
            <a:r>
              <a:rPr lang="en-US" dirty="0" smtClean="0"/>
              <a:t>grid/list widget almost </a:t>
            </a:r>
            <a:r>
              <a:rPr lang="en-US" dirty="0"/>
              <a:t>scuttled the whole </a:t>
            </a:r>
            <a:r>
              <a:rPr lang="en-US" dirty="0" smtClean="0"/>
              <a:t>project. Wasted 7 weeks.</a:t>
            </a:r>
          </a:p>
          <a:p>
            <a:pPr lvl="1"/>
            <a:r>
              <a:rPr lang="en-US" dirty="0" smtClean="0"/>
              <a:t>Was </a:t>
            </a:r>
            <a:r>
              <a:rPr lang="en-US" dirty="0"/>
              <a:t>tricky to get loading spinner right</a:t>
            </a:r>
            <a:r>
              <a:rPr lang="en-US" dirty="0" smtClean="0"/>
              <a:t>.</a:t>
            </a:r>
          </a:p>
          <a:p>
            <a:pPr lvl="1"/>
            <a:r>
              <a:rPr lang="en-US" dirty="0" smtClean="0"/>
              <a:t>Grunt and </a:t>
            </a:r>
            <a:r>
              <a:rPr lang="en-US" dirty="0" err="1" smtClean="0"/>
              <a:t>Gradle</a:t>
            </a:r>
            <a:r>
              <a:rPr lang="en-US" dirty="0" smtClean="0"/>
              <a:t> and </a:t>
            </a:r>
            <a:r>
              <a:rPr lang="en-US" dirty="0"/>
              <a:t>SSO </a:t>
            </a:r>
            <a:r>
              <a:rPr lang="en-US" dirty="0" smtClean="0"/>
              <a:t>headaches.</a:t>
            </a:r>
          </a:p>
          <a:p>
            <a:pPr lvl="1"/>
            <a:r>
              <a:rPr lang="en-US" dirty="0" smtClean="0"/>
              <a:t>Cache </a:t>
            </a:r>
            <a:r>
              <a:rPr lang="en-US" dirty="0"/>
              <a:t>http requests. Caching patterns not known during POC</a:t>
            </a:r>
            <a:r>
              <a:rPr lang="en-US" dirty="0" smtClean="0"/>
              <a:t>.</a:t>
            </a:r>
            <a:endParaRPr lang="en-US" dirty="0"/>
          </a:p>
        </p:txBody>
      </p:sp>
    </p:spTree>
    <p:extLst>
      <p:ext uri="{BB962C8B-B14F-4D97-AF65-F5344CB8AC3E}">
        <p14:creationId xmlns:p14="http://schemas.microsoft.com/office/powerpoint/2010/main" val="37814273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Angular Angles</a:t>
            </a:r>
            <a:endParaRPr lang="en-US" dirty="0"/>
          </a:p>
        </p:txBody>
      </p:sp>
      <p:sp>
        <p:nvSpPr>
          <p:cNvPr id="3" name="Content Placeholder 2"/>
          <p:cNvSpPr>
            <a:spLocks noGrp="1"/>
          </p:cNvSpPr>
          <p:nvPr>
            <p:ph idx="1"/>
          </p:nvPr>
        </p:nvSpPr>
        <p:spPr/>
        <p:txBody>
          <a:bodyPr>
            <a:normAutofit/>
          </a:bodyPr>
          <a:lstStyle/>
          <a:p>
            <a:r>
              <a:rPr lang="en-US" dirty="0" smtClean="0"/>
              <a:t>Angular 1.X (2014) somewhat immature. Our enterprise framework team had already abandoned it and eagerly awaited Angular 2.</a:t>
            </a:r>
            <a:endParaRPr lang="en-US" dirty="0"/>
          </a:p>
          <a:p>
            <a:r>
              <a:rPr lang="en-US" dirty="0" smtClean="0"/>
              <a:t>Did it need to be a stateless SPA app?</a:t>
            </a:r>
          </a:p>
          <a:p>
            <a:pPr lvl="1"/>
            <a:r>
              <a:rPr lang="en-US" dirty="0" smtClean="0"/>
              <a:t>Going stateless is fantastic for scalability.</a:t>
            </a:r>
          </a:p>
          <a:p>
            <a:pPr lvl="1"/>
            <a:r>
              <a:rPr lang="en-US" dirty="0" smtClean="0"/>
              <a:t>But this app was </a:t>
            </a:r>
            <a:r>
              <a:rPr lang="en-US" dirty="0"/>
              <a:t>only used by a handful of users at </a:t>
            </a:r>
            <a:r>
              <a:rPr lang="en-US" dirty="0" smtClean="0"/>
              <a:t>HQ.</a:t>
            </a:r>
          </a:p>
          <a:p>
            <a:pPr lvl="1"/>
            <a:r>
              <a:rPr lang="en-US" dirty="0" smtClean="0"/>
              <a:t>Benefit of web access questionable. Cannot foresee it ever being mobile.</a:t>
            </a:r>
          </a:p>
          <a:p>
            <a:pPr lvl="1"/>
            <a:r>
              <a:rPr lang="en-US" dirty="0" smtClean="0"/>
              <a:t>In fact, being a heavy data-entry app, probably should have been a fat client.</a:t>
            </a:r>
          </a:p>
          <a:p>
            <a:r>
              <a:rPr lang="en-US" b="1" dirty="0"/>
              <a:t>Stateless</a:t>
            </a:r>
            <a:r>
              <a:rPr lang="en-US" dirty="0"/>
              <a:t> means </a:t>
            </a:r>
            <a:r>
              <a:rPr lang="en-US" dirty="0" smtClean="0"/>
              <a:t>that, unless kept in the client, </a:t>
            </a:r>
            <a:r>
              <a:rPr lang="en-US" dirty="0"/>
              <a:t>the old state of the data will not be known when a POST or PUT request is issued. This means the data </a:t>
            </a:r>
            <a:r>
              <a:rPr lang="en-US" dirty="0" smtClean="0"/>
              <a:t>must be </a:t>
            </a:r>
            <a:r>
              <a:rPr lang="en-US" dirty="0"/>
              <a:t>re-read, </a:t>
            </a:r>
            <a:r>
              <a:rPr lang="en-US" dirty="0" smtClean="0"/>
              <a:t>potentially </a:t>
            </a:r>
            <a:r>
              <a:rPr lang="en-US" u="sng" dirty="0" smtClean="0"/>
              <a:t>doubling</a:t>
            </a:r>
            <a:r>
              <a:rPr lang="en-US" dirty="0" smtClean="0"/>
              <a:t> DB roundtrips.</a:t>
            </a:r>
            <a:endParaRPr lang="en-US" dirty="0"/>
          </a:p>
          <a:p>
            <a:endParaRPr lang="en-US" dirty="0"/>
          </a:p>
          <a:p>
            <a:endParaRPr lang="en-US" dirty="0"/>
          </a:p>
        </p:txBody>
      </p:sp>
    </p:spTree>
    <p:extLst>
      <p:ext uri="{BB962C8B-B14F-4D97-AF65-F5344CB8AC3E}">
        <p14:creationId xmlns:p14="http://schemas.microsoft.com/office/powerpoint/2010/main" val="17480345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Angular Takeaways</a:t>
            </a:r>
            <a:endParaRPr lang="en-US" dirty="0"/>
          </a:p>
        </p:txBody>
      </p:sp>
      <p:sp>
        <p:nvSpPr>
          <p:cNvPr id="3" name="Content Placeholder 2"/>
          <p:cNvSpPr>
            <a:spLocks noGrp="1"/>
          </p:cNvSpPr>
          <p:nvPr>
            <p:ph idx="1"/>
          </p:nvPr>
        </p:nvSpPr>
        <p:spPr/>
        <p:txBody>
          <a:bodyPr>
            <a:normAutofit/>
          </a:bodyPr>
          <a:lstStyle/>
          <a:p>
            <a:r>
              <a:rPr lang="en-US" dirty="0" smtClean="0"/>
              <a:t>POC should cover all major components/features required by the app.</a:t>
            </a:r>
          </a:p>
          <a:p>
            <a:r>
              <a:rPr lang="en-US" dirty="0" smtClean="0"/>
              <a:t>Newer </a:t>
            </a:r>
            <a:r>
              <a:rPr lang="en-US" dirty="0"/>
              <a:t>tech requires trial and error and sometimes </a:t>
            </a:r>
            <a:r>
              <a:rPr lang="en-US" dirty="0" smtClean="0"/>
              <a:t>scrap and re-do.</a:t>
            </a:r>
            <a:endParaRPr lang="en-US" dirty="0"/>
          </a:p>
          <a:p>
            <a:r>
              <a:rPr lang="en-US" dirty="0" smtClean="0"/>
              <a:t>Easy </a:t>
            </a:r>
            <a:r>
              <a:rPr lang="en-US" dirty="0"/>
              <a:t>to do things the wrong way. Maintain discipline.</a:t>
            </a:r>
          </a:p>
          <a:p>
            <a:r>
              <a:rPr lang="en-US" dirty="0" smtClean="0"/>
              <a:t>Split client and service layer into their own projects. Numerous benefits from this.</a:t>
            </a:r>
          </a:p>
          <a:p>
            <a:r>
              <a:rPr lang="en-US" dirty="0" smtClean="0"/>
              <a:t>Lots of built-in goodness inherited from the internally-developed web app framework and Spring frameworks (Spring Boot, REST, &amp; JDBC).</a:t>
            </a:r>
          </a:p>
          <a:p>
            <a:r>
              <a:rPr lang="en-US" dirty="0"/>
              <a:t>Angular is awesome for managing JavaScript </a:t>
            </a:r>
            <a:r>
              <a:rPr lang="en-US" dirty="0" smtClean="0"/>
              <a:t>libraries</a:t>
            </a:r>
            <a:endParaRPr lang="en-US" dirty="0"/>
          </a:p>
        </p:txBody>
      </p:sp>
    </p:spTree>
    <p:extLst>
      <p:ext uri="{BB962C8B-B14F-4D97-AF65-F5344CB8AC3E}">
        <p14:creationId xmlns:p14="http://schemas.microsoft.com/office/powerpoint/2010/main" val="36954153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Now</a:t>
            </a:r>
            <a:endParaRPr lang="en-US" dirty="0"/>
          </a:p>
        </p:txBody>
      </p:sp>
      <p:sp>
        <p:nvSpPr>
          <p:cNvPr id="3" name="Content Placeholder 2"/>
          <p:cNvSpPr>
            <a:spLocks noGrp="1"/>
          </p:cNvSpPr>
          <p:nvPr>
            <p:ph idx="1"/>
          </p:nvPr>
        </p:nvSpPr>
        <p:spPr/>
        <p:txBody>
          <a:bodyPr/>
          <a:lstStyle/>
          <a:p>
            <a:r>
              <a:rPr lang="en-US" dirty="0" smtClean="0"/>
              <a:t>Even though stateless wasn’t a necessity, we are glad we went that route.</a:t>
            </a:r>
          </a:p>
          <a:p>
            <a:r>
              <a:rPr lang="en-US" dirty="0" smtClean="0"/>
              <a:t>UI </a:t>
            </a:r>
            <a:r>
              <a:rPr lang="en-US" dirty="0"/>
              <a:t>is </a:t>
            </a:r>
            <a:r>
              <a:rPr lang="en-US" dirty="0" smtClean="0"/>
              <a:t>now</a:t>
            </a:r>
            <a:endParaRPr lang="en-US" dirty="0"/>
          </a:p>
          <a:p>
            <a:pPr lvl="1"/>
            <a:r>
              <a:rPr lang="en-US" dirty="0" smtClean="0"/>
              <a:t>Cleaner</a:t>
            </a:r>
          </a:p>
          <a:p>
            <a:pPr lvl="1"/>
            <a:r>
              <a:rPr lang="en-US" dirty="0" smtClean="0"/>
              <a:t>Looks and feels “modern”</a:t>
            </a:r>
          </a:p>
          <a:p>
            <a:pPr lvl="1"/>
            <a:r>
              <a:rPr lang="en-US" dirty="0" smtClean="0"/>
              <a:t>More </a:t>
            </a:r>
            <a:r>
              <a:rPr lang="en-US" dirty="0"/>
              <a:t>intuitive</a:t>
            </a:r>
          </a:p>
          <a:p>
            <a:pPr lvl="1"/>
            <a:r>
              <a:rPr lang="en-US" dirty="0"/>
              <a:t>Responsive in several ways</a:t>
            </a:r>
          </a:p>
          <a:p>
            <a:pPr lvl="1"/>
            <a:r>
              <a:rPr lang="en-US" dirty="0" smtClean="0"/>
              <a:t>Fast</a:t>
            </a:r>
            <a:endParaRPr lang="en-US" dirty="0"/>
          </a:p>
          <a:p>
            <a:pPr lvl="1"/>
            <a:r>
              <a:rPr lang="en-US" dirty="0"/>
              <a:t>Modular</a:t>
            </a:r>
          </a:p>
          <a:p>
            <a:pPr lvl="1"/>
            <a:r>
              <a:rPr lang="en-US" dirty="0"/>
              <a:t>Easy to understand and </a:t>
            </a:r>
            <a:r>
              <a:rPr lang="en-US" dirty="0" smtClean="0"/>
              <a:t>maintain</a:t>
            </a:r>
            <a:endParaRPr lang="en-US" dirty="0"/>
          </a:p>
        </p:txBody>
      </p:sp>
    </p:spTree>
    <p:extLst>
      <p:ext uri="{BB962C8B-B14F-4D97-AF65-F5344CB8AC3E}">
        <p14:creationId xmlns:p14="http://schemas.microsoft.com/office/powerpoint/2010/main" val="9218747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39747"/>
          </a:xfrm>
        </p:spPr>
        <p:txBody>
          <a:bodyPr>
            <a:normAutofit/>
          </a:bodyPr>
          <a:lstStyle/>
          <a:p>
            <a:r>
              <a:rPr lang="en-US" dirty="0" smtClean="0"/>
              <a:t>Moving on to the middle tier, we come to Object-Relational Mapping.</a:t>
            </a:r>
            <a:endParaRPr lang="en-US" dirty="0"/>
          </a:p>
        </p:txBody>
      </p:sp>
      <p:sp>
        <p:nvSpPr>
          <p:cNvPr id="3" name="Content Placeholder 2"/>
          <p:cNvSpPr>
            <a:spLocks noGrp="1"/>
          </p:cNvSpPr>
          <p:nvPr>
            <p:ph idx="1"/>
          </p:nvPr>
        </p:nvSpPr>
        <p:spPr>
          <a:xfrm>
            <a:off x="838200" y="3401567"/>
            <a:ext cx="10515600" cy="2775395"/>
          </a:xfrm>
        </p:spPr>
        <p:txBody>
          <a:bodyPr anchor="ctr">
            <a:normAutofit/>
          </a:bodyPr>
          <a:lstStyle/>
          <a:p>
            <a:pPr marL="0" indent="0" algn="ctr">
              <a:buNone/>
            </a:pPr>
            <a:r>
              <a:rPr lang="en-US" sz="8800" dirty="0" err="1" smtClean="0"/>
              <a:t>ORMmmmmm</a:t>
            </a:r>
            <a:r>
              <a:rPr lang="en-US" sz="8800" dirty="0" smtClean="0"/>
              <a:t>…</a:t>
            </a:r>
            <a:endParaRPr lang="en-US" sz="8800" dirty="0">
              <a:solidFill>
                <a:srgbClr val="C00000"/>
              </a:solidFill>
            </a:endParaRPr>
          </a:p>
        </p:txBody>
      </p:sp>
      <p:sp>
        <p:nvSpPr>
          <p:cNvPr id="4" name="Title 1"/>
          <p:cNvSpPr txBox="1">
            <a:spLocks/>
          </p:cNvSpPr>
          <p:nvPr/>
        </p:nvSpPr>
        <p:spPr>
          <a:xfrm>
            <a:off x="838200" y="2510917"/>
            <a:ext cx="10515600" cy="1064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Chant with me now</a:t>
            </a:r>
          </a:p>
        </p:txBody>
      </p:sp>
    </p:spTree>
    <p:extLst>
      <p:ext uri="{BB962C8B-B14F-4D97-AF65-F5344CB8AC3E}">
        <p14:creationId xmlns:p14="http://schemas.microsoft.com/office/powerpoint/2010/main" val="2870562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Just kidding</a:t>
            </a:r>
            <a:endParaRPr lang="en-US" dirty="0"/>
          </a:p>
        </p:txBody>
      </p:sp>
    </p:spTree>
    <p:extLst>
      <p:ext uri="{BB962C8B-B14F-4D97-AF65-F5344CB8AC3E}">
        <p14:creationId xmlns:p14="http://schemas.microsoft.com/office/powerpoint/2010/main" val="31399085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I never want to see another</a:t>
            </a:r>
            <a:br>
              <a:rPr lang="en-US" dirty="0" smtClean="0"/>
            </a:br>
            <a:r>
              <a:rPr lang="en-US" dirty="0" smtClean="0"/>
              <a:t>heavy ORM</a:t>
            </a:r>
            <a:r>
              <a:rPr lang="en-US" dirty="0"/>
              <a:t> </a:t>
            </a:r>
            <a:r>
              <a:rPr lang="en-US" dirty="0" smtClean="0"/>
              <a:t>as long as I live</a:t>
            </a:r>
            <a:endParaRPr lang="en-US" dirty="0"/>
          </a:p>
        </p:txBody>
      </p:sp>
    </p:spTree>
    <p:extLst>
      <p:ext uri="{BB962C8B-B14F-4D97-AF65-F5344CB8AC3E}">
        <p14:creationId xmlns:p14="http://schemas.microsoft.com/office/powerpoint/2010/main" val="39368967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a:t>
            </a:r>
            <a:endParaRPr lang="en-US" dirty="0"/>
          </a:p>
        </p:txBody>
      </p:sp>
    </p:spTree>
    <p:extLst>
      <p:ext uri="{BB962C8B-B14F-4D97-AF65-F5344CB8AC3E}">
        <p14:creationId xmlns:p14="http://schemas.microsoft.com/office/powerpoint/2010/main" val="3282828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4" name="Content Placeholder 2"/>
          <p:cNvSpPr txBox="1">
            <a:spLocks/>
          </p:cNvSpPr>
          <p:nvPr/>
        </p:nvSpPr>
        <p:spPr>
          <a:xfrm>
            <a:off x="838200" y="1554480"/>
            <a:ext cx="10515600" cy="49834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ORMs have been called the Vietnam of Computer Science</a:t>
            </a:r>
          </a:p>
          <a:p>
            <a:r>
              <a:rPr lang="en-US" dirty="0"/>
              <a:t>Other articles call them anti-patterns, “the devil” and otherwise show no love</a:t>
            </a:r>
          </a:p>
          <a:p>
            <a:r>
              <a:rPr lang="en-US" dirty="0" err="1"/>
              <a:t>Devs</a:t>
            </a:r>
            <a:r>
              <a:rPr lang="en-US" dirty="0"/>
              <a:t> so fed up with the difficulty of fusing object and data domains, they invent new data access frameworks almost daily</a:t>
            </a:r>
          </a:p>
          <a:p>
            <a:r>
              <a:rPr lang="en-US" dirty="0"/>
              <a:t>Can be done right, but usually requires an ORM </a:t>
            </a:r>
            <a:r>
              <a:rPr lang="en-US" dirty="0" smtClean="0"/>
              <a:t>expert</a:t>
            </a:r>
          </a:p>
          <a:p>
            <a:endParaRPr lang="en-US" dirty="0"/>
          </a:p>
          <a:p>
            <a:pPr marL="0" indent="0">
              <a:buNone/>
            </a:pPr>
            <a:r>
              <a:rPr lang="en-US" dirty="0"/>
              <a:t>I read around 100 articles and forum threads to survey the </a:t>
            </a:r>
            <a:r>
              <a:rPr lang="en-US" dirty="0" smtClean="0"/>
              <a:t>current state </a:t>
            </a:r>
            <a:r>
              <a:rPr lang="en-US" dirty="0"/>
              <a:t>of ORM </a:t>
            </a:r>
            <a:r>
              <a:rPr lang="en-US" dirty="0" smtClean="0"/>
              <a:t>use. </a:t>
            </a:r>
            <a:r>
              <a:rPr lang="en-US" dirty="0"/>
              <a:t>One contributor summed it up nicely :</a:t>
            </a:r>
          </a:p>
          <a:p>
            <a:pPr marL="457200" lvl="1" indent="0">
              <a:buNone/>
            </a:pPr>
            <a:r>
              <a:rPr lang="en-US" dirty="0"/>
              <a:t>	“ORMs are great for simple CRUD operations. As soon as you want to do anything mildly complex or desire efficiency, you need to write SQL.” </a:t>
            </a:r>
          </a:p>
        </p:txBody>
      </p:sp>
    </p:spTree>
    <p:extLst>
      <p:ext uri="{BB962C8B-B14F-4D97-AF65-F5344CB8AC3E}">
        <p14:creationId xmlns:p14="http://schemas.microsoft.com/office/powerpoint/2010/main" val="40918172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5" name="Content Placeholder 2"/>
          <p:cNvSpPr txBox="1">
            <a:spLocks/>
          </p:cNvSpPr>
          <p:nvPr/>
        </p:nvSpPr>
        <p:spPr>
          <a:xfrm>
            <a:off x="792480" y="1463040"/>
            <a:ext cx="10515600" cy="49651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Even Gavin King, the creator of Hibernate, agrees its adoption was overdone:</a:t>
            </a:r>
          </a:p>
          <a:p>
            <a:pPr marL="0" indent="0">
              <a:buNone/>
            </a:pPr>
            <a:endParaRPr lang="en-US" dirty="0" smtClean="0"/>
          </a:p>
          <a:p>
            <a:pPr marL="0" indent="0">
              <a:buNone/>
            </a:pPr>
            <a:r>
              <a:rPr lang="en-US" dirty="0" smtClean="0"/>
              <a:t>	"</a:t>
            </a:r>
            <a:r>
              <a:rPr lang="en-US" dirty="0"/>
              <a:t>Just because you're using Hibernate, doesn't mean you have to use it for everything. A point I've been making for about ten years now." - Dec 9, 2013 Gavin </a:t>
            </a:r>
            <a:r>
              <a:rPr lang="en-US" dirty="0" smtClean="0"/>
              <a:t>King’s </a:t>
            </a:r>
            <a:r>
              <a:rPr lang="en-US" dirty="0"/>
              <a:t>Google+ feed</a:t>
            </a:r>
          </a:p>
          <a:p>
            <a:endParaRPr lang="en-US" dirty="0"/>
          </a:p>
          <a:p>
            <a:pPr marL="0" indent="0">
              <a:buNone/>
            </a:pPr>
            <a:endParaRPr lang="en-US" dirty="0"/>
          </a:p>
        </p:txBody>
      </p:sp>
    </p:spTree>
    <p:extLst>
      <p:ext uri="{BB962C8B-B14F-4D97-AF65-F5344CB8AC3E}">
        <p14:creationId xmlns:p14="http://schemas.microsoft.com/office/powerpoint/2010/main" val="40540065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3" name="Content Placeholder 2"/>
          <p:cNvSpPr>
            <a:spLocks noGrp="1"/>
          </p:cNvSpPr>
          <p:nvPr>
            <p:ph idx="1"/>
          </p:nvPr>
        </p:nvSpPr>
        <p:spPr/>
        <p:txBody>
          <a:bodyPr>
            <a:normAutofit/>
          </a:bodyPr>
          <a:lstStyle/>
          <a:p>
            <a:r>
              <a:rPr lang="en-US" dirty="0" smtClean="0"/>
              <a:t>Like most shops that went nuts with ORMs between 2005 to 2010, this app was plagued by the use, misuse and overuse of Hibernate.</a:t>
            </a:r>
          </a:p>
          <a:p>
            <a:r>
              <a:rPr lang="en-US" dirty="0" smtClean="0"/>
              <a:t>Our </a:t>
            </a:r>
            <a:r>
              <a:rPr lang="en-US" dirty="0" err="1" smtClean="0"/>
              <a:t>devs</a:t>
            </a:r>
            <a:r>
              <a:rPr lang="en-US" dirty="0" smtClean="0"/>
              <a:t> decided early to remove as much of Hibernate as possible.</a:t>
            </a:r>
          </a:p>
          <a:p>
            <a:r>
              <a:rPr lang="en-US" dirty="0" smtClean="0"/>
              <a:t>Hurray!</a:t>
            </a:r>
          </a:p>
          <a:p>
            <a:r>
              <a:rPr lang="en-US" dirty="0" smtClean="0"/>
              <a:t>But…</a:t>
            </a:r>
          </a:p>
        </p:txBody>
      </p:sp>
    </p:spTree>
    <p:extLst>
      <p:ext uri="{BB962C8B-B14F-4D97-AF65-F5344CB8AC3E}">
        <p14:creationId xmlns:p14="http://schemas.microsoft.com/office/powerpoint/2010/main" val="5770259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3" name="Content Placeholder 2"/>
          <p:cNvSpPr>
            <a:spLocks noGrp="1"/>
          </p:cNvSpPr>
          <p:nvPr>
            <p:ph idx="1"/>
          </p:nvPr>
        </p:nvSpPr>
        <p:spPr/>
        <p:txBody>
          <a:bodyPr>
            <a:normAutofit/>
          </a:bodyPr>
          <a:lstStyle/>
          <a:p>
            <a:r>
              <a:rPr lang="en-US" dirty="0" smtClean="0"/>
              <a:t>But when </a:t>
            </a:r>
            <a:r>
              <a:rPr lang="en-US" dirty="0"/>
              <a:t>you remove an </a:t>
            </a:r>
            <a:r>
              <a:rPr lang="en-US" dirty="0" smtClean="0"/>
              <a:t>ORM, </a:t>
            </a:r>
            <a:r>
              <a:rPr lang="en-US" dirty="0"/>
              <a:t>its basic functionality still needs to be handled by something.</a:t>
            </a:r>
          </a:p>
          <a:p>
            <a:r>
              <a:rPr lang="en-US" dirty="0"/>
              <a:t>E</a:t>
            </a:r>
            <a:r>
              <a:rPr lang="en-US" dirty="0" smtClean="0"/>
              <a:t>ven at their worst, big ORMs accomplish three basic things:</a:t>
            </a:r>
          </a:p>
          <a:p>
            <a:pPr marL="914400" lvl="1" indent="-457200">
              <a:buFont typeface="+mj-lt"/>
              <a:buAutoNum type="arabicPeriod"/>
            </a:pPr>
            <a:r>
              <a:rPr lang="en-US" dirty="0" smtClean="0"/>
              <a:t>Allow for rapid prototyping (irrelevant to this study)</a:t>
            </a:r>
          </a:p>
          <a:p>
            <a:pPr marL="914400" lvl="1" indent="-457200">
              <a:buFont typeface="+mj-lt"/>
              <a:buAutoNum type="arabicPeriod"/>
            </a:pPr>
            <a:r>
              <a:rPr lang="en-US" dirty="0" smtClean="0">
                <a:solidFill>
                  <a:srgbClr val="C00000"/>
                </a:solidFill>
              </a:rPr>
              <a:t>Manage entity relationships (map between object model &amp; data model)</a:t>
            </a:r>
          </a:p>
          <a:p>
            <a:pPr marL="914400" lvl="1" indent="-457200">
              <a:buFont typeface="+mj-lt"/>
              <a:buAutoNum type="arabicPeriod"/>
            </a:pPr>
            <a:r>
              <a:rPr lang="en-US" dirty="0" smtClean="0">
                <a:solidFill>
                  <a:srgbClr val="C00000"/>
                </a:solidFill>
              </a:rPr>
              <a:t>Manage transactions and data changes</a:t>
            </a:r>
          </a:p>
          <a:p>
            <a:pPr marL="914400" lvl="1" indent="-457200">
              <a:buFont typeface="+mj-lt"/>
              <a:buAutoNum type="arabicPeriod"/>
            </a:pPr>
            <a:r>
              <a:rPr lang="en-US" dirty="0" smtClean="0">
                <a:solidFill>
                  <a:schemeClr val="bg1">
                    <a:lumMod val="50000"/>
                  </a:schemeClr>
                </a:solidFill>
              </a:rPr>
              <a:t>Hibernate also gave us an easy caching mechanism which was heavily used</a:t>
            </a:r>
          </a:p>
        </p:txBody>
      </p:sp>
    </p:spTree>
    <p:extLst>
      <p:ext uri="{BB962C8B-B14F-4D97-AF65-F5344CB8AC3E}">
        <p14:creationId xmlns:p14="http://schemas.microsoft.com/office/powerpoint/2010/main" val="4726120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3" name="Content Placeholder 2"/>
          <p:cNvSpPr>
            <a:spLocks noGrp="1"/>
          </p:cNvSpPr>
          <p:nvPr>
            <p:ph idx="1"/>
          </p:nvPr>
        </p:nvSpPr>
        <p:spPr/>
        <p:txBody>
          <a:bodyPr>
            <a:normAutofit/>
          </a:bodyPr>
          <a:lstStyle/>
          <a:p>
            <a:r>
              <a:rPr lang="en-US" dirty="0" smtClean="0"/>
              <a:t>Being an Angular SPA app the use of RESTful Java services and JSON for the middle tier was a given. The POC had focused instead on:</a:t>
            </a:r>
          </a:p>
          <a:p>
            <a:pPr lvl="1"/>
            <a:r>
              <a:rPr lang="en-US" dirty="0" smtClean="0"/>
              <a:t>Client-centric services for marshalling JSON data to and from the Angular UI</a:t>
            </a:r>
          </a:p>
          <a:p>
            <a:pPr lvl="1"/>
            <a:r>
              <a:rPr lang="en-US" dirty="0" smtClean="0"/>
              <a:t>Business-logic services</a:t>
            </a:r>
          </a:p>
          <a:p>
            <a:pPr lvl="1"/>
            <a:r>
              <a:rPr lang="en-US" dirty="0" smtClean="0"/>
              <a:t>Initial Angular pages and integration with our core app stack</a:t>
            </a:r>
          </a:p>
          <a:p>
            <a:r>
              <a:rPr lang="en-US" dirty="0" smtClean="0"/>
              <a:t>But the </a:t>
            </a:r>
            <a:r>
              <a:rPr lang="en-US" dirty="0" err="1" smtClean="0"/>
              <a:t>devs</a:t>
            </a:r>
            <a:r>
              <a:rPr lang="en-US" dirty="0" smtClean="0"/>
              <a:t> running the POC had forgotten about:</a:t>
            </a:r>
          </a:p>
          <a:p>
            <a:pPr lvl="1"/>
            <a:r>
              <a:rPr lang="en-US" b="1" dirty="0" smtClean="0">
                <a:solidFill>
                  <a:srgbClr val="C00000"/>
                </a:solidFill>
              </a:rPr>
              <a:t>Data access services</a:t>
            </a:r>
          </a:p>
          <a:p>
            <a:pPr lvl="2"/>
            <a:r>
              <a:rPr lang="en-US" b="1" dirty="0" smtClean="0">
                <a:solidFill>
                  <a:srgbClr val="C00000"/>
                </a:solidFill>
              </a:rPr>
              <a:t>INSERT, UPDATE, SELECT, DELETE</a:t>
            </a:r>
          </a:p>
          <a:p>
            <a:pPr lvl="2"/>
            <a:r>
              <a:rPr lang="en-US" b="1" dirty="0" smtClean="0">
                <a:solidFill>
                  <a:srgbClr val="C00000"/>
                </a:solidFill>
              </a:rPr>
              <a:t>Transactions</a:t>
            </a:r>
          </a:p>
          <a:p>
            <a:pPr lvl="2"/>
            <a:r>
              <a:rPr lang="en-US" b="1" dirty="0" smtClean="0">
                <a:solidFill>
                  <a:srgbClr val="C00000"/>
                </a:solidFill>
              </a:rPr>
              <a:t>Stale data and changed data detection</a:t>
            </a:r>
            <a:endParaRPr lang="en-US" b="1" dirty="0"/>
          </a:p>
        </p:txBody>
      </p:sp>
    </p:spTree>
    <p:extLst>
      <p:ext uri="{BB962C8B-B14F-4D97-AF65-F5344CB8AC3E}">
        <p14:creationId xmlns:p14="http://schemas.microsoft.com/office/powerpoint/2010/main" val="16404568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2904067"/>
            <a:ext cx="8576733" cy="1786466"/>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Middle: Data Layer Choices</a:t>
            </a:r>
            <a:endParaRPr lang="en-US" dirty="0"/>
          </a:p>
        </p:txBody>
      </p:sp>
      <p:sp>
        <p:nvSpPr>
          <p:cNvPr id="3" name="Content Placeholder 2"/>
          <p:cNvSpPr>
            <a:spLocks noGrp="1"/>
          </p:cNvSpPr>
          <p:nvPr>
            <p:ph idx="1"/>
          </p:nvPr>
        </p:nvSpPr>
        <p:spPr/>
        <p:txBody>
          <a:bodyPr>
            <a:normAutofit lnSpcReduction="10000"/>
          </a:bodyPr>
          <a:lstStyle/>
          <a:p>
            <a:r>
              <a:rPr lang="en-US" dirty="0" smtClean="0"/>
              <a:t>Exorcising the ORM meant we now had to manage relationships and CRUD operations in some other way. Nobody in the SPA community or our skunkworks team agreed how that should be done.</a:t>
            </a:r>
          </a:p>
          <a:p>
            <a:pPr lvl="1"/>
            <a:r>
              <a:rPr lang="en-US" dirty="0" smtClean="0">
                <a:solidFill>
                  <a:srgbClr val="7030A0"/>
                </a:solidFill>
              </a:rPr>
              <a:t>Which tier would build the simple and complex SQL statements?</a:t>
            </a:r>
          </a:p>
          <a:p>
            <a:pPr lvl="1"/>
            <a:r>
              <a:rPr lang="en-US" dirty="0" smtClean="0">
                <a:solidFill>
                  <a:srgbClr val="7030A0"/>
                </a:solidFill>
              </a:rPr>
              <a:t>Which tier would detect stale (aka dirty) data?</a:t>
            </a:r>
          </a:p>
          <a:p>
            <a:pPr lvl="1"/>
            <a:r>
              <a:rPr lang="en-US" dirty="0" smtClean="0">
                <a:solidFill>
                  <a:srgbClr val="7030A0"/>
                </a:solidFill>
              </a:rPr>
              <a:t>How should stale data detection be communicated and handled?</a:t>
            </a:r>
          </a:p>
          <a:p>
            <a:pPr lvl="1"/>
            <a:r>
              <a:rPr lang="en-US" dirty="0" smtClean="0">
                <a:solidFill>
                  <a:srgbClr val="7030A0"/>
                </a:solidFill>
              </a:rPr>
              <a:t>Which tier would detect and manage data changes?</a:t>
            </a:r>
          </a:p>
          <a:p>
            <a:pPr lvl="1"/>
            <a:r>
              <a:rPr lang="en-US" dirty="0" smtClean="0">
                <a:solidFill>
                  <a:srgbClr val="7030A0"/>
                </a:solidFill>
              </a:rPr>
              <a:t>How would optimistic locks be handled?</a:t>
            </a:r>
          </a:p>
          <a:p>
            <a:r>
              <a:rPr lang="en-US" dirty="0" smtClean="0"/>
              <a:t>These questions had to be answered in a week and became the genesis of this presentation.</a:t>
            </a:r>
          </a:p>
          <a:p>
            <a:r>
              <a:rPr lang="en-US" dirty="0" smtClean="0"/>
              <a:t>We began with all the options available at the time…</a:t>
            </a:r>
            <a:endParaRPr lang="en-US" dirty="0"/>
          </a:p>
        </p:txBody>
      </p:sp>
    </p:spTree>
    <p:extLst>
      <p:ext uri="{BB962C8B-B14F-4D97-AF65-F5344CB8AC3E}">
        <p14:creationId xmlns:p14="http://schemas.microsoft.com/office/powerpoint/2010/main" val="29387936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Choices</a:t>
            </a:r>
            <a:endParaRPr lang="en-US" dirty="0"/>
          </a:p>
        </p:txBody>
      </p:sp>
      <p:sp>
        <p:nvSpPr>
          <p:cNvPr id="3" name="Content Placeholder 2"/>
          <p:cNvSpPr>
            <a:spLocks noGrp="1"/>
          </p:cNvSpPr>
          <p:nvPr>
            <p:ph idx="1"/>
          </p:nvPr>
        </p:nvSpPr>
        <p:spPr/>
        <p:txBody>
          <a:bodyPr>
            <a:normAutofit/>
          </a:bodyPr>
          <a:lstStyle/>
          <a:p>
            <a:r>
              <a:rPr lang="en-US" dirty="0"/>
              <a:t>Custom POJOs and raw JDBC. </a:t>
            </a:r>
            <a:endParaRPr lang="en-US" dirty="0" smtClean="0"/>
          </a:p>
          <a:p>
            <a:r>
              <a:rPr lang="en-US" dirty="0" smtClean="0"/>
              <a:t>EJB</a:t>
            </a:r>
            <a:r>
              <a:rPr lang="en-US" dirty="0"/>
              <a:t>: Entity </a:t>
            </a:r>
            <a:r>
              <a:rPr lang="en-US" dirty="0" smtClean="0"/>
              <a:t>Beans</a:t>
            </a:r>
          </a:p>
          <a:p>
            <a:r>
              <a:rPr lang="en-US" dirty="0" smtClean="0"/>
              <a:t>Big </a:t>
            </a:r>
            <a:r>
              <a:rPr lang="en-US" dirty="0"/>
              <a:t>ORM: Hibernate, </a:t>
            </a:r>
            <a:r>
              <a:rPr lang="en-US" dirty="0" err="1"/>
              <a:t>EclipseLink</a:t>
            </a:r>
            <a:r>
              <a:rPr lang="en-US" dirty="0"/>
              <a:t>, </a:t>
            </a:r>
            <a:r>
              <a:rPr lang="en-US" dirty="0" err="1"/>
              <a:t>TopLink</a:t>
            </a:r>
            <a:r>
              <a:rPr lang="en-US" dirty="0"/>
              <a:t>, </a:t>
            </a:r>
            <a:r>
              <a:rPr lang="en-US" dirty="0" err="1"/>
              <a:t>OpenJPA</a:t>
            </a:r>
            <a:endParaRPr lang="en-US" dirty="0"/>
          </a:p>
          <a:p>
            <a:r>
              <a:rPr lang="en-US" dirty="0"/>
              <a:t>Thin ORM: JOOQ, </a:t>
            </a:r>
            <a:r>
              <a:rPr lang="en-US" dirty="0" err="1"/>
              <a:t>iBatis</a:t>
            </a:r>
            <a:r>
              <a:rPr lang="en-US" dirty="0"/>
              <a:t>/</a:t>
            </a:r>
            <a:r>
              <a:rPr lang="en-US" dirty="0" err="1"/>
              <a:t>MyBatis</a:t>
            </a:r>
            <a:r>
              <a:rPr lang="en-US" dirty="0"/>
              <a:t>, </a:t>
            </a:r>
            <a:r>
              <a:rPr lang="en-US" dirty="0" err="1"/>
              <a:t>SimpleORM</a:t>
            </a:r>
            <a:r>
              <a:rPr lang="en-US" dirty="0"/>
              <a:t>, </a:t>
            </a:r>
            <a:r>
              <a:rPr lang="en-US" dirty="0" err="1"/>
              <a:t>LinQ</a:t>
            </a:r>
            <a:r>
              <a:rPr lang="en-US" dirty="0"/>
              <a:t>, Dapper</a:t>
            </a:r>
          </a:p>
          <a:p>
            <a:r>
              <a:rPr lang="en-US" dirty="0" err="1"/>
              <a:t>SQLAlchemy</a:t>
            </a:r>
            <a:r>
              <a:rPr lang="en-US" dirty="0"/>
              <a:t>, Apache Cayenne, </a:t>
            </a:r>
            <a:r>
              <a:rPr lang="en-US" dirty="0" err="1"/>
              <a:t>MentaBean</a:t>
            </a:r>
            <a:r>
              <a:rPr lang="en-US" dirty="0"/>
              <a:t>, Django, Propel, Entity Framework, .NET Web API, and more born almost daily</a:t>
            </a:r>
          </a:p>
          <a:p>
            <a:r>
              <a:rPr lang="en-US" dirty="0" smtClean="0">
                <a:solidFill>
                  <a:srgbClr val="00B050"/>
                </a:solidFill>
              </a:rPr>
              <a:t>We chose our internal standard: </a:t>
            </a:r>
            <a:r>
              <a:rPr lang="en-US" dirty="0" smtClean="0">
                <a:solidFill>
                  <a:srgbClr val="00B050"/>
                </a:solidFill>
                <a:hlinkClick r:id="rId2"/>
              </a:rPr>
              <a:t>Spring Framework</a:t>
            </a:r>
            <a:r>
              <a:rPr lang="en-US" dirty="0" smtClean="0">
                <a:solidFill>
                  <a:srgbClr val="00B050"/>
                </a:solidFill>
              </a:rPr>
              <a:t> [Boot, REST, JDBC]</a:t>
            </a:r>
          </a:p>
          <a:p>
            <a:r>
              <a:rPr lang="en-US" dirty="0" smtClean="0"/>
              <a:t>Our forward-thinkers: SOA (enterprise service bus of data services which abstract and secure queries, views, &amp; stored procedures)</a:t>
            </a:r>
            <a:endParaRPr lang="en-US" dirty="0"/>
          </a:p>
        </p:txBody>
      </p:sp>
      <p:sp>
        <p:nvSpPr>
          <p:cNvPr id="4" name="TextBox 3"/>
          <p:cNvSpPr txBox="1"/>
          <p:nvPr/>
        </p:nvSpPr>
        <p:spPr>
          <a:xfrm>
            <a:off x="5385816" y="1790160"/>
            <a:ext cx="4599432"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i="1" dirty="0" smtClean="0"/>
              <a:t>Fast execution, but slow </a:t>
            </a:r>
            <a:r>
              <a:rPr lang="en-US" sz="2400" i="1" dirty="0"/>
              <a:t>to </a:t>
            </a:r>
            <a:r>
              <a:rPr lang="en-US" sz="2400" i="1" dirty="0" smtClean="0"/>
              <a:t>code</a:t>
            </a:r>
            <a:r>
              <a:rPr lang="en-US" sz="2400" i="1" dirty="0"/>
              <a:t>.</a:t>
            </a:r>
            <a:endParaRPr lang="en-US" sz="2400" dirty="0"/>
          </a:p>
        </p:txBody>
      </p:sp>
      <p:sp>
        <p:nvSpPr>
          <p:cNvPr id="5" name="TextBox 4"/>
          <p:cNvSpPr txBox="1"/>
          <p:nvPr/>
        </p:nvSpPr>
        <p:spPr>
          <a:xfrm>
            <a:off x="1839468" y="2319294"/>
            <a:ext cx="4599432"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i="1" dirty="0"/>
              <a:t>Ick. Nope. Never again.</a:t>
            </a:r>
            <a:endParaRPr lang="en-US" sz="2400" i="1" strike="sngStrike" dirty="0"/>
          </a:p>
        </p:txBody>
      </p:sp>
      <p:sp>
        <p:nvSpPr>
          <p:cNvPr id="6" name="TextBox 5"/>
          <p:cNvSpPr txBox="1"/>
          <p:nvPr/>
        </p:nvSpPr>
        <p:spPr>
          <a:xfrm>
            <a:off x="2526792" y="2812963"/>
            <a:ext cx="5949696"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i="1" dirty="0" smtClean="0"/>
              <a:t>Can be done right. Usually isn’t. Big nope.</a:t>
            </a:r>
            <a:endParaRPr lang="en-US" sz="2400" i="1" strike="sngStrike" dirty="0"/>
          </a:p>
        </p:txBody>
      </p:sp>
      <p:sp>
        <p:nvSpPr>
          <p:cNvPr id="7" name="TextBox 6"/>
          <p:cNvSpPr txBox="1"/>
          <p:nvPr/>
        </p:nvSpPr>
        <p:spPr>
          <a:xfrm>
            <a:off x="2758440" y="3306632"/>
            <a:ext cx="7610856"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i="1" dirty="0" smtClean="0"/>
              <a:t>Seemed viable. Little experience with them. Not approved.</a:t>
            </a:r>
            <a:endParaRPr lang="en-US" sz="2400" i="1" strike="sngStrike" dirty="0"/>
          </a:p>
        </p:txBody>
      </p:sp>
      <p:sp>
        <p:nvSpPr>
          <p:cNvPr id="8" name="TextBox 7"/>
          <p:cNvSpPr txBox="1"/>
          <p:nvPr/>
        </p:nvSpPr>
        <p:spPr>
          <a:xfrm>
            <a:off x="2526792" y="4063137"/>
            <a:ext cx="7458456"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i="1" dirty="0" smtClean="0"/>
              <a:t>Too new. Zero experience with these.</a:t>
            </a:r>
            <a:endParaRPr lang="en-US" sz="2400" i="1" strike="sngStrike" dirty="0"/>
          </a:p>
        </p:txBody>
      </p:sp>
    </p:spTree>
    <p:extLst>
      <p:ext uri="{BB962C8B-B14F-4D97-AF65-F5344CB8AC3E}">
        <p14:creationId xmlns:p14="http://schemas.microsoft.com/office/powerpoint/2010/main" val="19119502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Data Layer Choice of Spring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data services would use Spring JDBC to talk to Oracle, but leave the heavy lifting to Oracle views and stored </a:t>
            </a:r>
            <a:r>
              <a:rPr lang="en-US" dirty="0" err="1" smtClean="0"/>
              <a:t>procs</a:t>
            </a:r>
            <a:endParaRPr lang="en-US" dirty="0" smtClean="0"/>
          </a:p>
          <a:p>
            <a:r>
              <a:rPr lang="en-US" dirty="0" smtClean="0"/>
              <a:t>Discussed existing and new embedded SQL queries but </a:t>
            </a:r>
            <a:r>
              <a:rPr lang="en-US" dirty="0" err="1" smtClean="0"/>
              <a:t>devs</a:t>
            </a:r>
            <a:r>
              <a:rPr lang="en-US" dirty="0" smtClean="0"/>
              <a:t> and DBE agreed that SQL belongs in the database. (More on this in a moment.)</a:t>
            </a:r>
          </a:p>
          <a:p>
            <a:r>
              <a:rPr lang="en-US" dirty="0" smtClean="0"/>
              <a:t>DBE re-used existing views and moved embedded SQL and translated HQL into new stored procedures that abstract, encapsulate and protect the raw data structures and complexities of SQL queries.</a:t>
            </a:r>
          </a:p>
          <a:p>
            <a:r>
              <a:rPr lang="en-US" dirty="0" smtClean="0"/>
              <a:t>SELECT procs would return Oracle REFCURSOR (pointer to result set)</a:t>
            </a:r>
          </a:p>
          <a:p>
            <a:r>
              <a:rPr lang="en-US" dirty="0" smtClean="0"/>
              <a:t>Data services do row-mapping of DB call results to Java objects, and use Spring REST to marshal data to and from JSON objects consumed by Angular client.</a:t>
            </a:r>
            <a:endParaRPr lang="en-US" dirty="0"/>
          </a:p>
        </p:txBody>
      </p:sp>
    </p:spTree>
    <p:extLst>
      <p:ext uri="{BB962C8B-B14F-4D97-AF65-F5344CB8AC3E}">
        <p14:creationId xmlns:p14="http://schemas.microsoft.com/office/powerpoint/2010/main" val="6829115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Data Done Delightfully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With the choice to leave SQL resident in the database, all that remained was deciding how to handle stale/changed data detection and the locking strategy.</a:t>
            </a:r>
            <a:endParaRPr lang="en-US" dirty="0"/>
          </a:p>
        </p:txBody>
      </p:sp>
    </p:spTree>
    <p:extLst>
      <p:ext uri="{BB962C8B-B14F-4D97-AF65-F5344CB8AC3E}">
        <p14:creationId xmlns:p14="http://schemas.microsoft.com/office/powerpoint/2010/main" val="35479145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Data Change Detection</a:t>
            </a:r>
            <a:endParaRPr lang="en-US" dirty="0"/>
          </a:p>
        </p:txBody>
      </p:sp>
      <p:sp>
        <p:nvSpPr>
          <p:cNvPr id="3" name="Content Placeholder 2"/>
          <p:cNvSpPr>
            <a:spLocks noGrp="1"/>
          </p:cNvSpPr>
          <p:nvPr>
            <p:ph idx="1"/>
          </p:nvPr>
        </p:nvSpPr>
        <p:spPr>
          <a:xfrm>
            <a:off x="838200" y="1825624"/>
            <a:ext cx="10515600" cy="4785487"/>
          </a:xfrm>
        </p:spPr>
        <p:txBody>
          <a:bodyPr>
            <a:normAutofit fontScale="92500" lnSpcReduction="10000"/>
          </a:bodyPr>
          <a:lstStyle/>
          <a:p>
            <a:pPr marL="0" indent="0">
              <a:buNone/>
            </a:pPr>
            <a:r>
              <a:rPr lang="en-US" dirty="0" smtClean="0"/>
              <a:t>For stale and changed data detection, we had various options:</a:t>
            </a:r>
          </a:p>
          <a:p>
            <a:r>
              <a:rPr lang="en-US" dirty="0" smtClean="0"/>
              <a:t>Detection in the client</a:t>
            </a:r>
          </a:p>
          <a:p>
            <a:pPr lvl="1"/>
            <a:r>
              <a:rPr lang="en-US" dirty="0" smtClean="0"/>
              <a:t>Client uses </a:t>
            </a:r>
            <a:r>
              <a:rPr lang="en-US" dirty="0"/>
              <a:t>local storage to keep state in the browser and track what actually </a:t>
            </a:r>
            <a:r>
              <a:rPr lang="en-US" dirty="0" smtClean="0"/>
              <a:t>changed. DML done in middle or DB tier. DML layer must re-read DB for stale.</a:t>
            </a:r>
          </a:p>
          <a:p>
            <a:pPr lvl="1"/>
            <a:r>
              <a:rPr lang="en-US" dirty="0" smtClean="0"/>
              <a:t>Loved this option. Wanted to use new HTTP PATCH verb, but no support then.</a:t>
            </a:r>
          </a:p>
          <a:p>
            <a:pPr lvl="1"/>
            <a:r>
              <a:rPr lang="en-US" dirty="0" smtClean="0"/>
              <a:t>Developer swamped with Angular problems. Punted.</a:t>
            </a:r>
          </a:p>
          <a:p>
            <a:r>
              <a:rPr lang="en-US" dirty="0" smtClean="0"/>
              <a:t>Detection in the app server</a:t>
            </a:r>
          </a:p>
          <a:p>
            <a:pPr lvl="1"/>
            <a:r>
              <a:rPr lang="en-US" dirty="0" smtClean="0"/>
              <a:t>Every field passed to and from client. Service tier re-reads DB for stale and compares current state with every field from client. DML can be here or in DB.</a:t>
            </a:r>
          </a:p>
          <a:p>
            <a:r>
              <a:rPr lang="en-US" dirty="0" smtClean="0">
                <a:solidFill>
                  <a:srgbClr val="00B050"/>
                </a:solidFill>
              </a:rPr>
              <a:t>Detection in the database</a:t>
            </a:r>
            <a:endParaRPr lang="en-US" dirty="0">
              <a:solidFill>
                <a:srgbClr val="00B050"/>
              </a:solidFill>
            </a:endParaRPr>
          </a:p>
          <a:p>
            <a:pPr lvl="1"/>
            <a:r>
              <a:rPr lang="en-US" dirty="0" smtClean="0"/>
              <a:t>Every field passed from client. Still re-read DB for stale and data changes, but very fast as it avoids the network and object creation/population. SQL dead simple, instrumented, written by experts, monitored, tuned, etc. </a:t>
            </a:r>
            <a:r>
              <a:rPr lang="en-US" dirty="0" smtClean="0">
                <a:solidFill>
                  <a:srgbClr val="00B050"/>
                </a:solidFill>
              </a:rPr>
              <a:t>This became our best option given our constraints.</a:t>
            </a:r>
            <a:endParaRPr lang="en-US" dirty="0">
              <a:solidFill>
                <a:srgbClr val="00B050"/>
              </a:solidFill>
            </a:endParaRPr>
          </a:p>
        </p:txBody>
      </p:sp>
    </p:spTree>
    <p:extLst>
      <p:ext uri="{BB962C8B-B14F-4D97-AF65-F5344CB8AC3E}">
        <p14:creationId xmlns:p14="http://schemas.microsoft.com/office/powerpoint/2010/main" val="33213217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Did you just use “modern” and “PL/SQL” in the same sentence?</a:t>
            </a:r>
            <a:endParaRPr lang="en-US" dirty="0"/>
          </a:p>
        </p:txBody>
      </p:sp>
    </p:spTree>
    <p:extLst>
      <p:ext uri="{BB962C8B-B14F-4D97-AF65-F5344CB8AC3E}">
        <p14:creationId xmlns:p14="http://schemas.microsoft.com/office/powerpoint/2010/main" val="4209997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Data Locking</a:t>
            </a:r>
            <a:endParaRPr lang="en-US" dirty="0"/>
          </a:p>
        </p:txBody>
      </p:sp>
      <p:sp>
        <p:nvSpPr>
          <p:cNvPr id="3" name="Content Placeholder 2"/>
          <p:cNvSpPr>
            <a:spLocks noGrp="1"/>
          </p:cNvSpPr>
          <p:nvPr>
            <p:ph idx="1"/>
          </p:nvPr>
        </p:nvSpPr>
        <p:spPr/>
        <p:txBody>
          <a:bodyPr>
            <a:normAutofit lnSpcReduction="10000"/>
          </a:bodyPr>
          <a:lstStyle/>
          <a:p>
            <a:r>
              <a:rPr lang="en-US" dirty="0" smtClean="0"/>
              <a:t>To ensure that newer data is never overwritten by older data, you can choose to pessimistically lock or optimistically lock.</a:t>
            </a:r>
          </a:p>
          <a:p>
            <a:pPr lvl="1"/>
            <a:r>
              <a:rPr lang="en-US" dirty="0" smtClean="0"/>
              <a:t>Very few reasons for pessimistic, unless records are frequently changed at the same time by multiple users. These locks serialize data access and cannot scale.</a:t>
            </a:r>
          </a:p>
          <a:p>
            <a:r>
              <a:rPr lang="en-US" dirty="0"/>
              <a:t>O</a:t>
            </a:r>
            <a:r>
              <a:rPr lang="en-US" dirty="0" smtClean="0"/>
              <a:t>ptimistic locking assumes overwrite condition rarely happens.</a:t>
            </a:r>
          </a:p>
          <a:p>
            <a:pPr lvl="1"/>
            <a:r>
              <a:rPr lang="en-US" dirty="0" smtClean="0"/>
              <a:t>When the data is first read and passed to the client, no lock is obtained. Instead a hash, version number, timestamp or similar signature based on the current state is passed along with the data.</a:t>
            </a:r>
          </a:p>
          <a:p>
            <a:pPr lvl="1"/>
            <a:r>
              <a:rPr lang="en-US" dirty="0" smtClean="0"/>
              <a:t>Upon update, the program compares the current state of the data in the database to what it was when sent to the client. If the current state is newer, the client changes are not allowed to proceed.</a:t>
            </a:r>
          </a:p>
        </p:txBody>
      </p:sp>
    </p:spTree>
    <p:extLst>
      <p:ext uri="{BB962C8B-B14F-4D97-AF65-F5344CB8AC3E}">
        <p14:creationId xmlns:p14="http://schemas.microsoft.com/office/powerpoint/2010/main" val="15377230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Data Locking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Various methods can be used to determine if the client’s data is </a:t>
            </a:r>
            <a:r>
              <a:rPr lang="en-US" dirty="0" smtClean="0"/>
              <a:t>stale:</a:t>
            </a:r>
            <a:endParaRPr lang="en-US" dirty="0"/>
          </a:p>
          <a:p>
            <a:pPr lvl="0"/>
            <a:r>
              <a:rPr lang="en-US" dirty="0"/>
              <a:t>Full re-select with serialized lock and </a:t>
            </a:r>
            <a:r>
              <a:rPr lang="en-US" dirty="0" smtClean="0"/>
              <a:t>new </a:t>
            </a:r>
            <a:r>
              <a:rPr lang="en-US" dirty="0"/>
              <a:t>values passed in from the UI.</a:t>
            </a:r>
          </a:p>
          <a:p>
            <a:pPr lvl="0"/>
            <a:r>
              <a:rPr lang="en-US" dirty="0"/>
              <a:t>Update of new values where the current database values match the old values passed </a:t>
            </a:r>
            <a:r>
              <a:rPr lang="en-US" dirty="0" smtClean="0"/>
              <a:t>back </a:t>
            </a:r>
            <a:r>
              <a:rPr lang="en-US" dirty="0"/>
              <a:t>from the UI. If the update finds no rows to update, it is because the values in the row have changed since it was first read.</a:t>
            </a:r>
          </a:p>
          <a:p>
            <a:pPr lvl="0"/>
            <a:r>
              <a:rPr lang="en-US" dirty="0">
                <a:solidFill>
                  <a:srgbClr val="00B050"/>
                </a:solidFill>
              </a:rPr>
              <a:t>Timestamp or counter that is maintained </a:t>
            </a:r>
            <a:r>
              <a:rPr lang="en-US" dirty="0" smtClean="0">
                <a:solidFill>
                  <a:srgbClr val="00B050"/>
                </a:solidFill>
              </a:rPr>
              <a:t>by app or trigger</a:t>
            </a:r>
            <a:r>
              <a:rPr lang="en-US" dirty="0">
                <a:solidFill>
                  <a:srgbClr val="00B050"/>
                </a:solidFill>
              </a:rPr>
              <a:t>. Passed to UI during read. UI passes it back during write for comparison to current value.</a:t>
            </a:r>
          </a:p>
          <a:p>
            <a:pPr lvl="0"/>
            <a:r>
              <a:rPr lang="en-US" dirty="0"/>
              <a:t>Checksum or hash generated using </a:t>
            </a:r>
            <a:r>
              <a:rPr lang="en-US" dirty="0" err="1"/>
              <a:t>OWA_OPT_LOCK.checksum</a:t>
            </a:r>
            <a:r>
              <a:rPr lang="en-US" dirty="0"/>
              <a:t>(), ORA_HASH, DBMS_CRYPTO.HASH or </a:t>
            </a:r>
            <a:r>
              <a:rPr lang="en-US" dirty="0" smtClean="0"/>
              <a:t>DBMS_SQLHASH.GETHASH.</a:t>
            </a:r>
          </a:p>
          <a:p>
            <a:pPr lvl="0"/>
            <a:r>
              <a:rPr lang="en-US" dirty="0" smtClean="0"/>
              <a:t>ORA_ROWSCN </a:t>
            </a:r>
            <a:r>
              <a:rPr lang="en-US" dirty="0" err="1" smtClean="0">
                <a:hlinkClick r:id="rId2"/>
              </a:rPr>
              <a:t>pseudocolumn</a:t>
            </a:r>
            <a:r>
              <a:rPr lang="en-US" dirty="0" smtClean="0"/>
              <a:t>.</a:t>
            </a:r>
          </a:p>
          <a:p>
            <a:pPr lvl="1"/>
            <a:r>
              <a:rPr lang="en-US" dirty="0" smtClean="0"/>
              <a:t>Table </a:t>
            </a:r>
            <a:r>
              <a:rPr lang="en-US" dirty="0"/>
              <a:t>must be created or re-organized with the ROWDEPENDENCIES clause, otherwise rows in same block share the same ORA_ROWSCN.</a:t>
            </a:r>
          </a:p>
          <a:p>
            <a:endParaRPr lang="en-US" dirty="0"/>
          </a:p>
        </p:txBody>
      </p:sp>
    </p:spTree>
    <p:extLst>
      <p:ext uri="{BB962C8B-B14F-4D97-AF65-F5344CB8AC3E}">
        <p14:creationId xmlns:p14="http://schemas.microsoft.com/office/powerpoint/2010/main" val="320961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a:t>
            </a:r>
            <a:r>
              <a:rPr lang="en-US" dirty="0"/>
              <a:t>Data </a:t>
            </a:r>
            <a:r>
              <a:rPr lang="en-US" dirty="0" smtClean="0"/>
              <a:t>Locking</a:t>
            </a:r>
            <a:endParaRPr lang="en-US" dirty="0"/>
          </a:p>
        </p:txBody>
      </p:sp>
      <p:sp>
        <p:nvSpPr>
          <p:cNvPr id="3" name="Content Placeholder 2"/>
          <p:cNvSpPr>
            <a:spLocks noGrp="1"/>
          </p:cNvSpPr>
          <p:nvPr>
            <p:ph idx="1"/>
          </p:nvPr>
        </p:nvSpPr>
        <p:spPr>
          <a:xfrm>
            <a:off x="838200" y="1825625"/>
            <a:ext cx="10515600" cy="4713720"/>
          </a:xfrm>
        </p:spPr>
        <p:txBody>
          <a:bodyPr>
            <a:normAutofit/>
          </a:bodyPr>
          <a:lstStyle/>
          <a:p>
            <a:r>
              <a:rPr lang="en-US" dirty="0" smtClean="0"/>
              <a:t>Personally prefer the </a:t>
            </a:r>
            <a:r>
              <a:rPr lang="en-US" dirty="0"/>
              <a:t>timestamp </a:t>
            </a:r>
            <a:r>
              <a:rPr lang="en-US" dirty="0" smtClean="0"/>
              <a:t>as </a:t>
            </a:r>
            <a:r>
              <a:rPr lang="en-US" dirty="0"/>
              <a:t>it gives us 3 </a:t>
            </a:r>
            <a:r>
              <a:rPr lang="en-US" dirty="0" smtClean="0"/>
              <a:t>for </a:t>
            </a:r>
            <a:r>
              <a:rPr lang="en-US" dirty="0"/>
              <a:t>the price of </a:t>
            </a:r>
            <a:r>
              <a:rPr lang="en-US" dirty="0" smtClean="0"/>
              <a:t>1:</a:t>
            </a:r>
            <a:endParaRPr lang="en-US" dirty="0"/>
          </a:p>
          <a:p>
            <a:pPr lvl="1"/>
            <a:r>
              <a:rPr lang="en-US" dirty="0"/>
              <a:t>we know the row has changed</a:t>
            </a:r>
          </a:p>
          <a:p>
            <a:pPr lvl="1"/>
            <a:r>
              <a:rPr lang="en-US" dirty="0"/>
              <a:t>we know when it changed</a:t>
            </a:r>
          </a:p>
          <a:p>
            <a:pPr lvl="1"/>
            <a:r>
              <a:rPr lang="en-US" dirty="0"/>
              <a:t>c</a:t>
            </a:r>
            <a:r>
              <a:rPr lang="en-US" dirty="0" smtClean="0"/>
              <a:t>an serve </a:t>
            </a:r>
            <a:r>
              <a:rPr lang="en-US" dirty="0"/>
              <a:t>double duty as </a:t>
            </a:r>
            <a:r>
              <a:rPr lang="en-US" dirty="0" smtClean="0"/>
              <a:t>both audit </a:t>
            </a:r>
            <a:r>
              <a:rPr lang="en-US" dirty="0"/>
              <a:t>and versioning column</a:t>
            </a:r>
            <a:endParaRPr lang="en-US" dirty="0" smtClean="0"/>
          </a:p>
          <a:p>
            <a:r>
              <a:rPr lang="en-US" dirty="0" smtClean="0"/>
              <a:t>In our case, we already had a numeric version column in place from Hibernate forcing it upon us. So timestamp was sadly jettisoned.</a:t>
            </a:r>
          </a:p>
          <a:p>
            <a:r>
              <a:rPr lang="en-US" dirty="0" smtClean="0"/>
              <a:t>We pass a counter (column </a:t>
            </a:r>
            <a:r>
              <a:rPr lang="en-US" dirty="0" err="1" smtClean="0"/>
              <a:t>jpa_version</a:t>
            </a:r>
            <a:r>
              <a:rPr lang="en-US" dirty="0" smtClean="0"/>
              <a:t>) back within query results. Client returns this counter value back to DB when updating data.</a:t>
            </a:r>
            <a:endParaRPr lang="en-US" dirty="0"/>
          </a:p>
          <a:p>
            <a:r>
              <a:rPr lang="en-US" dirty="0"/>
              <a:t>Update </a:t>
            </a:r>
            <a:r>
              <a:rPr lang="en-US" dirty="0" smtClean="0"/>
              <a:t>API re-reads data, compares live counter to counter given by client, </a:t>
            </a:r>
            <a:r>
              <a:rPr lang="en-US" dirty="0"/>
              <a:t>and </a:t>
            </a:r>
            <a:r>
              <a:rPr lang="en-US" dirty="0" smtClean="0"/>
              <a:t>raises </a:t>
            </a:r>
            <a:r>
              <a:rPr lang="en-US" dirty="0"/>
              <a:t>exception with message if client data is stale</a:t>
            </a:r>
            <a:r>
              <a:rPr lang="en-US" dirty="0" smtClean="0"/>
              <a:t>.</a:t>
            </a:r>
            <a:endParaRPr lang="en-US" dirty="0"/>
          </a:p>
        </p:txBody>
      </p:sp>
    </p:spTree>
    <p:extLst>
      <p:ext uri="{BB962C8B-B14F-4D97-AF65-F5344CB8AC3E}">
        <p14:creationId xmlns:p14="http://schemas.microsoft.com/office/powerpoint/2010/main" val="23709306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Data Access API</a:t>
            </a:r>
            <a:endParaRPr lang="en-US" dirty="0"/>
          </a:p>
        </p:txBody>
      </p:sp>
      <p:sp>
        <p:nvSpPr>
          <p:cNvPr id="3" name="Content Placeholder 2"/>
          <p:cNvSpPr>
            <a:spLocks noGrp="1"/>
          </p:cNvSpPr>
          <p:nvPr>
            <p:ph idx="1"/>
          </p:nvPr>
        </p:nvSpPr>
        <p:spPr/>
        <p:txBody>
          <a:bodyPr/>
          <a:lstStyle/>
          <a:p>
            <a:r>
              <a:rPr lang="en-US" dirty="0" smtClean="0"/>
              <a:t>With our data access strategy designed, just had to convince management.</a:t>
            </a:r>
          </a:p>
          <a:p>
            <a:r>
              <a:rPr lang="en-US" dirty="0" smtClean="0"/>
              <a:t>The biggest changes were removing Hibernate and moving SQL into PL/SQL APIs.</a:t>
            </a:r>
          </a:p>
          <a:p>
            <a:pPr lvl="1"/>
            <a:r>
              <a:rPr lang="en-US" dirty="0" smtClean="0"/>
              <a:t>No trouble with Hibernate. Management had too many bruises. They wanted it gone too.</a:t>
            </a:r>
          </a:p>
          <a:p>
            <a:pPr lvl="1"/>
            <a:r>
              <a:rPr lang="en-US" dirty="0" smtClean="0"/>
              <a:t>But very few PL/SQL cheerleaders. Their opinions about PL/SQL were based on hearsay from the uninformed.</a:t>
            </a:r>
            <a:endParaRPr lang="en-US" dirty="0"/>
          </a:p>
        </p:txBody>
      </p:sp>
    </p:spTree>
    <p:extLst>
      <p:ext uri="{BB962C8B-B14F-4D97-AF65-F5344CB8AC3E}">
        <p14:creationId xmlns:p14="http://schemas.microsoft.com/office/powerpoint/2010/main" val="30957053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ot;No&quot; Symbol 3"/>
          <p:cNvSpPr/>
          <p:nvPr/>
        </p:nvSpPr>
        <p:spPr>
          <a:xfrm>
            <a:off x="1810512" y="1825625"/>
            <a:ext cx="4562856" cy="4345940"/>
          </a:xfrm>
          <a:prstGeom prst="noSmoking">
            <a:avLst/>
          </a:prstGeom>
          <a:solidFill>
            <a:srgbClr val="FFCEC9"/>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DB: Arguments against PL/SQL</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Inability to port apps to another DB</a:t>
            </a:r>
          </a:p>
          <a:p>
            <a:r>
              <a:rPr lang="en-US" dirty="0"/>
              <a:t>Can’t version the code</a:t>
            </a:r>
          </a:p>
          <a:p>
            <a:r>
              <a:rPr lang="en-US" dirty="0"/>
              <a:t>In-memory app server logic always faster</a:t>
            </a:r>
          </a:p>
          <a:p>
            <a:r>
              <a:rPr lang="en-US" dirty="0"/>
              <a:t>Increased cost, complexity and less maintainability</a:t>
            </a:r>
          </a:p>
          <a:p>
            <a:r>
              <a:rPr lang="en-US" dirty="0"/>
              <a:t>No business logic outside of the app server</a:t>
            </a:r>
          </a:p>
          <a:p>
            <a:r>
              <a:rPr lang="en-US" dirty="0"/>
              <a:t>DBA bottleneck</a:t>
            </a:r>
          </a:p>
          <a:p>
            <a:r>
              <a:rPr lang="en-US" dirty="0"/>
              <a:t>No skillset among the developers. Second </a:t>
            </a:r>
            <a:r>
              <a:rPr lang="en-US" dirty="0" err="1"/>
              <a:t>lang</a:t>
            </a:r>
            <a:r>
              <a:rPr lang="en-US" dirty="0"/>
              <a:t> for app.</a:t>
            </a:r>
          </a:p>
          <a:p>
            <a:r>
              <a:rPr lang="en-US" dirty="0"/>
              <a:t>Hard to debug. Rarely tested.</a:t>
            </a:r>
          </a:p>
          <a:p>
            <a:r>
              <a:rPr lang="en-US" dirty="0"/>
              <a:t>Not cached. Not pre-compiled. Not faster. Dynamic SQL as fast or faster than stored </a:t>
            </a:r>
            <a:r>
              <a:rPr lang="en-US" dirty="0" err="1"/>
              <a:t>procs</a:t>
            </a:r>
            <a:r>
              <a:rPr lang="en-US" dirty="0" smtClean="0"/>
              <a:t>.</a:t>
            </a:r>
            <a:endParaRPr lang="en-US" dirty="0"/>
          </a:p>
        </p:txBody>
      </p:sp>
    </p:spTree>
    <p:extLst>
      <p:ext uri="{BB962C8B-B14F-4D97-AF65-F5344CB8AC3E}">
        <p14:creationId xmlns:p14="http://schemas.microsoft.com/office/powerpoint/2010/main" val="4499087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Arguments for PL/SQL as Data API</a:t>
            </a:r>
            <a:endParaRPr lang="en-US" dirty="0"/>
          </a:p>
        </p:txBody>
      </p:sp>
      <p:sp>
        <p:nvSpPr>
          <p:cNvPr id="3" name="Content Placeholder 2"/>
          <p:cNvSpPr>
            <a:spLocks noGrp="1"/>
          </p:cNvSpPr>
          <p:nvPr>
            <p:ph idx="1"/>
          </p:nvPr>
        </p:nvSpPr>
        <p:spPr>
          <a:xfrm>
            <a:off x="838200" y="1825624"/>
            <a:ext cx="10515600" cy="4684903"/>
          </a:xfrm>
        </p:spPr>
        <p:txBody>
          <a:bodyPr>
            <a:normAutofit fontScale="77500" lnSpcReduction="20000"/>
          </a:bodyPr>
          <a:lstStyle/>
          <a:p>
            <a:r>
              <a:rPr lang="en-US" dirty="0" smtClean="0"/>
              <a:t>Home for SQL in the DB where </a:t>
            </a:r>
            <a:r>
              <a:rPr lang="en-US" dirty="0"/>
              <a:t>it belongs</a:t>
            </a:r>
          </a:p>
          <a:p>
            <a:r>
              <a:rPr lang="en-US" dirty="0"/>
              <a:t>Agility when changing app development language/framework</a:t>
            </a:r>
          </a:p>
          <a:p>
            <a:r>
              <a:rPr lang="en-US" dirty="0"/>
              <a:t>Continuous and easy deployment</a:t>
            </a:r>
          </a:p>
          <a:p>
            <a:r>
              <a:rPr lang="en-US" dirty="0"/>
              <a:t>Speed and efficiency</a:t>
            </a:r>
          </a:p>
          <a:p>
            <a:r>
              <a:rPr lang="en-US" dirty="0"/>
              <a:t>Set/Bulk transactions and processing</a:t>
            </a:r>
          </a:p>
          <a:p>
            <a:r>
              <a:rPr lang="en-US" dirty="0"/>
              <a:t>ETL</a:t>
            </a:r>
          </a:p>
          <a:p>
            <a:r>
              <a:rPr lang="en-US" dirty="0"/>
              <a:t>Security</a:t>
            </a:r>
          </a:p>
          <a:p>
            <a:r>
              <a:rPr lang="en-US" dirty="0"/>
              <a:t>Abstraction and de-coupling</a:t>
            </a:r>
          </a:p>
          <a:p>
            <a:r>
              <a:rPr lang="en-US" dirty="0"/>
              <a:t>Centralization of common logic and reusability</a:t>
            </a:r>
          </a:p>
          <a:p>
            <a:r>
              <a:rPr lang="en-US" dirty="0"/>
              <a:t>Automation of routine data-centric tasks</a:t>
            </a:r>
          </a:p>
          <a:p>
            <a:r>
              <a:rPr lang="en-US" dirty="0"/>
              <a:t>Built-in and bolt-on auditing and </a:t>
            </a:r>
            <a:r>
              <a:rPr lang="en-US" dirty="0" smtClean="0"/>
              <a:t>instrumentation</a:t>
            </a:r>
          </a:p>
          <a:p>
            <a:pPr marL="0" indent="0">
              <a:buNone/>
            </a:pPr>
            <a:endParaRPr lang="en-US" dirty="0" smtClean="0"/>
          </a:p>
          <a:p>
            <a:pPr marL="0" indent="0">
              <a:buNone/>
            </a:pPr>
            <a:r>
              <a:rPr lang="en-US" dirty="0"/>
              <a:t>See Bryn Llewelyn’s excellent </a:t>
            </a:r>
            <a:r>
              <a:rPr lang="en-US" dirty="0">
                <a:hlinkClick r:id="rId2"/>
              </a:rPr>
              <a:t>Why use PL/SQL?</a:t>
            </a:r>
            <a:r>
              <a:rPr lang="en-US" i="1" dirty="0"/>
              <a:t> </a:t>
            </a:r>
            <a:r>
              <a:rPr lang="en-US" dirty="0" smtClean="0"/>
              <a:t>for great </a:t>
            </a:r>
            <a:r>
              <a:rPr lang="en-US" smtClean="0"/>
              <a:t>pro-PL/SQL points</a:t>
            </a:r>
            <a:endParaRPr lang="en-US" dirty="0"/>
          </a:p>
        </p:txBody>
      </p:sp>
    </p:spTree>
    <p:extLst>
      <p:ext uri="{BB962C8B-B14F-4D97-AF65-F5344CB8AC3E}">
        <p14:creationId xmlns:p14="http://schemas.microsoft.com/office/powerpoint/2010/main" val="31976464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SQL Placement</a:t>
            </a:r>
            <a:endParaRPr lang="en-US" dirty="0"/>
          </a:p>
        </p:txBody>
      </p:sp>
      <p:sp>
        <p:nvSpPr>
          <p:cNvPr id="3" name="Content Placeholder 2"/>
          <p:cNvSpPr>
            <a:spLocks noGrp="1"/>
          </p:cNvSpPr>
          <p:nvPr>
            <p:ph idx="1"/>
          </p:nvPr>
        </p:nvSpPr>
        <p:spPr/>
        <p:txBody>
          <a:bodyPr>
            <a:normAutofit lnSpcReduction="10000"/>
          </a:bodyPr>
          <a:lstStyle/>
          <a:p>
            <a:r>
              <a:rPr lang="en-US" dirty="0" smtClean="0"/>
              <a:t>Can feel like a religious </a:t>
            </a:r>
            <a:r>
              <a:rPr lang="en-US" dirty="0"/>
              <a:t>debate, but </a:t>
            </a:r>
            <a:r>
              <a:rPr lang="en-US" dirty="0" smtClean="0"/>
              <a:t>there </a:t>
            </a:r>
            <a:r>
              <a:rPr lang="en-US" dirty="0"/>
              <a:t>is only one truth:</a:t>
            </a:r>
          </a:p>
          <a:p>
            <a:pPr lvl="1"/>
            <a:r>
              <a:rPr lang="en-US" dirty="0"/>
              <a:t>All SQL should be kept behind an abstraction layer in the database (views, packaged cursors or packaged PL/SQL </a:t>
            </a:r>
            <a:r>
              <a:rPr lang="en-US" dirty="0" smtClean="0"/>
              <a:t>routines)</a:t>
            </a:r>
            <a:endParaRPr lang="en-US" dirty="0"/>
          </a:p>
          <a:p>
            <a:r>
              <a:rPr lang="en-US" dirty="0"/>
              <a:t>SQL should be written by someone that understands relational, sets, SQL and your database’s capabilities.</a:t>
            </a:r>
          </a:p>
          <a:p>
            <a:r>
              <a:rPr lang="en-US" dirty="0"/>
              <a:t>Reviewed, tested and tuned by DBAs</a:t>
            </a:r>
          </a:p>
          <a:p>
            <a:r>
              <a:rPr lang="en-US" dirty="0"/>
              <a:t>Can be easily instrumented for logging and debugging. Much easier to troubleshoot and monitor when kept inside the database, next to the data, where it belongs</a:t>
            </a:r>
            <a:r>
              <a:rPr lang="en-US" dirty="0" smtClean="0"/>
              <a:t>.</a:t>
            </a:r>
          </a:p>
          <a:p>
            <a:r>
              <a:rPr lang="en-US" dirty="0" smtClean="0"/>
              <a:t>Much more likely common SQL will be cached and re-used</a:t>
            </a:r>
            <a:endParaRPr lang="en-US" dirty="0"/>
          </a:p>
        </p:txBody>
      </p:sp>
    </p:spTree>
    <p:extLst>
      <p:ext uri="{BB962C8B-B14F-4D97-AF65-F5344CB8AC3E}">
        <p14:creationId xmlns:p14="http://schemas.microsoft.com/office/powerpoint/2010/main" val="5083542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App Evolution</a:t>
            </a:r>
            <a:endParaRPr lang="en-US" dirty="0"/>
          </a:p>
        </p:txBody>
      </p:sp>
      <p:sp>
        <p:nvSpPr>
          <p:cNvPr id="3" name="Content Placeholder 2"/>
          <p:cNvSpPr>
            <a:spLocks noGrp="1"/>
          </p:cNvSpPr>
          <p:nvPr>
            <p:ph idx="1"/>
          </p:nvPr>
        </p:nvSpPr>
        <p:spPr/>
        <p:txBody>
          <a:bodyPr/>
          <a:lstStyle/>
          <a:p>
            <a:r>
              <a:rPr lang="en-US" dirty="0"/>
              <a:t>How often do apps change a framework they’re using? (POJO -&gt; EJB -&gt; Struts -&gt; Ajax -&gt; JSF -&gt; Angular -&gt; ?)</a:t>
            </a:r>
          </a:p>
          <a:p>
            <a:r>
              <a:rPr lang="en-US" dirty="0"/>
              <a:t>Do any of them </a:t>
            </a:r>
            <a:r>
              <a:rPr lang="en-US" dirty="0" smtClean="0"/>
              <a:t>share the same DB access methods?</a:t>
            </a:r>
            <a:endParaRPr lang="en-US" dirty="0"/>
          </a:p>
          <a:p>
            <a:r>
              <a:rPr lang="en-US" dirty="0"/>
              <a:t>How often do apps change the database?</a:t>
            </a:r>
          </a:p>
          <a:p>
            <a:r>
              <a:rPr lang="en-US" dirty="0"/>
              <a:t>Keeping the SQL and data logic in the database means much less work when re-tooling an </a:t>
            </a:r>
            <a:r>
              <a:rPr lang="en-US" dirty="0" smtClean="0"/>
              <a:t>app</a:t>
            </a:r>
            <a:endParaRPr lang="en-US" dirty="0"/>
          </a:p>
        </p:txBody>
      </p:sp>
    </p:spTree>
    <p:extLst>
      <p:ext uri="{BB962C8B-B14F-4D97-AF65-F5344CB8AC3E}">
        <p14:creationId xmlns:p14="http://schemas.microsoft.com/office/powerpoint/2010/main" val="12865833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Security</a:t>
            </a:r>
            <a:endParaRPr lang="en-US" dirty="0"/>
          </a:p>
        </p:txBody>
      </p:sp>
      <p:sp>
        <p:nvSpPr>
          <p:cNvPr id="3" name="Content Placeholder 2"/>
          <p:cNvSpPr>
            <a:spLocks noGrp="1"/>
          </p:cNvSpPr>
          <p:nvPr>
            <p:ph idx="1"/>
          </p:nvPr>
        </p:nvSpPr>
        <p:spPr/>
        <p:txBody>
          <a:bodyPr/>
          <a:lstStyle/>
          <a:p>
            <a:r>
              <a:rPr lang="en-US" dirty="0"/>
              <a:t>If business requires stiff protection of data structures, don’t grant them to any accounts. </a:t>
            </a:r>
          </a:p>
          <a:p>
            <a:r>
              <a:rPr lang="en-US" dirty="0"/>
              <a:t>Construct PL/SQL API for data access and manipulation</a:t>
            </a:r>
          </a:p>
          <a:p>
            <a:r>
              <a:rPr lang="en-US" dirty="0" smtClean="0"/>
              <a:t>Design security scheme for </a:t>
            </a:r>
            <a:r>
              <a:rPr lang="en-US" dirty="0"/>
              <a:t>the stored </a:t>
            </a:r>
            <a:r>
              <a:rPr lang="en-US" dirty="0" err="1"/>
              <a:t>procs</a:t>
            </a:r>
            <a:r>
              <a:rPr lang="en-US" dirty="0"/>
              <a:t> that have access to the tables and views</a:t>
            </a:r>
            <a:r>
              <a:rPr lang="en-US" dirty="0" smtClean="0"/>
              <a:t>.</a:t>
            </a:r>
          </a:p>
          <a:p>
            <a:r>
              <a:rPr lang="en-US" dirty="0" smtClean="0"/>
              <a:t>Use DBMS_ASSERT to test for valid inputs and avoid injection</a:t>
            </a:r>
          </a:p>
          <a:p>
            <a:r>
              <a:rPr lang="en-US" dirty="0" smtClean="0"/>
              <a:t>Use new white-listing to further restrict access to PL/SQL routines</a:t>
            </a:r>
          </a:p>
        </p:txBody>
      </p:sp>
    </p:spTree>
    <p:extLst>
      <p:ext uri="{BB962C8B-B14F-4D97-AF65-F5344CB8AC3E}">
        <p14:creationId xmlns:p14="http://schemas.microsoft.com/office/powerpoint/2010/main" val="25595989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SQL Injection-proofing</a:t>
            </a:r>
            <a:endParaRPr lang="en-US" dirty="0"/>
          </a:p>
        </p:txBody>
      </p:sp>
      <p:sp>
        <p:nvSpPr>
          <p:cNvPr id="3" name="Content Placeholder 2"/>
          <p:cNvSpPr>
            <a:spLocks noGrp="1"/>
          </p:cNvSpPr>
          <p:nvPr>
            <p:ph idx="1"/>
          </p:nvPr>
        </p:nvSpPr>
        <p:spPr/>
        <p:txBody>
          <a:bodyPr/>
          <a:lstStyle/>
          <a:p>
            <a:r>
              <a:rPr lang="en-US" dirty="0"/>
              <a:t>SQL written by </a:t>
            </a:r>
            <a:r>
              <a:rPr lang="en-US" dirty="0" err="1"/>
              <a:t>devs</a:t>
            </a:r>
            <a:r>
              <a:rPr lang="en-US" dirty="0"/>
              <a:t> and kept in the middle tier is much more likely to suffer from </a:t>
            </a:r>
            <a:r>
              <a:rPr lang="en-US" dirty="0" smtClean="0"/>
              <a:t>predicate concatenation, performance, shared pool and security issues.</a:t>
            </a:r>
            <a:endParaRPr lang="en-US" dirty="0"/>
          </a:p>
          <a:p>
            <a:r>
              <a:rPr lang="en-US" dirty="0"/>
              <a:t>SQL behind a PL/SQL interface guarantees no SQL injection (unless dynamic SQL is being written with </a:t>
            </a:r>
            <a:r>
              <a:rPr lang="en-US" dirty="0" smtClean="0"/>
              <a:t>parameters), and written by experienced DBAs, it is more likely to be correct and fast.</a:t>
            </a:r>
            <a:endParaRPr lang="en-US" dirty="0"/>
          </a:p>
        </p:txBody>
      </p:sp>
    </p:spTree>
    <p:extLst>
      <p:ext uri="{BB962C8B-B14F-4D97-AF65-F5344CB8AC3E}">
        <p14:creationId xmlns:p14="http://schemas.microsoft.com/office/powerpoint/2010/main" val="786037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Yes</a:t>
            </a:r>
            <a:endParaRPr lang="en-US" dirty="0"/>
          </a:p>
        </p:txBody>
      </p:sp>
    </p:spTree>
    <p:extLst>
      <p:ext uri="{BB962C8B-B14F-4D97-AF65-F5344CB8AC3E}">
        <p14:creationId xmlns:p14="http://schemas.microsoft.com/office/powerpoint/2010/main" val="21732611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Deployment</a:t>
            </a:r>
            <a:endParaRPr lang="en-US" dirty="0"/>
          </a:p>
        </p:txBody>
      </p:sp>
      <p:sp>
        <p:nvSpPr>
          <p:cNvPr id="3" name="Content Placeholder 2"/>
          <p:cNvSpPr>
            <a:spLocks noGrp="1"/>
          </p:cNvSpPr>
          <p:nvPr>
            <p:ph idx="1"/>
          </p:nvPr>
        </p:nvSpPr>
        <p:spPr/>
        <p:txBody>
          <a:bodyPr/>
          <a:lstStyle/>
          <a:p>
            <a:r>
              <a:rPr lang="en-US" dirty="0"/>
              <a:t>Being </a:t>
            </a:r>
            <a:r>
              <a:rPr lang="en-US" dirty="0" smtClean="0"/>
              <a:t>an interpreted language, </a:t>
            </a:r>
            <a:r>
              <a:rPr lang="en-US" dirty="0"/>
              <a:t>PL/SQL is very simple to deploy. </a:t>
            </a:r>
            <a:endParaRPr lang="en-US" dirty="0" smtClean="0"/>
          </a:p>
          <a:p>
            <a:pPr lvl="1"/>
            <a:r>
              <a:rPr lang="en-US" dirty="0"/>
              <a:t>Compile the versioned source file into the schema. Done</a:t>
            </a:r>
            <a:r>
              <a:rPr lang="en-US" dirty="0" smtClean="0"/>
              <a:t>.</a:t>
            </a:r>
          </a:p>
          <a:p>
            <a:r>
              <a:rPr lang="en-US" dirty="0" smtClean="0"/>
              <a:t>Dependency model ensures package state isn’t invalidated unless absolutely necessary.</a:t>
            </a:r>
          </a:p>
          <a:p>
            <a:pPr marL="685800" lvl="2">
              <a:spcBef>
                <a:spcPts val="1000"/>
              </a:spcBef>
            </a:pPr>
            <a:r>
              <a:rPr lang="en-US" sz="2400" dirty="0"/>
              <a:t>App data layer should be amended to capture the “existing state of packages has been discarded” error and re-try the previous call</a:t>
            </a:r>
            <a:r>
              <a:rPr lang="en-US" sz="2400" dirty="0" smtClean="0"/>
              <a:t>.</a:t>
            </a:r>
          </a:p>
          <a:p>
            <a:pPr marL="228600" lvl="1">
              <a:spcBef>
                <a:spcPts val="1000"/>
              </a:spcBef>
            </a:pPr>
            <a:r>
              <a:rPr lang="en-US" sz="2800" dirty="0" smtClean="0"/>
              <a:t>Abstract structures using views, ref cursor OUT parameter for query routines, and record-based DML.</a:t>
            </a:r>
            <a:endParaRPr lang="en-US" sz="2800" dirty="0"/>
          </a:p>
          <a:p>
            <a:r>
              <a:rPr lang="en-US" dirty="0" smtClean="0"/>
              <a:t>Voila! Self-adjusting code that can be continuously deployed </a:t>
            </a:r>
            <a:r>
              <a:rPr lang="en-US" dirty="0"/>
              <a:t>to </a:t>
            </a:r>
            <a:r>
              <a:rPr lang="en-US" dirty="0" smtClean="0"/>
              <a:t>Prod</a:t>
            </a:r>
            <a:endParaRPr lang="en-US" dirty="0"/>
          </a:p>
        </p:txBody>
      </p:sp>
    </p:spTree>
    <p:extLst>
      <p:ext uri="{BB962C8B-B14F-4D97-AF65-F5344CB8AC3E}">
        <p14:creationId xmlns:p14="http://schemas.microsoft.com/office/powerpoint/2010/main" val="7480947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Data Proximity &amp; Network Latency</a:t>
            </a:r>
            <a:endParaRPr lang="en-US" dirty="0"/>
          </a:p>
        </p:txBody>
      </p:sp>
      <p:sp>
        <p:nvSpPr>
          <p:cNvPr id="3" name="Content Placeholder 2"/>
          <p:cNvSpPr>
            <a:spLocks noGrp="1"/>
          </p:cNvSpPr>
          <p:nvPr>
            <p:ph idx="1"/>
          </p:nvPr>
        </p:nvSpPr>
        <p:spPr/>
        <p:txBody>
          <a:bodyPr/>
          <a:lstStyle/>
          <a:p>
            <a:r>
              <a:rPr lang="en-US" dirty="0"/>
              <a:t>Typical: Query DB, </a:t>
            </a:r>
            <a:r>
              <a:rPr lang="en-US" dirty="0">
                <a:solidFill>
                  <a:srgbClr val="FF0000"/>
                </a:solidFill>
              </a:rPr>
              <a:t>transport result set across the network, load objects</a:t>
            </a:r>
            <a:r>
              <a:rPr lang="en-US" dirty="0"/>
              <a:t>, perform the operation(s) on the data in memory, </a:t>
            </a:r>
            <a:r>
              <a:rPr lang="en-US" dirty="0">
                <a:solidFill>
                  <a:srgbClr val="FF0000"/>
                </a:solidFill>
              </a:rPr>
              <a:t>unload objects, transport data back to DB</a:t>
            </a:r>
            <a:r>
              <a:rPr lang="en-US" dirty="0"/>
              <a:t>, update and commit.</a:t>
            </a:r>
          </a:p>
          <a:p>
            <a:r>
              <a:rPr lang="en-US" dirty="0"/>
              <a:t>Stored Routines: Call routine, query DB, perform operation(s) on the data in memory, update and commit.</a:t>
            </a:r>
          </a:p>
          <a:p>
            <a:r>
              <a:rPr lang="en-US" dirty="0"/>
              <a:t>Eliminating the items </a:t>
            </a:r>
            <a:r>
              <a:rPr lang="en-US" dirty="0" smtClean="0"/>
              <a:t>above in </a:t>
            </a:r>
            <a:r>
              <a:rPr lang="en-US" dirty="0"/>
              <a:t>red saves significant runtime when dealing with large result sets</a:t>
            </a:r>
            <a:r>
              <a:rPr lang="en-US" dirty="0" smtClean="0"/>
              <a:t>.</a:t>
            </a:r>
            <a:endParaRPr lang="en-US" dirty="0"/>
          </a:p>
        </p:txBody>
      </p:sp>
    </p:spTree>
    <p:extLst>
      <p:ext uri="{BB962C8B-B14F-4D97-AF65-F5344CB8AC3E}">
        <p14:creationId xmlns:p14="http://schemas.microsoft.com/office/powerpoint/2010/main" val="5583011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Large Data Sets</a:t>
            </a:r>
            <a:endParaRPr lang="en-US" dirty="0"/>
          </a:p>
        </p:txBody>
      </p:sp>
      <p:sp>
        <p:nvSpPr>
          <p:cNvPr id="3" name="Content Placeholder 2"/>
          <p:cNvSpPr>
            <a:spLocks noGrp="1"/>
          </p:cNvSpPr>
          <p:nvPr>
            <p:ph idx="1"/>
          </p:nvPr>
        </p:nvSpPr>
        <p:spPr/>
        <p:txBody>
          <a:bodyPr/>
          <a:lstStyle/>
          <a:p>
            <a:r>
              <a:rPr lang="en-US" dirty="0"/>
              <a:t>RDBMS are set-oriented</a:t>
            </a:r>
          </a:p>
          <a:p>
            <a:r>
              <a:rPr lang="en-US" dirty="0" smtClean="0"/>
              <a:t>Oracle is awesome at querying </a:t>
            </a:r>
            <a:r>
              <a:rPr lang="en-US" dirty="0"/>
              <a:t>and manipulating </a:t>
            </a:r>
            <a:r>
              <a:rPr lang="en-US" dirty="0" smtClean="0"/>
              <a:t>large, relational </a:t>
            </a:r>
            <a:r>
              <a:rPr lang="en-US" dirty="0"/>
              <a:t>result sets.</a:t>
            </a:r>
          </a:p>
          <a:p>
            <a:r>
              <a:rPr lang="en-US" dirty="0" smtClean="0"/>
              <a:t>Don’t </a:t>
            </a:r>
            <a:r>
              <a:rPr lang="en-US" dirty="0"/>
              <a:t>treat DB like “dumb” persistence box</a:t>
            </a:r>
          </a:p>
          <a:p>
            <a:r>
              <a:rPr lang="en-US" dirty="0"/>
              <a:t>Take advantage of the set and performance-oriented features of your DB</a:t>
            </a:r>
          </a:p>
          <a:p>
            <a:pPr lvl="1"/>
            <a:r>
              <a:rPr lang="en-US" dirty="0"/>
              <a:t>Doing as much as you can as one SQL </a:t>
            </a:r>
            <a:r>
              <a:rPr lang="en-US" dirty="0" smtClean="0"/>
              <a:t>statement</a:t>
            </a:r>
          </a:p>
          <a:p>
            <a:pPr lvl="1"/>
            <a:r>
              <a:rPr lang="en-US" dirty="0" smtClean="0"/>
              <a:t>Partitioning and parallel processing</a:t>
            </a:r>
          </a:p>
          <a:p>
            <a:pPr lvl="1"/>
            <a:r>
              <a:rPr lang="en-US" dirty="0" smtClean="0"/>
              <a:t>Pipelined functions</a:t>
            </a:r>
            <a:endParaRPr lang="en-US" dirty="0"/>
          </a:p>
          <a:p>
            <a:pPr lvl="1"/>
            <a:r>
              <a:rPr lang="en-US" dirty="0"/>
              <a:t>If PL/SQL is the solution, use bulk </a:t>
            </a:r>
            <a:r>
              <a:rPr lang="en-US" dirty="0" smtClean="0"/>
              <a:t>features BULK COLLECT and FORALL</a:t>
            </a:r>
            <a:endParaRPr lang="en-US" dirty="0"/>
          </a:p>
        </p:txBody>
      </p:sp>
    </p:spTree>
    <p:extLst>
      <p:ext uri="{BB962C8B-B14F-4D97-AF65-F5344CB8AC3E}">
        <p14:creationId xmlns:p14="http://schemas.microsoft.com/office/powerpoint/2010/main" val="13540110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Extraction</a:t>
            </a:r>
            <a:endParaRPr lang="en-US" dirty="0"/>
          </a:p>
        </p:txBody>
      </p:sp>
      <p:sp>
        <p:nvSpPr>
          <p:cNvPr id="3" name="Content Placeholder 2"/>
          <p:cNvSpPr>
            <a:spLocks noGrp="1"/>
          </p:cNvSpPr>
          <p:nvPr>
            <p:ph idx="1"/>
          </p:nvPr>
        </p:nvSpPr>
        <p:spPr/>
        <p:txBody>
          <a:bodyPr/>
          <a:lstStyle/>
          <a:p>
            <a:r>
              <a:rPr lang="en-US" dirty="0" smtClean="0"/>
              <a:t>Use PL/SQL to extract data and return to client or write to file or other output mechanism.</a:t>
            </a:r>
          </a:p>
          <a:p>
            <a:pPr lvl="1"/>
            <a:r>
              <a:rPr lang="en-US" dirty="0" smtClean="0"/>
              <a:t>This is especially appropriate if the extracting SQL query is complex and the resulting data is large.</a:t>
            </a:r>
          </a:p>
          <a:p>
            <a:r>
              <a:rPr lang="en-US" dirty="0" smtClean="0"/>
              <a:t>Pipelined functions deliver data to client of function as fast as possible</a:t>
            </a:r>
            <a:endParaRPr lang="en-US" dirty="0"/>
          </a:p>
        </p:txBody>
      </p:sp>
    </p:spTree>
    <p:extLst>
      <p:ext uri="{BB962C8B-B14F-4D97-AF65-F5344CB8AC3E}">
        <p14:creationId xmlns:p14="http://schemas.microsoft.com/office/powerpoint/2010/main" val="32696590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Transformation &amp; Loading</a:t>
            </a:r>
            <a:endParaRPr lang="en-US" dirty="0"/>
          </a:p>
        </p:txBody>
      </p:sp>
      <p:sp>
        <p:nvSpPr>
          <p:cNvPr id="3" name="Content Placeholder 2"/>
          <p:cNvSpPr>
            <a:spLocks noGrp="1"/>
          </p:cNvSpPr>
          <p:nvPr>
            <p:ph idx="1"/>
          </p:nvPr>
        </p:nvSpPr>
        <p:spPr/>
        <p:txBody>
          <a:bodyPr/>
          <a:lstStyle/>
          <a:p>
            <a:r>
              <a:rPr lang="en-US" dirty="0"/>
              <a:t>If requirements need to pump large amounts of data into the database, in particular if calculations or derivations need to read the destination database while processing incoming data, do it in the database using external tables and pipelined PL/SQL functions</a:t>
            </a:r>
            <a:r>
              <a:rPr lang="en-US" dirty="0" smtClean="0"/>
              <a:t>.</a:t>
            </a:r>
          </a:p>
          <a:p>
            <a:r>
              <a:rPr lang="en-US" dirty="0"/>
              <a:t>Can use EXTERNAL TABLE option and avoid copying/loading the data entirely</a:t>
            </a:r>
          </a:p>
        </p:txBody>
      </p:sp>
    </p:spTree>
    <p:extLst>
      <p:ext uri="{BB962C8B-B14F-4D97-AF65-F5344CB8AC3E}">
        <p14:creationId xmlns:p14="http://schemas.microsoft.com/office/powerpoint/2010/main" val="13260748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Common Business Logic &amp; Re-use</a:t>
            </a:r>
            <a:endParaRPr lang="en-US" dirty="0"/>
          </a:p>
        </p:txBody>
      </p:sp>
      <p:sp>
        <p:nvSpPr>
          <p:cNvPr id="3" name="Content Placeholder 2"/>
          <p:cNvSpPr>
            <a:spLocks noGrp="1"/>
          </p:cNvSpPr>
          <p:nvPr>
            <p:ph idx="1"/>
          </p:nvPr>
        </p:nvSpPr>
        <p:spPr/>
        <p:txBody>
          <a:bodyPr>
            <a:normAutofit/>
          </a:bodyPr>
          <a:lstStyle/>
          <a:p>
            <a:r>
              <a:rPr lang="en-US" dirty="0"/>
              <a:t>Database processes, jobs, routines, triggers that need to use common business logic can’t take advantage of web services or middle tier methods, which </a:t>
            </a:r>
            <a:r>
              <a:rPr lang="en-US" u="sng" dirty="0"/>
              <a:t>demands duplication and fragility</a:t>
            </a:r>
            <a:r>
              <a:rPr lang="en-US" dirty="0"/>
              <a:t>.</a:t>
            </a:r>
          </a:p>
          <a:p>
            <a:r>
              <a:rPr lang="en-US" dirty="0" smtClean="0"/>
              <a:t>Critical </a:t>
            </a:r>
            <a:r>
              <a:rPr lang="en-US" dirty="0"/>
              <a:t>algorithms that must be available to and used by multiple systems and tiers should be kept in the least common denominator (the database) as a stored routine</a:t>
            </a:r>
            <a:r>
              <a:rPr lang="en-US" dirty="0" smtClean="0"/>
              <a:t>.</a:t>
            </a:r>
          </a:p>
          <a:p>
            <a:r>
              <a:rPr lang="en-US" dirty="0" smtClean="0"/>
              <a:t>Design the PL/SQL interface well. Document it well. Publish it.</a:t>
            </a:r>
          </a:p>
          <a:p>
            <a:r>
              <a:rPr lang="en-US" dirty="0" smtClean="0"/>
              <a:t>If </a:t>
            </a:r>
            <a:r>
              <a:rPr lang="en-US" dirty="0"/>
              <a:t>direct access to the DB is not available, the stored routine can be published as a web service just like any </a:t>
            </a:r>
            <a:r>
              <a:rPr lang="en-US" dirty="0" smtClean="0"/>
              <a:t>Java-based </a:t>
            </a:r>
            <a:r>
              <a:rPr lang="en-US" dirty="0"/>
              <a:t>web service</a:t>
            </a:r>
            <a:r>
              <a:rPr lang="en-US" dirty="0" smtClean="0"/>
              <a:t>.</a:t>
            </a:r>
            <a:endParaRPr lang="en-US" dirty="0"/>
          </a:p>
        </p:txBody>
      </p:sp>
    </p:spTree>
    <p:extLst>
      <p:ext uri="{BB962C8B-B14F-4D97-AF65-F5344CB8AC3E}">
        <p14:creationId xmlns:p14="http://schemas.microsoft.com/office/powerpoint/2010/main" val="11800254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Auditing &amp; Logging</a:t>
            </a:r>
            <a:endParaRPr lang="en-US" dirty="0"/>
          </a:p>
        </p:txBody>
      </p:sp>
      <p:sp>
        <p:nvSpPr>
          <p:cNvPr id="3" name="Content Placeholder 2"/>
          <p:cNvSpPr>
            <a:spLocks noGrp="1"/>
          </p:cNvSpPr>
          <p:nvPr>
            <p:ph idx="1"/>
          </p:nvPr>
        </p:nvSpPr>
        <p:spPr/>
        <p:txBody>
          <a:bodyPr/>
          <a:lstStyle/>
          <a:p>
            <a:r>
              <a:rPr lang="en-US" dirty="0"/>
              <a:t>SQL in the middle tier is notoriously done poorly (by </a:t>
            </a:r>
            <a:r>
              <a:rPr lang="en-US" dirty="0" err="1"/>
              <a:t>devs</a:t>
            </a:r>
            <a:r>
              <a:rPr lang="en-US" dirty="0"/>
              <a:t> or JPA engine).</a:t>
            </a:r>
          </a:p>
          <a:p>
            <a:r>
              <a:rPr lang="en-US" dirty="0"/>
              <a:t>When things go wrong, it is difficult to debug, monitor and log.</a:t>
            </a:r>
          </a:p>
          <a:p>
            <a:pPr lvl="1"/>
            <a:r>
              <a:rPr lang="en-US" dirty="0"/>
              <a:t>Can be done right, but usually isn’t</a:t>
            </a:r>
          </a:p>
          <a:p>
            <a:r>
              <a:rPr lang="en-US" dirty="0"/>
              <a:t>SQL kept in stored packages trivial to instrument, monitor, debug, tune and re-deploy</a:t>
            </a:r>
            <a:r>
              <a:rPr lang="en-US" dirty="0" smtClean="0"/>
              <a:t>.</a:t>
            </a:r>
            <a:endParaRPr lang="en-US" dirty="0"/>
          </a:p>
        </p:txBody>
      </p:sp>
    </p:spTree>
    <p:extLst>
      <p:ext uri="{BB962C8B-B14F-4D97-AF65-F5344CB8AC3E}">
        <p14:creationId xmlns:p14="http://schemas.microsoft.com/office/powerpoint/2010/main" val="4760337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Automation</a:t>
            </a:r>
            <a:endParaRPr lang="en-US" dirty="0"/>
          </a:p>
        </p:txBody>
      </p:sp>
      <p:sp>
        <p:nvSpPr>
          <p:cNvPr id="3" name="Content Placeholder 2"/>
          <p:cNvSpPr>
            <a:spLocks noGrp="1"/>
          </p:cNvSpPr>
          <p:nvPr>
            <p:ph idx="1"/>
          </p:nvPr>
        </p:nvSpPr>
        <p:spPr/>
        <p:txBody>
          <a:bodyPr/>
          <a:lstStyle/>
          <a:p>
            <a:r>
              <a:rPr lang="en-US" dirty="0"/>
              <a:t>Most common use of PL/SQL</a:t>
            </a:r>
          </a:p>
          <a:p>
            <a:r>
              <a:rPr lang="en-US" dirty="0"/>
              <a:t>Used often by physical/system DBAs to schedule routine reports, extractions, loads, monitoring tasks, etc</a:t>
            </a:r>
            <a:r>
              <a:rPr lang="en-US" dirty="0" smtClean="0"/>
              <a:t>.</a:t>
            </a:r>
            <a:endParaRPr lang="en-US" dirty="0"/>
          </a:p>
        </p:txBody>
      </p:sp>
    </p:spTree>
    <p:extLst>
      <p:ext uri="{BB962C8B-B14F-4D97-AF65-F5344CB8AC3E}">
        <p14:creationId xmlns:p14="http://schemas.microsoft.com/office/powerpoint/2010/main" val="885453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Final Considerations</a:t>
            </a:r>
            <a:endParaRPr lang="en-US" dirty="0"/>
          </a:p>
        </p:txBody>
      </p:sp>
      <p:sp>
        <p:nvSpPr>
          <p:cNvPr id="3" name="Content Placeholder 2"/>
          <p:cNvSpPr>
            <a:spLocks noGrp="1"/>
          </p:cNvSpPr>
          <p:nvPr>
            <p:ph idx="1"/>
          </p:nvPr>
        </p:nvSpPr>
        <p:spPr/>
        <p:txBody>
          <a:bodyPr/>
          <a:lstStyle/>
          <a:p>
            <a:r>
              <a:rPr lang="en-US" dirty="0"/>
              <a:t>Time</a:t>
            </a:r>
          </a:p>
          <a:p>
            <a:r>
              <a:rPr lang="en-US" dirty="0"/>
              <a:t>SQL expertise</a:t>
            </a:r>
          </a:p>
          <a:p>
            <a:r>
              <a:rPr lang="en-US" dirty="0"/>
              <a:t>PL/SQL expertise</a:t>
            </a:r>
          </a:p>
          <a:p>
            <a:r>
              <a:rPr lang="en-US" dirty="0"/>
              <a:t>Size and complexity of data model</a:t>
            </a:r>
          </a:p>
          <a:p>
            <a:r>
              <a:rPr lang="en-US" dirty="0"/>
              <a:t>Portability</a:t>
            </a:r>
          </a:p>
          <a:p>
            <a:r>
              <a:rPr lang="en-US" dirty="0"/>
              <a:t>Scalability and Performance</a:t>
            </a:r>
          </a:p>
          <a:p>
            <a:r>
              <a:rPr lang="en-US" dirty="0" smtClean="0"/>
              <a:t>Maintainability/Tuning/Troubleshooting</a:t>
            </a:r>
            <a:endParaRPr lang="en-US" dirty="0"/>
          </a:p>
        </p:txBody>
      </p:sp>
    </p:spTree>
    <p:extLst>
      <p:ext uri="{BB962C8B-B14F-4D97-AF65-F5344CB8AC3E}">
        <p14:creationId xmlns:p14="http://schemas.microsoft.com/office/powerpoint/2010/main" val="26966524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Result</a:t>
            </a:r>
            <a:endParaRPr lang="en-US" dirty="0"/>
          </a:p>
        </p:txBody>
      </p:sp>
      <p:sp>
        <p:nvSpPr>
          <p:cNvPr id="3" name="Content Placeholder 2"/>
          <p:cNvSpPr>
            <a:spLocks noGrp="1"/>
          </p:cNvSpPr>
          <p:nvPr>
            <p:ph idx="1"/>
          </p:nvPr>
        </p:nvSpPr>
        <p:spPr/>
        <p:txBody>
          <a:bodyPr/>
          <a:lstStyle/>
          <a:p>
            <a:r>
              <a:rPr lang="en-US" dirty="0" smtClean="0"/>
              <a:t>Management agreed the data access, data locking and data change detection could be done in a database-resident PL/SQL API.</a:t>
            </a:r>
            <a:endParaRPr lang="en-US" dirty="0"/>
          </a:p>
        </p:txBody>
      </p:sp>
    </p:spTree>
    <p:extLst>
      <p:ext uri="{BB962C8B-B14F-4D97-AF65-F5344CB8AC3E}">
        <p14:creationId xmlns:p14="http://schemas.microsoft.com/office/powerpoint/2010/main" val="32906451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332"/>
          </a:xfrm>
        </p:spPr>
        <p:txBody>
          <a:bodyPr/>
          <a:lstStyle/>
          <a:p>
            <a:pPr algn="ctr"/>
            <a:r>
              <a:rPr lang="en-US" dirty="0" smtClean="0"/>
              <a:t>And we’ll talk about how old, backwards and uncool it is to use a big ORM or embed SQL in your application’s middle tier.</a:t>
            </a:r>
            <a:endParaRPr lang="en-US" dirty="0"/>
          </a:p>
        </p:txBody>
      </p:sp>
    </p:spTree>
    <p:extLst>
      <p:ext uri="{BB962C8B-B14F-4D97-AF65-F5344CB8AC3E}">
        <p14:creationId xmlns:p14="http://schemas.microsoft.com/office/powerpoint/2010/main" val="37961313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sp>
        <p:nvSpPr>
          <p:cNvPr id="3" name="Content Placeholder 2"/>
          <p:cNvSpPr>
            <a:spLocks noGrp="1"/>
          </p:cNvSpPr>
          <p:nvPr>
            <p:ph idx="1"/>
          </p:nvPr>
        </p:nvSpPr>
        <p:spPr>
          <a:xfrm>
            <a:off x="838200" y="1825625"/>
            <a:ext cx="10515600" cy="4837642"/>
          </a:xfrm>
        </p:spPr>
        <p:txBody>
          <a:bodyPr>
            <a:normAutofit/>
          </a:bodyPr>
          <a:lstStyle/>
          <a:p>
            <a:pPr marL="0" indent="0">
              <a:buNone/>
            </a:pPr>
            <a:r>
              <a:rPr lang="en-US" dirty="0" smtClean="0">
                <a:solidFill>
                  <a:srgbClr val="00B050"/>
                </a:solidFill>
              </a:rPr>
              <a:t>New System {code walkthrough, time permitting}</a:t>
            </a:r>
          </a:p>
          <a:p>
            <a:r>
              <a:rPr lang="en-US" dirty="0"/>
              <a:t>UI is Angular 1.3 calling RESTful services</a:t>
            </a:r>
          </a:p>
          <a:p>
            <a:r>
              <a:rPr lang="en-US" dirty="0" smtClean="0"/>
              <a:t>RESTful Spring-based Services in Tomcat</a:t>
            </a:r>
            <a:endParaRPr lang="en-US" dirty="0"/>
          </a:p>
          <a:p>
            <a:r>
              <a:rPr lang="en-US" dirty="0"/>
              <a:t>Oracle views and PL/SQL API for reporting, queries and </a:t>
            </a:r>
            <a:r>
              <a:rPr lang="en-US" dirty="0" smtClean="0"/>
              <a:t>updates</a:t>
            </a:r>
          </a:p>
          <a:p>
            <a:r>
              <a:rPr lang="en-US" dirty="0" smtClean="0"/>
              <a:t>Keeping static and dynamic SQL in views and </a:t>
            </a:r>
            <a:r>
              <a:rPr lang="en-US" dirty="0" err="1" smtClean="0"/>
              <a:t>procs</a:t>
            </a:r>
            <a:r>
              <a:rPr lang="en-US" dirty="0" smtClean="0"/>
              <a:t> very beneficial</a:t>
            </a:r>
          </a:p>
          <a:p>
            <a:pPr lvl="1"/>
            <a:r>
              <a:rPr lang="en-US" dirty="0" smtClean="0"/>
              <a:t>One example: Able to test procs before REST services were ready. And were able to test REST services in browser before UI was done.</a:t>
            </a:r>
          </a:p>
        </p:txBody>
      </p:sp>
    </p:spTree>
    <p:extLst>
      <p:ext uri="{BB962C8B-B14F-4D97-AF65-F5344CB8AC3E}">
        <p14:creationId xmlns:p14="http://schemas.microsoft.com/office/powerpoint/2010/main" val="42170649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pic>
        <p:nvPicPr>
          <p:cNvPr id="4" name="Picture 3"/>
          <p:cNvPicPr>
            <a:picLocks noChangeAspect="1"/>
          </p:cNvPicPr>
          <p:nvPr/>
        </p:nvPicPr>
        <p:blipFill>
          <a:blip r:embed="rId2"/>
          <a:stretch>
            <a:fillRect/>
          </a:stretch>
        </p:blipFill>
        <p:spPr>
          <a:xfrm>
            <a:off x="991028" y="1516914"/>
            <a:ext cx="6857143" cy="5161905"/>
          </a:xfrm>
          <a:prstGeom prst="rect">
            <a:avLst/>
          </a:prstGeom>
        </p:spPr>
      </p:pic>
    </p:spTree>
    <p:extLst>
      <p:ext uri="{BB962C8B-B14F-4D97-AF65-F5344CB8AC3E}">
        <p14:creationId xmlns:p14="http://schemas.microsoft.com/office/powerpoint/2010/main" val="4141698009"/>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pic>
        <p:nvPicPr>
          <p:cNvPr id="4" name="Picture 3"/>
          <p:cNvPicPr>
            <a:picLocks noChangeAspect="1"/>
          </p:cNvPicPr>
          <p:nvPr/>
        </p:nvPicPr>
        <p:blipFill>
          <a:blip r:embed="rId2"/>
          <a:stretch>
            <a:fillRect/>
          </a:stretch>
        </p:blipFill>
        <p:spPr>
          <a:xfrm>
            <a:off x="838200" y="1387387"/>
            <a:ext cx="9795529" cy="5400099"/>
          </a:xfrm>
          <a:prstGeom prst="rect">
            <a:avLst/>
          </a:prstGeom>
        </p:spPr>
      </p:pic>
    </p:spTree>
    <p:extLst>
      <p:ext uri="{BB962C8B-B14F-4D97-AF65-F5344CB8AC3E}">
        <p14:creationId xmlns:p14="http://schemas.microsoft.com/office/powerpoint/2010/main" val="3228804424"/>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t>Old System</a:t>
            </a:r>
          </a:p>
          <a:p>
            <a:r>
              <a:rPr lang="en-US" dirty="0"/>
              <a:t>The </a:t>
            </a:r>
            <a:r>
              <a:rPr lang="en-US" dirty="0" smtClean="0"/>
              <a:t>Challenge</a:t>
            </a:r>
            <a:endParaRPr lang="en-US" dirty="0"/>
          </a:p>
          <a:p>
            <a:r>
              <a:rPr lang="en-US" dirty="0"/>
              <a:t>Solution</a:t>
            </a:r>
          </a:p>
          <a:p>
            <a:pPr lvl="1"/>
            <a:r>
              <a:rPr lang="en-US" dirty="0"/>
              <a:t>Angular </a:t>
            </a:r>
            <a:r>
              <a:rPr lang="en-US" dirty="0" smtClean="0"/>
              <a:t>Angles</a:t>
            </a:r>
            <a:endParaRPr lang="en-US" dirty="0"/>
          </a:p>
          <a:p>
            <a:pPr lvl="1"/>
            <a:r>
              <a:rPr lang="en-US" strike="sngStrike" dirty="0" err="1"/>
              <a:t>ORMmmmm</a:t>
            </a:r>
            <a:r>
              <a:rPr lang="en-US" dirty="0"/>
              <a:t> Lightweight Services</a:t>
            </a:r>
          </a:p>
          <a:p>
            <a:pPr lvl="1"/>
            <a:r>
              <a:rPr lang="en-US" dirty="0" smtClean="0"/>
              <a:t>Data </a:t>
            </a:r>
            <a:r>
              <a:rPr lang="en-US" dirty="0"/>
              <a:t>Done Delightfully</a:t>
            </a:r>
          </a:p>
          <a:p>
            <a:r>
              <a:rPr lang="en-US" b="1" dirty="0" smtClean="0">
                <a:solidFill>
                  <a:srgbClr val="C00000"/>
                </a:solidFill>
              </a:rPr>
              <a:t>Lessons Learned</a:t>
            </a:r>
            <a:endParaRPr lang="en-US" b="1" dirty="0">
              <a:solidFill>
                <a:srgbClr val="C00000"/>
              </a:solidFill>
            </a:endParaRPr>
          </a:p>
        </p:txBody>
      </p:sp>
    </p:spTree>
    <p:extLst>
      <p:ext uri="{BB962C8B-B14F-4D97-AF65-F5344CB8AC3E}">
        <p14:creationId xmlns:p14="http://schemas.microsoft.com/office/powerpoint/2010/main" val="24714898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838200" y="1825624"/>
            <a:ext cx="10515600" cy="4702175"/>
          </a:xfrm>
        </p:spPr>
        <p:txBody>
          <a:bodyPr>
            <a:normAutofit fontScale="92500" lnSpcReduction="10000"/>
          </a:bodyPr>
          <a:lstStyle/>
          <a:p>
            <a:r>
              <a:rPr lang="en-US" dirty="0"/>
              <a:t>Consider all UI, middle tier and backend components up front. Ensure application architecture is complete before estimations and recommendations.</a:t>
            </a:r>
          </a:p>
          <a:p>
            <a:pPr lvl="1"/>
            <a:r>
              <a:rPr lang="en-US" dirty="0" smtClean="0"/>
              <a:t>SPA UI: Responsive design, navigation and paging, lists and grids, offline storage, etc.</a:t>
            </a:r>
          </a:p>
          <a:p>
            <a:pPr lvl="1"/>
            <a:r>
              <a:rPr lang="en-US" dirty="0" smtClean="0"/>
              <a:t>Middle: App server, frameworks, REST, JSON, ORM, input sanitation, security, etc.</a:t>
            </a:r>
          </a:p>
          <a:p>
            <a:pPr lvl="1"/>
            <a:r>
              <a:rPr lang="en-US" dirty="0" smtClean="0"/>
              <a:t>Backend: Persistence mechanism. Optimistic locking. Dynamic SQL. Updates.</a:t>
            </a:r>
          </a:p>
          <a:p>
            <a:r>
              <a:rPr lang="en-US" dirty="0"/>
              <a:t>Question estimates that don’t feel right, especially if the tech is bleeding edge.</a:t>
            </a:r>
          </a:p>
          <a:p>
            <a:r>
              <a:rPr lang="en-US" dirty="0"/>
              <a:t>If you do use an ORM (JPA), hire an ORM expert or model in the small</a:t>
            </a:r>
          </a:p>
          <a:p>
            <a:pPr lvl="1"/>
            <a:r>
              <a:rPr lang="en-US" dirty="0" smtClean="0"/>
              <a:t>Grab only the data needed for the current page. Small object graphs that do one thing and one thing well. Consider micro services instead.</a:t>
            </a:r>
          </a:p>
          <a:p>
            <a:r>
              <a:rPr lang="en-US" dirty="0"/>
              <a:t>Moving the SELECT SQL behind a PL/SQL API has many benefits</a:t>
            </a:r>
          </a:p>
        </p:txBody>
      </p:sp>
    </p:spTree>
    <p:extLst>
      <p:ext uri="{BB962C8B-B14F-4D97-AF65-F5344CB8AC3E}">
        <p14:creationId xmlns:p14="http://schemas.microsoft.com/office/powerpoint/2010/main" val="162486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838200" y="1825624"/>
            <a:ext cx="10515600" cy="4702175"/>
          </a:xfrm>
        </p:spPr>
        <p:txBody>
          <a:bodyPr>
            <a:normAutofit/>
          </a:bodyPr>
          <a:lstStyle/>
          <a:p>
            <a:r>
              <a:rPr lang="en-US" dirty="0" smtClean="0"/>
              <a:t>Use timestamp or version column for optimistic locking</a:t>
            </a:r>
          </a:p>
          <a:p>
            <a:r>
              <a:rPr lang="en-US" dirty="0" smtClean="0"/>
              <a:t>Let a </a:t>
            </a:r>
            <a:r>
              <a:rPr lang="en-US" dirty="0" err="1" smtClean="0"/>
              <a:t>proc</a:t>
            </a:r>
            <a:r>
              <a:rPr lang="en-US" dirty="0" smtClean="0"/>
              <a:t> handle stale data detection</a:t>
            </a:r>
          </a:p>
          <a:p>
            <a:r>
              <a:rPr lang="en-US" dirty="0" smtClean="0"/>
              <a:t>Let middle tier handle changed data detection and generation of dynamic UPDATE statement.</a:t>
            </a:r>
          </a:p>
          <a:p>
            <a:r>
              <a:rPr lang="en-US" dirty="0" smtClean="0"/>
              <a:t>Use quantities and dollars with </a:t>
            </a:r>
            <a:r>
              <a:rPr lang="en-US" dirty="0" err="1" smtClean="0"/>
              <a:t>mgmt</a:t>
            </a:r>
            <a:r>
              <a:rPr lang="en-US" dirty="0" smtClean="0"/>
              <a:t> when arguing to keep SQL in </a:t>
            </a:r>
            <a:r>
              <a:rPr lang="en-US" smtClean="0"/>
              <a:t>the DB and </a:t>
            </a:r>
            <a:r>
              <a:rPr lang="en-US" dirty="0" smtClean="0"/>
              <a:t>removing abominations like Hibernate.</a:t>
            </a:r>
          </a:p>
          <a:p>
            <a:r>
              <a:rPr lang="en-US" dirty="0" smtClean="0"/>
              <a:t>Use the Agile practice of involving the users early and often</a:t>
            </a:r>
          </a:p>
          <a:p>
            <a:pPr lvl="1"/>
            <a:r>
              <a:rPr lang="en-US" dirty="0" smtClean="0"/>
              <a:t>Seeing the cleaner, faster functioning initial screens motivated them to pay for and approve the additional months we needed to finish the rewrite.</a:t>
            </a:r>
            <a:endParaRPr lang="en-US" dirty="0"/>
          </a:p>
        </p:txBody>
      </p:sp>
    </p:spTree>
    <p:extLst>
      <p:ext uri="{BB962C8B-B14F-4D97-AF65-F5344CB8AC3E}">
        <p14:creationId xmlns:p14="http://schemas.microsoft.com/office/powerpoint/2010/main" val="22059230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554978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Bill Coulam</a:t>
            </a:r>
            <a:endParaRPr lang="en-US" dirty="0"/>
          </a:p>
        </p:txBody>
      </p:sp>
      <p:sp>
        <p:nvSpPr>
          <p:cNvPr id="3" name="Content Placeholder 2"/>
          <p:cNvSpPr>
            <a:spLocks noGrp="1"/>
          </p:cNvSpPr>
          <p:nvPr>
            <p:ph idx="1"/>
          </p:nvPr>
        </p:nvSpPr>
        <p:spPr>
          <a:xfrm>
            <a:off x="838200" y="1825624"/>
            <a:ext cx="10515600" cy="5032375"/>
          </a:xfrm>
        </p:spPr>
        <p:txBody>
          <a:bodyPr>
            <a:noAutofit/>
          </a:bodyPr>
          <a:lstStyle/>
          <a:p>
            <a:pPr lvl="0">
              <a:spcBef>
                <a:spcPts val="0"/>
              </a:spcBef>
              <a:buNone/>
            </a:pPr>
            <a:r>
              <a:rPr lang="en" sz="2400" dirty="0" smtClean="0"/>
              <a:t>Contacts</a:t>
            </a:r>
            <a:endParaRPr lang="en" sz="2400" dirty="0"/>
          </a:p>
          <a:p>
            <a:pPr marL="457200" lvl="0" indent="-381000">
              <a:spcBef>
                <a:spcPts val="0"/>
              </a:spcBef>
              <a:buSzPct val="100000"/>
            </a:pPr>
            <a:r>
              <a:rPr lang="en" sz="2400" dirty="0" smtClean="0"/>
              <a:t>Website: </a:t>
            </a:r>
            <a:r>
              <a:rPr lang="en" sz="2400" dirty="0" smtClean="0">
                <a:hlinkClick r:id="rId2"/>
              </a:rPr>
              <a:t>dbsherpa.com</a:t>
            </a:r>
            <a:r>
              <a:rPr lang="en" sz="2400" dirty="0" smtClean="0"/>
              <a:t> (</a:t>
            </a:r>
            <a:r>
              <a:rPr lang="en" sz="2400" dirty="0"/>
              <a:t>b</a:t>
            </a:r>
            <a:r>
              <a:rPr lang="en" sz="2400" dirty="0" smtClean="0"/>
              <a:t>log) and </a:t>
            </a:r>
            <a:r>
              <a:rPr lang="en" sz="2400" dirty="0" smtClean="0">
                <a:hlinkClick r:id="rId3"/>
              </a:rPr>
              <a:t>dbartisans.com</a:t>
            </a:r>
            <a:endParaRPr lang="en" sz="2400" dirty="0"/>
          </a:p>
          <a:p>
            <a:pPr marL="457200" lvl="0" indent="-381000">
              <a:spcBef>
                <a:spcPts val="0"/>
              </a:spcBef>
              <a:buSzPct val="100000"/>
            </a:pPr>
            <a:r>
              <a:rPr lang="en" sz="2400" dirty="0" smtClean="0"/>
              <a:t>Twitter: @billcoulam</a:t>
            </a:r>
          </a:p>
          <a:p>
            <a:pPr marL="457200" lvl="0" indent="-381000">
              <a:spcBef>
                <a:spcPts val="0"/>
              </a:spcBef>
              <a:buSzPct val="100000"/>
            </a:pPr>
            <a:r>
              <a:rPr lang="en" sz="2400" dirty="0" smtClean="0"/>
              <a:t>Email: </a:t>
            </a:r>
            <a:r>
              <a:rPr lang="en" sz="2400" dirty="0" smtClean="0">
                <a:hlinkClick r:id="rId4"/>
              </a:rPr>
              <a:t>bill.coulam@dbsherpa.com</a:t>
            </a:r>
            <a:endParaRPr lang="en" sz="2400" dirty="0"/>
          </a:p>
          <a:p>
            <a:pPr marL="457200" lvl="0" indent="-381000">
              <a:spcBef>
                <a:spcPts val="0"/>
              </a:spcBef>
              <a:buSzPct val="100000"/>
            </a:pPr>
            <a:r>
              <a:rPr lang="en" sz="2400" dirty="0" smtClean="0"/>
              <a:t>LinkedIn: </a:t>
            </a:r>
            <a:r>
              <a:rPr lang="en" sz="2400" dirty="0" smtClean="0">
                <a:hlinkClick r:id="rId5"/>
              </a:rPr>
              <a:t>billcoulam</a:t>
            </a:r>
            <a:endParaRPr lang="en" sz="2400" dirty="0" smtClean="0"/>
          </a:p>
          <a:p>
            <a:pPr marL="76200" lvl="0" indent="0">
              <a:spcBef>
                <a:spcPts val="0"/>
              </a:spcBef>
              <a:buSzPct val="100000"/>
              <a:buNone/>
            </a:pPr>
            <a:endParaRPr lang="en" sz="2400" dirty="0"/>
          </a:p>
          <a:p>
            <a:pPr marL="76200" lvl="0" indent="0">
              <a:spcBef>
                <a:spcPts val="0"/>
              </a:spcBef>
              <a:buSzPct val="100000"/>
              <a:buNone/>
            </a:pPr>
            <a:r>
              <a:rPr lang="en" sz="2400" dirty="0" smtClean="0"/>
              <a:t>Experience and Focus</a:t>
            </a:r>
            <a:endParaRPr lang="en" sz="2400" dirty="0"/>
          </a:p>
          <a:p>
            <a:pPr marL="457200" lvl="0" indent="-381000">
              <a:spcBef>
                <a:spcPts val="0"/>
              </a:spcBef>
              <a:buSzPct val="100000"/>
            </a:pPr>
            <a:r>
              <a:rPr lang="en" sz="2000" dirty="0"/>
              <a:t>C, C++, Java, </a:t>
            </a:r>
            <a:r>
              <a:rPr lang="en" sz="2000" dirty="0" smtClean="0"/>
              <a:t>JavaScript </a:t>
            </a:r>
            <a:r>
              <a:rPr lang="en" sz="2000" dirty="0"/>
              <a:t>and </a:t>
            </a:r>
            <a:r>
              <a:rPr lang="en" sz="2000" b="1" dirty="0"/>
              <a:t>PL/SQL since 1995</a:t>
            </a:r>
          </a:p>
          <a:p>
            <a:pPr marL="457200" lvl="0" indent="-381000">
              <a:spcBef>
                <a:spcPts val="0"/>
              </a:spcBef>
              <a:buSzPct val="100000"/>
            </a:pPr>
            <a:r>
              <a:rPr lang="en" sz="2000" b="1" dirty="0"/>
              <a:t>Oracle data/database design and tuning since </a:t>
            </a:r>
            <a:r>
              <a:rPr lang="en" sz="2000" b="1" dirty="0" smtClean="0"/>
              <a:t>1997</a:t>
            </a:r>
          </a:p>
          <a:p>
            <a:pPr marL="457200" indent="-381000">
              <a:spcBef>
                <a:spcPts val="0"/>
              </a:spcBef>
              <a:buSzPct val="100000"/>
            </a:pPr>
            <a:r>
              <a:rPr lang="en" sz="2000" b="1" dirty="0"/>
              <a:t>Passionate about best programming/design </a:t>
            </a:r>
            <a:r>
              <a:rPr lang="en" sz="2000" b="1" dirty="0" smtClean="0"/>
              <a:t>practices</a:t>
            </a:r>
            <a:endParaRPr lang="en" sz="2000" b="1" dirty="0"/>
          </a:p>
          <a:p>
            <a:pPr marL="457200" lvl="0" indent="-381000">
              <a:spcBef>
                <a:spcPts val="0"/>
              </a:spcBef>
              <a:buSzPct val="100000"/>
            </a:pPr>
            <a:r>
              <a:rPr lang="en" sz="2000" dirty="0"/>
              <a:t>Andersen Consulting - San Francisco, Denver, Herndon VA</a:t>
            </a:r>
          </a:p>
          <a:p>
            <a:pPr marL="457200" lvl="0" indent="-381000">
              <a:spcBef>
                <a:spcPts val="0"/>
              </a:spcBef>
              <a:buSzPct val="100000"/>
            </a:pPr>
            <a:r>
              <a:rPr lang="en" sz="2000" dirty="0"/>
              <a:t>New Global Telecom - Denver, CO</a:t>
            </a:r>
          </a:p>
          <a:p>
            <a:pPr marL="457200" lvl="0" indent="-381000">
              <a:spcBef>
                <a:spcPts val="0"/>
              </a:spcBef>
              <a:buSzPct val="100000"/>
            </a:pPr>
            <a:r>
              <a:rPr lang="en" sz="2000" dirty="0"/>
              <a:t>The Structure Group - Houston, TX</a:t>
            </a:r>
          </a:p>
          <a:p>
            <a:pPr marL="457200" lvl="0" indent="-381000">
              <a:spcBef>
                <a:spcPts val="0"/>
              </a:spcBef>
              <a:buSzPct val="100000"/>
            </a:pPr>
            <a:r>
              <a:rPr lang="en" sz="2000" dirty="0"/>
              <a:t>Church of Jesus Christ of Latter Day Saints - SLC, UT</a:t>
            </a:r>
          </a:p>
          <a:p>
            <a:pPr marL="457200" lvl="0" indent="-381000">
              <a:spcBef>
                <a:spcPts val="0"/>
              </a:spcBef>
              <a:buSzPct val="100000"/>
            </a:pPr>
            <a:r>
              <a:rPr lang="en" sz="2000" dirty="0"/>
              <a:t>Speaker at RMOUG, IOUG, ODTUG and UTOUG since </a:t>
            </a:r>
            <a:r>
              <a:rPr lang="en" sz="2000" dirty="0" smtClean="0"/>
              <a:t>2001</a:t>
            </a:r>
          </a:p>
          <a:p>
            <a:pPr marL="457200" lvl="0" indent="-381000">
              <a:spcBef>
                <a:spcPts val="0"/>
              </a:spcBef>
              <a:buSzPct val="100000"/>
            </a:pPr>
            <a:r>
              <a:rPr lang="en" sz="2000" dirty="0" smtClean="0"/>
              <a:t>2015 Oracle Developer of the Year nominee</a:t>
            </a:r>
            <a:endParaRPr lang="en" sz="2000" dirty="0"/>
          </a:p>
        </p:txBody>
      </p:sp>
    </p:spTree>
    <p:extLst>
      <p:ext uri="{BB962C8B-B14F-4D97-AF65-F5344CB8AC3E}">
        <p14:creationId xmlns:p14="http://schemas.microsoft.com/office/powerpoint/2010/main" val="386352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Through a case study and lessons learned, we </a:t>
            </a:r>
            <a:r>
              <a:rPr lang="en-US" dirty="0"/>
              <a:t>will </a:t>
            </a:r>
            <a:r>
              <a:rPr lang="en-US" dirty="0" smtClean="0"/>
              <a:t>cover:</a:t>
            </a:r>
          </a:p>
          <a:p>
            <a:pPr marL="514350" indent="-514350">
              <a:buFont typeface="+mj-lt"/>
              <a:buAutoNum type="arabicPeriod"/>
            </a:pPr>
            <a:r>
              <a:rPr lang="en-US" dirty="0" smtClean="0"/>
              <a:t>ORM </a:t>
            </a:r>
            <a:r>
              <a:rPr lang="en-US" dirty="0"/>
              <a:t>features and </a:t>
            </a:r>
            <a:r>
              <a:rPr lang="en-US" dirty="0" smtClean="0"/>
              <a:t>frights. When an ORM </a:t>
            </a:r>
            <a:r>
              <a:rPr lang="en-US" dirty="0"/>
              <a:t>is replaced or </a:t>
            </a:r>
            <a:r>
              <a:rPr lang="en-US" dirty="0" smtClean="0"/>
              <a:t>removed, what critical functionality must be replaced.</a:t>
            </a:r>
          </a:p>
          <a:p>
            <a:pPr marL="514350" indent="-514350">
              <a:buFont typeface="+mj-lt"/>
              <a:buAutoNum type="arabicPeriod"/>
            </a:pPr>
            <a:r>
              <a:rPr lang="en-US" dirty="0" smtClean="0"/>
              <a:t>Why </a:t>
            </a:r>
            <a:r>
              <a:rPr lang="en-US" dirty="0"/>
              <a:t>SQL embedded in the middle tier application server is generally a bad idea and how to champion its relocation to the database where it </a:t>
            </a:r>
            <a:r>
              <a:rPr lang="en-US" dirty="0" smtClean="0"/>
              <a:t>belongs.</a:t>
            </a:r>
          </a:p>
          <a:p>
            <a:pPr marL="514350" indent="-514350">
              <a:buFont typeface="+mj-lt"/>
              <a:buAutoNum type="arabicPeriod"/>
            </a:pPr>
            <a:r>
              <a:rPr lang="en-US" dirty="0" smtClean="0"/>
              <a:t>How </a:t>
            </a:r>
            <a:r>
              <a:rPr lang="en-US" dirty="0"/>
              <a:t>to politically and technically leverage existing PL/SQL and Oracle assets to save the company time, pain and money, and provide a simple, robust RESTful data services layer as a bonus</a:t>
            </a:r>
            <a:r>
              <a:rPr lang="en-US" dirty="0" smtClean="0"/>
              <a:t>.</a:t>
            </a:r>
            <a:endParaRPr lang="en-US" dirty="0"/>
          </a:p>
        </p:txBody>
      </p:sp>
    </p:spTree>
    <p:extLst>
      <p:ext uri="{BB962C8B-B14F-4D97-AF65-F5344CB8AC3E}">
        <p14:creationId xmlns:p14="http://schemas.microsoft.com/office/powerpoint/2010/main" val="36796893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lstStyle/>
          <a:p>
            <a:r>
              <a:rPr lang="en-US" dirty="0" smtClean="0"/>
              <a:t>Despite the title, we will NOT cover JSON or Oracle’s new JSON support. JSON was a key part of our project, but I won’t be talking about how to generate it or parse it or make Angular use it.</a:t>
            </a:r>
            <a:endParaRPr lang="en-US" dirty="0"/>
          </a:p>
        </p:txBody>
      </p:sp>
    </p:spTree>
    <p:extLst>
      <p:ext uri="{BB962C8B-B14F-4D97-AF65-F5344CB8AC3E}">
        <p14:creationId xmlns:p14="http://schemas.microsoft.com/office/powerpoint/2010/main" val="2732381867"/>
      </p:ext>
    </p:extLst>
  </p:cSld>
  <p:clrMapOvr>
    <a:masterClrMapping/>
  </p:clrMapOvr>
  <p:transition spd="slow">
    <p:push dir="u"/>
  </p:transition>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26835</TotalTime>
  <Words>4278</Words>
  <Application>Microsoft Office PowerPoint</Application>
  <PresentationFormat>Widescreen</PresentationFormat>
  <Paragraphs>391</Paragraphs>
  <Slides>66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66</vt:i4>
      </vt:variant>
    </vt:vector>
  </HeadingPairs>
  <TitlesOfParts>
    <vt:vector size="72" baseType="lpstr">
      <vt:lpstr>Arial</vt:lpstr>
      <vt:lpstr>Calibri</vt:lpstr>
      <vt:lpstr>Calibri Light</vt:lpstr>
      <vt:lpstr>Wingdings 2</vt:lpstr>
      <vt:lpstr>HDOfficeLightV0</vt:lpstr>
      <vt:lpstr>Office Theme</vt:lpstr>
      <vt:lpstr>Stateful to Stateless</vt:lpstr>
      <vt:lpstr>PowerPoint Presentation</vt:lpstr>
      <vt:lpstr>???</vt:lpstr>
      <vt:lpstr>Did you just use “modern” and “PL/SQL” in the same sentence?</vt:lpstr>
      <vt:lpstr>Yes</vt:lpstr>
      <vt:lpstr>And we’ll talk about how old, backwards and uncool it is to use a big ORM or embed SQL in your application’s middle tier.</vt:lpstr>
      <vt:lpstr>Speaker: Bill Coulam</vt:lpstr>
      <vt:lpstr>Learning Goals</vt:lpstr>
      <vt:lpstr>Learning Goals</vt:lpstr>
      <vt:lpstr>The Tour</vt:lpstr>
      <vt:lpstr>Case Study Background</vt:lpstr>
      <vt:lpstr>Case Study Background</vt:lpstr>
      <vt:lpstr>Case Study Background</vt:lpstr>
      <vt:lpstr>Case Study Background</vt:lpstr>
      <vt:lpstr>The Tour</vt:lpstr>
      <vt:lpstr>Old System: UI</vt:lpstr>
      <vt:lpstr>Old System: Middle Tier</vt:lpstr>
      <vt:lpstr>Old System: Backend</vt:lpstr>
      <vt:lpstr>The Tour</vt:lpstr>
      <vt:lpstr>The Challenge</vt:lpstr>
      <vt:lpstr>The Challenge</vt:lpstr>
      <vt:lpstr>The Tour</vt:lpstr>
      <vt:lpstr>Client: Angular Angles</vt:lpstr>
      <vt:lpstr>Client: Angular Angles</vt:lpstr>
      <vt:lpstr>Client: Angular Takeaways</vt:lpstr>
      <vt:lpstr>Client: Now</vt:lpstr>
      <vt:lpstr>Moving on to the middle tier, we come to Object-Relational Mapping.</vt:lpstr>
      <vt:lpstr>Just kidding</vt:lpstr>
      <vt:lpstr>I never want to see another heavy ORM as long as I live</vt:lpstr>
      <vt:lpstr>Middle: Data Layer Choices</vt:lpstr>
      <vt:lpstr>Middle: Data Layer Choices</vt:lpstr>
      <vt:lpstr>Middle: Data Layer Choices</vt:lpstr>
      <vt:lpstr>Middle: Data Layer Choices</vt:lpstr>
      <vt:lpstr>Middle: Data Layer Choices</vt:lpstr>
      <vt:lpstr>Middle: Data Layer Choices</vt:lpstr>
      <vt:lpstr>Middle: Data Layer Choices</vt:lpstr>
      <vt:lpstr>Middle: Data Layer Choice of Spring</vt:lpstr>
      <vt:lpstr>DB: Data Done Delightfully</vt:lpstr>
      <vt:lpstr>DB: Data Change Detection</vt:lpstr>
      <vt:lpstr>DB: Data Locking</vt:lpstr>
      <vt:lpstr>DB: Data Locking</vt:lpstr>
      <vt:lpstr>DB: Data Locking</vt:lpstr>
      <vt:lpstr>DB: Data Access API</vt:lpstr>
      <vt:lpstr>DB: Arguments against PL/SQL</vt:lpstr>
      <vt:lpstr>DB: Arguments for PL/SQL as Data API</vt:lpstr>
      <vt:lpstr>PL/SQL: SQL Placement</vt:lpstr>
      <vt:lpstr>PL/SQL: App Evolution</vt:lpstr>
      <vt:lpstr>PL/SQL: Security</vt:lpstr>
      <vt:lpstr>PL/SQL: SQL Injection-proofing</vt:lpstr>
      <vt:lpstr>PL/SQL: Deployment</vt:lpstr>
      <vt:lpstr>PL/SQL: Data Proximity &amp; Network Latency</vt:lpstr>
      <vt:lpstr>PL/SQL: Large Data Sets</vt:lpstr>
      <vt:lpstr>PL/SQL: Extraction</vt:lpstr>
      <vt:lpstr>PL/SQL: Transformation &amp; Loading</vt:lpstr>
      <vt:lpstr>PL/SQL: Common Business Logic &amp; Re-use</vt:lpstr>
      <vt:lpstr>PL/SQL: Auditing &amp; Logging</vt:lpstr>
      <vt:lpstr>PL/SQL: Automation</vt:lpstr>
      <vt:lpstr>PL/SQL: Final Considerations</vt:lpstr>
      <vt:lpstr>PL/SQL: Result</vt:lpstr>
      <vt:lpstr>Case Study Results:</vt:lpstr>
      <vt:lpstr>Case Study Results</vt:lpstr>
      <vt:lpstr>Case Study Results</vt:lpstr>
      <vt:lpstr>The Tour</vt:lpstr>
      <vt:lpstr>Lessons Learned</vt:lpstr>
      <vt:lpstr>Lessons Learned</vt:lpstr>
      <vt:lpstr>PowerPoint Presentation</vt:lpstr>
    </vt:vector>
  </TitlesOfParts>
  <Company>LDS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Stateful to Stateless</dc:title>
  <dc:creator>Bill Coulam</dc:creator>
  <cp:lastModifiedBy>Bill Coulam</cp:lastModifiedBy>
  <cp:revision>150</cp:revision>
  <cp:lastPrinted>2016-02-29T19:04:13Z</cp:lastPrinted>
  <dcterms:created xsi:type="dcterms:W3CDTF">2016-02-12T04:55:37Z</dcterms:created>
  <dcterms:modified xsi:type="dcterms:W3CDTF">2016-06-29T20:08:24Z</dcterms:modified>
</cp:coreProperties>
</file>