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0" r:id="rId4"/>
    <p:sldId id="271" r:id="rId5"/>
    <p:sldId id="258" r:id="rId6"/>
    <p:sldId id="269" r:id="rId7"/>
    <p:sldId id="259" r:id="rId8"/>
    <p:sldId id="260" r:id="rId9"/>
    <p:sldId id="263" r:id="rId10"/>
    <p:sldId id="268" r:id="rId11"/>
    <p:sldId id="261" r:id="rId12"/>
    <p:sldId id="267" r:id="rId13"/>
    <p:sldId id="262" r:id="rId14"/>
    <p:sldId id="273" r:id="rId15"/>
    <p:sldId id="274" r:id="rId16"/>
    <p:sldId id="275" r:id="rId17"/>
    <p:sldId id="264" r:id="rId18"/>
    <p:sldId id="272" r:id="rId19"/>
    <p:sldId id="265" r:id="rId20"/>
    <p:sldId id="266" r:id="rId21"/>
    <p:sldId id="277" r:id="rId22"/>
    <p:sldId id="278" r:id="rId23"/>
    <p:sldId id="279" r:id="rId24"/>
    <p:sldId id="280" r:id="rId25"/>
    <p:sldId id="276"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2" d="100"/>
          <a:sy n="112" d="100"/>
        </p:scale>
        <p:origin x="-1584"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A2312F7-9EA5-44BD-8CD4-F52817B8EC0E}" type="datetimeFigureOut">
              <a:rPr lang="en-US" smtClean="0"/>
              <a:t>12/20/2013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5F13C9-B16F-4BAC-A83D-8D2645A842A4}" type="slidenum">
              <a:rPr lang="en-US" smtClean="0"/>
              <a:t>‹#›</a:t>
            </a:fld>
            <a:endParaRPr lang="en-US"/>
          </a:p>
        </p:txBody>
      </p:sp>
    </p:spTree>
    <p:extLst>
      <p:ext uri="{BB962C8B-B14F-4D97-AF65-F5344CB8AC3E}">
        <p14:creationId xmlns:p14="http://schemas.microsoft.com/office/powerpoint/2010/main" val="41178701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2312F7-9EA5-44BD-8CD4-F52817B8EC0E}" type="datetimeFigureOut">
              <a:rPr lang="en-US" smtClean="0"/>
              <a:t>12/20/2013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5F13C9-B16F-4BAC-A83D-8D2645A842A4}" type="slidenum">
              <a:rPr lang="en-US" smtClean="0"/>
              <a:t>‹#›</a:t>
            </a:fld>
            <a:endParaRPr lang="en-US"/>
          </a:p>
        </p:txBody>
      </p:sp>
    </p:spTree>
    <p:extLst>
      <p:ext uri="{BB962C8B-B14F-4D97-AF65-F5344CB8AC3E}">
        <p14:creationId xmlns:p14="http://schemas.microsoft.com/office/powerpoint/2010/main" val="24917048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2312F7-9EA5-44BD-8CD4-F52817B8EC0E}" type="datetimeFigureOut">
              <a:rPr lang="en-US" smtClean="0"/>
              <a:t>12/20/2013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5F13C9-B16F-4BAC-A83D-8D2645A842A4}" type="slidenum">
              <a:rPr lang="en-US" smtClean="0"/>
              <a:t>‹#›</a:t>
            </a:fld>
            <a:endParaRPr lang="en-US"/>
          </a:p>
        </p:txBody>
      </p:sp>
    </p:spTree>
    <p:extLst>
      <p:ext uri="{BB962C8B-B14F-4D97-AF65-F5344CB8AC3E}">
        <p14:creationId xmlns:p14="http://schemas.microsoft.com/office/powerpoint/2010/main" val="11478157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2312F7-9EA5-44BD-8CD4-F52817B8EC0E}" type="datetimeFigureOut">
              <a:rPr lang="en-US" smtClean="0"/>
              <a:t>12/20/2013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5F13C9-B16F-4BAC-A83D-8D2645A842A4}" type="slidenum">
              <a:rPr lang="en-US" smtClean="0"/>
              <a:t>‹#›</a:t>
            </a:fld>
            <a:endParaRPr lang="en-US"/>
          </a:p>
        </p:txBody>
      </p:sp>
    </p:spTree>
    <p:extLst>
      <p:ext uri="{BB962C8B-B14F-4D97-AF65-F5344CB8AC3E}">
        <p14:creationId xmlns:p14="http://schemas.microsoft.com/office/powerpoint/2010/main" val="21500596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A2312F7-9EA5-44BD-8CD4-F52817B8EC0E}" type="datetimeFigureOut">
              <a:rPr lang="en-US" smtClean="0"/>
              <a:t>12/20/2013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5F13C9-B16F-4BAC-A83D-8D2645A842A4}" type="slidenum">
              <a:rPr lang="en-US" smtClean="0"/>
              <a:t>‹#›</a:t>
            </a:fld>
            <a:endParaRPr lang="en-US"/>
          </a:p>
        </p:txBody>
      </p:sp>
    </p:spTree>
    <p:extLst>
      <p:ext uri="{BB962C8B-B14F-4D97-AF65-F5344CB8AC3E}">
        <p14:creationId xmlns:p14="http://schemas.microsoft.com/office/powerpoint/2010/main" val="42733303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A2312F7-9EA5-44BD-8CD4-F52817B8EC0E}" type="datetimeFigureOut">
              <a:rPr lang="en-US" smtClean="0"/>
              <a:t>12/20/2013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5F13C9-B16F-4BAC-A83D-8D2645A842A4}" type="slidenum">
              <a:rPr lang="en-US" smtClean="0"/>
              <a:t>‹#›</a:t>
            </a:fld>
            <a:endParaRPr lang="en-US"/>
          </a:p>
        </p:txBody>
      </p:sp>
    </p:spTree>
    <p:extLst>
      <p:ext uri="{BB962C8B-B14F-4D97-AF65-F5344CB8AC3E}">
        <p14:creationId xmlns:p14="http://schemas.microsoft.com/office/powerpoint/2010/main" val="18832502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A2312F7-9EA5-44BD-8CD4-F52817B8EC0E}" type="datetimeFigureOut">
              <a:rPr lang="en-US" smtClean="0"/>
              <a:t>12/20/2013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55F13C9-B16F-4BAC-A83D-8D2645A842A4}" type="slidenum">
              <a:rPr lang="en-US" smtClean="0"/>
              <a:t>‹#›</a:t>
            </a:fld>
            <a:endParaRPr lang="en-US"/>
          </a:p>
        </p:txBody>
      </p:sp>
    </p:spTree>
    <p:extLst>
      <p:ext uri="{BB962C8B-B14F-4D97-AF65-F5344CB8AC3E}">
        <p14:creationId xmlns:p14="http://schemas.microsoft.com/office/powerpoint/2010/main" val="34213516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A2312F7-9EA5-44BD-8CD4-F52817B8EC0E}" type="datetimeFigureOut">
              <a:rPr lang="en-US" smtClean="0"/>
              <a:t>12/20/2013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55F13C9-B16F-4BAC-A83D-8D2645A842A4}" type="slidenum">
              <a:rPr lang="en-US" smtClean="0"/>
              <a:t>‹#›</a:t>
            </a:fld>
            <a:endParaRPr lang="en-US"/>
          </a:p>
        </p:txBody>
      </p:sp>
    </p:spTree>
    <p:extLst>
      <p:ext uri="{BB962C8B-B14F-4D97-AF65-F5344CB8AC3E}">
        <p14:creationId xmlns:p14="http://schemas.microsoft.com/office/powerpoint/2010/main" val="30341399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2312F7-9EA5-44BD-8CD4-F52817B8EC0E}" type="datetimeFigureOut">
              <a:rPr lang="en-US" smtClean="0"/>
              <a:t>12/20/2013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55F13C9-B16F-4BAC-A83D-8D2645A842A4}" type="slidenum">
              <a:rPr lang="en-US" smtClean="0"/>
              <a:t>‹#›</a:t>
            </a:fld>
            <a:endParaRPr lang="en-US"/>
          </a:p>
        </p:txBody>
      </p:sp>
    </p:spTree>
    <p:extLst>
      <p:ext uri="{BB962C8B-B14F-4D97-AF65-F5344CB8AC3E}">
        <p14:creationId xmlns:p14="http://schemas.microsoft.com/office/powerpoint/2010/main" val="2593610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2312F7-9EA5-44BD-8CD4-F52817B8EC0E}" type="datetimeFigureOut">
              <a:rPr lang="en-US" smtClean="0"/>
              <a:t>12/20/2013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5F13C9-B16F-4BAC-A83D-8D2645A842A4}" type="slidenum">
              <a:rPr lang="en-US" smtClean="0"/>
              <a:t>‹#›</a:t>
            </a:fld>
            <a:endParaRPr lang="en-US"/>
          </a:p>
        </p:txBody>
      </p:sp>
    </p:spTree>
    <p:extLst>
      <p:ext uri="{BB962C8B-B14F-4D97-AF65-F5344CB8AC3E}">
        <p14:creationId xmlns:p14="http://schemas.microsoft.com/office/powerpoint/2010/main" val="30130904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2312F7-9EA5-44BD-8CD4-F52817B8EC0E}" type="datetimeFigureOut">
              <a:rPr lang="en-US" smtClean="0"/>
              <a:t>12/20/2013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5F13C9-B16F-4BAC-A83D-8D2645A842A4}" type="slidenum">
              <a:rPr lang="en-US" smtClean="0"/>
              <a:t>‹#›</a:t>
            </a:fld>
            <a:endParaRPr lang="en-US"/>
          </a:p>
        </p:txBody>
      </p:sp>
    </p:spTree>
    <p:extLst>
      <p:ext uri="{BB962C8B-B14F-4D97-AF65-F5344CB8AC3E}">
        <p14:creationId xmlns:p14="http://schemas.microsoft.com/office/powerpoint/2010/main" val="22314642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2312F7-9EA5-44BD-8CD4-F52817B8EC0E}" type="datetimeFigureOut">
              <a:rPr lang="en-US" smtClean="0"/>
              <a:t>12/20/2013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5F13C9-B16F-4BAC-A83D-8D2645A842A4}" type="slidenum">
              <a:rPr lang="en-US" smtClean="0"/>
              <a:t>‹#›</a:t>
            </a:fld>
            <a:endParaRPr lang="en-US"/>
          </a:p>
        </p:txBody>
      </p:sp>
    </p:spTree>
    <p:extLst>
      <p:ext uri="{BB962C8B-B14F-4D97-AF65-F5344CB8AC3E}">
        <p14:creationId xmlns:p14="http://schemas.microsoft.com/office/powerpoint/2010/main" val="29031562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bdrouvot.wordpress.com/2013/04/29/bind-variable-peeking-retrieve-peeked-and-passed-values-per-execution-in-oracle-11-2/" TargetMode="External"/><Relationship Id="rId2" Type="http://schemas.openxmlformats.org/officeDocument/2006/relationships/hyperlink" Target="http://optimizermagic.blogspot.com/2007/12/why-are-there-more-cursors-in-11g-for.html"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Explaining SQL Path</a:t>
            </a:r>
            <a:endParaRPr lang="en-US" dirty="0"/>
          </a:p>
        </p:txBody>
      </p:sp>
      <p:sp>
        <p:nvSpPr>
          <p:cNvPr id="3" name="Subtitle 2"/>
          <p:cNvSpPr>
            <a:spLocks noGrp="1"/>
          </p:cNvSpPr>
          <p:nvPr>
            <p:ph type="subTitle" idx="1"/>
          </p:nvPr>
        </p:nvSpPr>
        <p:spPr/>
        <p:txBody>
          <a:bodyPr/>
          <a:lstStyle/>
          <a:p>
            <a:r>
              <a:rPr lang="en-US" dirty="0" smtClean="0"/>
              <a:t>The quest for Actual Rows</a:t>
            </a:r>
            <a:endParaRPr lang="en-US" dirty="0"/>
          </a:p>
        </p:txBody>
      </p:sp>
    </p:spTree>
    <p:extLst>
      <p:ext uri="{BB962C8B-B14F-4D97-AF65-F5344CB8AC3E}">
        <p14:creationId xmlns:p14="http://schemas.microsoft.com/office/powerpoint/2010/main" val="33566081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sql_id</a:t>
            </a:r>
            <a:endParaRPr lang="en-US" dirty="0"/>
          </a:p>
        </p:txBody>
      </p:sp>
      <p:sp>
        <p:nvSpPr>
          <p:cNvPr id="3" name="Content Placeholder 2"/>
          <p:cNvSpPr>
            <a:spLocks noGrp="1"/>
          </p:cNvSpPr>
          <p:nvPr>
            <p:ph idx="1"/>
          </p:nvPr>
        </p:nvSpPr>
        <p:spPr/>
        <p:txBody>
          <a:bodyPr/>
          <a:lstStyle/>
          <a:p>
            <a:r>
              <a:rPr lang="en-US" dirty="0" smtClean="0"/>
              <a:t>DEFAULT is NULL. Supposed to get the last cursor used by the session. For some odd reason, this does not work in PL/SQL Developer SQL Window or Command Window. Only works in SQL*Plus.</a:t>
            </a:r>
            <a:endParaRPr lang="en-US" dirty="0"/>
          </a:p>
        </p:txBody>
      </p:sp>
    </p:spTree>
    <p:extLst>
      <p:ext uri="{BB962C8B-B14F-4D97-AF65-F5344CB8AC3E}">
        <p14:creationId xmlns:p14="http://schemas.microsoft.com/office/powerpoint/2010/main" val="12349215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child_number</a:t>
            </a:r>
            <a:endParaRPr lang="en-US" dirty="0"/>
          </a:p>
        </p:txBody>
      </p:sp>
      <p:sp>
        <p:nvSpPr>
          <p:cNvPr id="3" name="Content Placeholder 2"/>
          <p:cNvSpPr>
            <a:spLocks noGrp="1"/>
          </p:cNvSpPr>
          <p:nvPr>
            <p:ph idx="1"/>
          </p:nvPr>
        </p:nvSpPr>
        <p:spPr/>
        <p:txBody>
          <a:bodyPr>
            <a:normAutofit lnSpcReduction="10000"/>
          </a:bodyPr>
          <a:lstStyle/>
          <a:p>
            <a:r>
              <a:rPr lang="en-US" dirty="0"/>
              <a:t>Child number of the cursor to </a:t>
            </a:r>
            <a:r>
              <a:rPr lang="en-US" dirty="0" smtClean="0"/>
              <a:t>display.</a:t>
            </a:r>
          </a:p>
          <a:p>
            <a:r>
              <a:rPr lang="en-US" dirty="0" smtClean="0"/>
              <a:t>If </a:t>
            </a:r>
            <a:r>
              <a:rPr lang="en-US" dirty="0"/>
              <a:t>not supplied, the execution plan of all cursors matching </a:t>
            </a:r>
            <a:r>
              <a:rPr lang="en-US" dirty="0" smtClean="0"/>
              <a:t>the supplied </a:t>
            </a:r>
            <a:r>
              <a:rPr lang="en-US" dirty="0" err="1" smtClean="0"/>
              <a:t>sql_id</a:t>
            </a:r>
            <a:r>
              <a:rPr lang="en-US" dirty="0" smtClean="0"/>
              <a:t> are displayed.</a:t>
            </a:r>
          </a:p>
          <a:p>
            <a:r>
              <a:rPr lang="en-US" dirty="0" smtClean="0"/>
              <a:t>The</a:t>
            </a:r>
            <a:r>
              <a:rPr lang="en-US" dirty="0"/>
              <a:t> </a:t>
            </a:r>
            <a:r>
              <a:rPr lang="en-US" dirty="0" err="1" smtClean="0"/>
              <a:t>child_number</a:t>
            </a:r>
            <a:r>
              <a:rPr lang="en-US" dirty="0"/>
              <a:t> can be specified only if </a:t>
            </a:r>
            <a:r>
              <a:rPr lang="en-US" dirty="0" err="1" smtClean="0"/>
              <a:t>sql_id</a:t>
            </a:r>
            <a:r>
              <a:rPr lang="en-US" dirty="0"/>
              <a:t> is specified</a:t>
            </a:r>
            <a:r>
              <a:rPr lang="en-US" dirty="0" smtClean="0"/>
              <a:t>.</a:t>
            </a:r>
          </a:p>
          <a:p>
            <a:r>
              <a:rPr lang="en-US" dirty="0" smtClean="0"/>
              <a:t>In RAC, it is possible to see duplicate </a:t>
            </a:r>
            <a:r>
              <a:rPr lang="en-US" dirty="0" err="1" smtClean="0"/>
              <a:t>sql_id</a:t>
            </a:r>
            <a:r>
              <a:rPr lang="en-US" dirty="0" smtClean="0"/>
              <a:t> and </a:t>
            </a:r>
            <a:r>
              <a:rPr lang="en-US" dirty="0" err="1" smtClean="0"/>
              <a:t>child_number</a:t>
            </a:r>
            <a:r>
              <a:rPr lang="en-US" dirty="0" smtClean="0"/>
              <a:t> across instances in </a:t>
            </a:r>
            <a:r>
              <a:rPr lang="en-US" dirty="0" err="1" smtClean="0"/>
              <a:t>gv$sql</a:t>
            </a:r>
            <a:r>
              <a:rPr lang="en-US" dirty="0" smtClean="0"/>
              <a:t>.</a:t>
            </a:r>
          </a:p>
          <a:p>
            <a:pPr lvl="1"/>
            <a:r>
              <a:rPr lang="en-US" dirty="0" smtClean="0"/>
              <a:t>Connect to the right instance and query </a:t>
            </a:r>
            <a:r>
              <a:rPr lang="en-US" dirty="0" err="1" smtClean="0"/>
              <a:t>v$sql</a:t>
            </a:r>
            <a:endParaRPr lang="en-US" dirty="0"/>
          </a:p>
        </p:txBody>
      </p:sp>
    </p:spTree>
    <p:extLst>
      <p:ext uri="{BB962C8B-B14F-4D97-AF65-F5344CB8AC3E}">
        <p14:creationId xmlns:p14="http://schemas.microsoft.com/office/powerpoint/2010/main" val="40716054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GATHER_PLAN_STATISTICS</a:t>
            </a:r>
          </a:p>
        </p:txBody>
      </p:sp>
      <p:sp>
        <p:nvSpPr>
          <p:cNvPr id="3" name="Content Placeholder 2"/>
          <p:cNvSpPr>
            <a:spLocks noGrp="1"/>
          </p:cNvSpPr>
          <p:nvPr>
            <p:ph idx="1"/>
          </p:nvPr>
        </p:nvSpPr>
        <p:spPr/>
        <p:txBody>
          <a:bodyPr>
            <a:normAutofit fontScale="55000" lnSpcReduction="20000"/>
          </a:bodyPr>
          <a:lstStyle/>
          <a:p>
            <a:pPr marL="0" indent="0">
              <a:buNone/>
            </a:pPr>
            <a:r>
              <a:rPr lang="en-US" sz="2000" dirty="0" smtClean="0">
                <a:latin typeface="Courier New" panose="02070309020205020404" pitchFamily="49" charset="0"/>
                <a:cs typeface="Courier New" panose="02070309020205020404" pitchFamily="49" charset="0"/>
              </a:rPr>
              <a:t>SELECT /*+ GATHER_PLAN_STATISTICS */ *</a:t>
            </a:r>
          </a:p>
          <a:p>
            <a:pPr marL="0" indent="0">
              <a:buNone/>
            </a:pPr>
            <a:r>
              <a:rPr lang="en-US" sz="2000" dirty="0" smtClean="0">
                <a:latin typeface="Courier New" panose="02070309020205020404" pitchFamily="49" charset="0"/>
                <a:cs typeface="Courier New" panose="02070309020205020404" pitchFamily="49" charset="0"/>
              </a:rPr>
              <a:t>FROM </a:t>
            </a:r>
            <a:r>
              <a:rPr lang="en-US" sz="2000" dirty="0" err="1" smtClean="0">
                <a:latin typeface="Courier New" panose="02070309020205020404" pitchFamily="49" charset="0"/>
                <a:cs typeface="Courier New" panose="02070309020205020404" pitchFamily="49" charset="0"/>
              </a:rPr>
              <a:t>emp</a:t>
            </a:r>
            <a:r>
              <a:rPr lang="en-US" sz="2000" dirty="0" smtClean="0">
                <a:latin typeface="Courier New" panose="02070309020205020404" pitchFamily="49" charset="0"/>
                <a:cs typeface="Courier New" panose="02070309020205020404" pitchFamily="49" charset="0"/>
              </a:rPr>
              <a:t> e</a:t>
            </a:r>
          </a:p>
          <a:p>
            <a:pPr marL="0" indent="0">
              <a:buNone/>
            </a:pPr>
            <a:r>
              <a:rPr lang="en-US" sz="2000" dirty="0" smtClean="0">
                <a:latin typeface="Courier New" panose="02070309020205020404" pitchFamily="49" charset="0"/>
                <a:cs typeface="Courier New" panose="02070309020205020404" pitchFamily="49" charset="0"/>
              </a:rPr>
              <a:t>NATURAL JOIN </a:t>
            </a:r>
            <a:r>
              <a:rPr lang="en-US" sz="2000" dirty="0" err="1" smtClean="0">
                <a:latin typeface="Courier New" panose="02070309020205020404" pitchFamily="49" charset="0"/>
                <a:cs typeface="Courier New" panose="02070309020205020404" pitchFamily="49" charset="0"/>
              </a:rPr>
              <a:t>dept</a:t>
            </a:r>
            <a:r>
              <a:rPr lang="en-US" sz="2000" dirty="0" smtClean="0">
                <a:latin typeface="Courier New" panose="02070309020205020404" pitchFamily="49" charset="0"/>
                <a:cs typeface="Courier New" panose="02070309020205020404" pitchFamily="49" charset="0"/>
              </a:rPr>
              <a:t> d</a:t>
            </a:r>
          </a:p>
          <a:p>
            <a:pPr marL="0" indent="0">
              <a:buNone/>
            </a:pPr>
            <a:r>
              <a:rPr lang="en-US" sz="2000" dirty="0" smtClean="0">
                <a:latin typeface="Courier New" panose="02070309020205020404" pitchFamily="49" charset="0"/>
                <a:cs typeface="Courier New" panose="02070309020205020404" pitchFamily="49" charset="0"/>
              </a:rPr>
              <a:t>WHERE </a:t>
            </a:r>
            <a:r>
              <a:rPr lang="en-US" sz="2000" dirty="0" err="1" smtClean="0">
                <a:latin typeface="Courier New" panose="02070309020205020404" pitchFamily="49" charset="0"/>
                <a:cs typeface="Courier New" panose="02070309020205020404" pitchFamily="49" charset="0"/>
              </a:rPr>
              <a:t>e.ename</a:t>
            </a:r>
            <a:r>
              <a:rPr lang="en-US" sz="2000" dirty="0" smtClean="0">
                <a:latin typeface="Courier New" panose="02070309020205020404" pitchFamily="49" charset="0"/>
                <a:cs typeface="Courier New" panose="02070309020205020404" pitchFamily="49" charset="0"/>
              </a:rPr>
              <a:t> = 'SMITH';</a:t>
            </a:r>
          </a:p>
          <a:p>
            <a:pPr marL="0" indent="0">
              <a:buNone/>
            </a:pPr>
            <a:endParaRPr lang="en-US" sz="2000" dirty="0" smtClean="0">
              <a:latin typeface="Courier New" panose="02070309020205020404" pitchFamily="49" charset="0"/>
              <a:cs typeface="Courier New" panose="02070309020205020404" pitchFamily="49" charset="0"/>
            </a:endParaRPr>
          </a:p>
          <a:p>
            <a:pPr marL="0" indent="0">
              <a:buNone/>
            </a:pPr>
            <a:r>
              <a:rPr lang="en-US" sz="1800" dirty="0" smtClean="0">
                <a:latin typeface="Courier New" panose="02070309020205020404" pitchFamily="49" charset="0"/>
                <a:cs typeface="Courier New" panose="02070309020205020404" pitchFamily="49" charset="0"/>
              </a:rPr>
              <a:t>SET LINESIZE 130</a:t>
            </a:r>
          </a:p>
          <a:p>
            <a:pPr marL="0" indent="0">
              <a:buNone/>
            </a:pPr>
            <a:r>
              <a:rPr lang="en-US" sz="1800" dirty="0" smtClean="0">
                <a:latin typeface="Courier New" panose="02070309020205020404" pitchFamily="49" charset="0"/>
                <a:cs typeface="Courier New" panose="02070309020205020404" pitchFamily="49" charset="0"/>
              </a:rPr>
              <a:t>SELECT * </a:t>
            </a:r>
          </a:p>
          <a:p>
            <a:pPr marL="0" indent="0">
              <a:buNone/>
            </a:pPr>
            <a:r>
              <a:rPr lang="en-US" sz="1800" dirty="0" smtClean="0">
                <a:latin typeface="Courier New" panose="02070309020205020404" pitchFamily="49" charset="0"/>
                <a:cs typeface="Courier New" panose="02070309020205020404" pitchFamily="49" charset="0"/>
              </a:rPr>
              <a:t>FROM   TABLE(DBMS_XPLAN.DISPLAY_CURSOR(format =&gt; 'ALLSTATS LAST'));</a:t>
            </a:r>
          </a:p>
          <a:p>
            <a:pPr marL="0" indent="0">
              <a:buNone/>
            </a:pPr>
            <a:endParaRPr lang="en-US" sz="1800" dirty="0" smtClean="0">
              <a:latin typeface="Courier New" panose="02070309020205020404" pitchFamily="49" charset="0"/>
              <a:cs typeface="Courier New" panose="02070309020205020404" pitchFamily="49" charset="0"/>
            </a:endParaRPr>
          </a:p>
          <a:p>
            <a:pPr marL="0" indent="0">
              <a:buNone/>
            </a:pPr>
            <a:r>
              <a:rPr lang="en-US" sz="1800" dirty="0" smtClean="0">
                <a:latin typeface="Courier New" panose="02070309020205020404" pitchFamily="49" charset="0"/>
                <a:cs typeface="Courier New" panose="02070309020205020404" pitchFamily="49" charset="0"/>
              </a:rPr>
              <a:t>--------------------------------------------------------------------------------------------------</a:t>
            </a:r>
          </a:p>
          <a:p>
            <a:pPr marL="0" indent="0">
              <a:buNone/>
            </a:pPr>
            <a:r>
              <a:rPr lang="en-US" sz="1800" dirty="0" smtClean="0">
                <a:latin typeface="Courier New" panose="02070309020205020404" pitchFamily="49" charset="0"/>
                <a:cs typeface="Courier New" panose="02070309020205020404" pitchFamily="49" charset="0"/>
              </a:rPr>
              <a:t>| Id  | Operation                    | Name    | Starts | E-Rows | A-Rows |   A-Time   | Buffers |</a:t>
            </a:r>
          </a:p>
          <a:p>
            <a:pPr marL="0" indent="0">
              <a:buNone/>
            </a:pPr>
            <a:r>
              <a:rPr lang="en-US" sz="1800" dirty="0" smtClean="0">
                <a:latin typeface="Courier New" panose="02070309020205020404" pitchFamily="49" charset="0"/>
                <a:cs typeface="Courier New" panose="02070309020205020404" pitchFamily="49" charset="0"/>
              </a:rPr>
              <a:t>--------------------------------------------------------------------------------------------------</a:t>
            </a:r>
          </a:p>
          <a:p>
            <a:pPr marL="0" indent="0">
              <a:buNone/>
            </a:pPr>
            <a:r>
              <a:rPr lang="en-US" sz="1800" dirty="0" smtClean="0">
                <a:latin typeface="Courier New" panose="02070309020205020404" pitchFamily="49" charset="0"/>
                <a:cs typeface="Courier New" panose="02070309020205020404" pitchFamily="49" charset="0"/>
              </a:rPr>
              <a:t>|   0 | SELECT STATEMENT             |         |      1 |        |      1 |00:00:00.01 |       9 |</a:t>
            </a:r>
          </a:p>
          <a:p>
            <a:pPr marL="0" indent="0">
              <a:buNone/>
            </a:pPr>
            <a:r>
              <a:rPr lang="en-US" sz="1800" dirty="0" smtClean="0">
                <a:latin typeface="Courier New" panose="02070309020205020404" pitchFamily="49" charset="0"/>
                <a:cs typeface="Courier New" panose="02070309020205020404" pitchFamily="49" charset="0"/>
              </a:rPr>
              <a:t>|   1 |  NESTED LOOPS                |         |      1 |        |      1 |00:00:00.01 |       9 |</a:t>
            </a:r>
          </a:p>
          <a:p>
            <a:pPr marL="0" indent="0">
              <a:buNone/>
            </a:pPr>
            <a:r>
              <a:rPr lang="en-US" sz="1800" dirty="0" smtClean="0">
                <a:latin typeface="Courier New" panose="02070309020205020404" pitchFamily="49" charset="0"/>
                <a:cs typeface="Courier New" panose="02070309020205020404" pitchFamily="49" charset="0"/>
              </a:rPr>
              <a:t>|   2 |   NESTED LOOPS               |         |      1 |      1 |      1 |00:00:00.01 |       8 |</a:t>
            </a:r>
          </a:p>
          <a:p>
            <a:pPr marL="0" indent="0">
              <a:buNone/>
            </a:pPr>
            <a:r>
              <a:rPr lang="en-US" sz="1800" dirty="0" smtClean="0">
                <a:latin typeface="Courier New" panose="02070309020205020404" pitchFamily="49" charset="0"/>
                <a:cs typeface="Courier New" panose="02070309020205020404" pitchFamily="49" charset="0"/>
              </a:rPr>
              <a:t>|*  3 |    TABLE ACCESS FULL         | EMP     |      1 |      1 |      1 |00:00:00.01 |       7 |</a:t>
            </a:r>
          </a:p>
          <a:p>
            <a:pPr marL="0" indent="0">
              <a:buNone/>
            </a:pPr>
            <a:r>
              <a:rPr lang="en-US" sz="1800" dirty="0" smtClean="0">
                <a:latin typeface="Courier New" panose="02070309020205020404" pitchFamily="49" charset="0"/>
                <a:cs typeface="Courier New" panose="02070309020205020404" pitchFamily="49" charset="0"/>
              </a:rPr>
              <a:t>|*  4 |    INDEX UNIQUE SCAN         | PK_DEPT |      1 |      1 |      1 |00:00:00.01 |       1 |</a:t>
            </a:r>
          </a:p>
          <a:p>
            <a:pPr marL="0" indent="0">
              <a:buNone/>
            </a:pPr>
            <a:r>
              <a:rPr lang="en-US" sz="1800" dirty="0" smtClean="0">
                <a:latin typeface="Courier New" panose="02070309020205020404" pitchFamily="49" charset="0"/>
                <a:cs typeface="Courier New" panose="02070309020205020404" pitchFamily="49" charset="0"/>
              </a:rPr>
              <a:t>|   5 |   TABLE ACCESS BY INDEX ROWID| DEPT    |      1 |      1 |      1 |00:00:00.01 |       1 |</a:t>
            </a:r>
          </a:p>
          <a:p>
            <a:pPr marL="0" indent="0">
              <a:buNone/>
            </a:pPr>
            <a:r>
              <a:rPr lang="en-US" sz="1800" dirty="0" smtClean="0">
                <a:latin typeface="Courier New" panose="02070309020205020404" pitchFamily="49" charset="0"/>
                <a:cs typeface="Courier New" panose="02070309020205020404" pitchFamily="49" charset="0"/>
              </a:rPr>
              <a:t>--------------------------------------------------------------------------------------------------</a:t>
            </a:r>
            <a:endParaRPr lang="en-US" sz="18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9460064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format</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BASIC</a:t>
            </a:r>
          </a:p>
          <a:p>
            <a:pPr lvl="1"/>
            <a:r>
              <a:rPr lang="en-US" dirty="0" smtClean="0"/>
              <a:t>None of the good stuff</a:t>
            </a:r>
          </a:p>
          <a:p>
            <a:r>
              <a:rPr lang="en-US" dirty="0" smtClean="0"/>
              <a:t>NULL</a:t>
            </a:r>
          </a:p>
          <a:p>
            <a:pPr lvl="1"/>
            <a:r>
              <a:rPr lang="en-US" dirty="0" smtClean="0">
                <a:solidFill>
                  <a:srgbClr val="FF0000"/>
                </a:solidFill>
              </a:rPr>
              <a:t>bytes</a:t>
            </a:r>
            <a:r>
              <a:rPr lang="en-US" dirty="0" smtClean="0"/>
              <a:t>, </a:t>
            </a:r>
            <a:r>
              <a:rPr lang="en-US" dirty="0" smtClean="0">
                <a:solidFill>
                  <a:srgbClr val="FF0000"/>
                </a:solidFill>
              </a:rPr>
              <a:t>cost</a:t>
            </a:r>
            <a:r>
              <a:rPr lang="en-US" dirty="0" smtClean="0"/>
              <a:t>, </a:t>
            </a:r>
            <a:r>
              <a:rPr lang="en-US" dirty="0" smtClean="0">
                <a:solidFill>
                  <a:srgbClr val="FF0000"/>
                </a:solidFill>
              </a:rPr>
              <a:t>note</a:t>
            </a:r>
            <a:r>
              <a:rPr lang="en-US" dirty="0" smtClean="0"/>
              <a:t>, </a:t>
            </a:r>
            <a:r>
              <a:rPr lang="en-US" dirty="0" smtClean="0">
                <a:solidFill>
                  <a:srgbClr val="FF0000"/>
                </a:solidFill>
              </a:rPr>
              <a:t>predicate</a:t>
            </a:r>
            <a:r>
              <a:rPr lang="en-US" dirty="0" smtClean="0"/>
              <a:t> and </a:t>
            </a:r>
            <a:r>
              <a:rPr lang="en-US" dirty="0" smtClean="0">
                <a:solidFill>
                  <a:srgbClr val="FF0000"/>
                </a:solidFill>
              </a:rPr>
              <a:t>rows</a:t>
            </a:r>
          </a:p>
          <a:p>
            <a:r>
              <a:rPr lang="en-US" dirty="0" smtClean="0"/>
              <a:t>TYPICAL (DEFAULT)</a:t>
            </a:r>
          </a:p>
          <a:p>
            <a:pPr lvl="1"/>
            <a:r>
              <a:rPr lang="en-US" dirty="0" smtClean="0"/>
              <a:t>NULL + </a:t>
            </a:r>
            <a:r>
              <a:rPr lang="en-US" dirty="0" smtClean="0">
                <a:solidFill>
                  <a:srgbClr val="FF0000"/>
                </a:solidFill>
              </a:rPr>
              <a:t>parallel</a:t>
            </a:r>
            <a:r>
              <a:rPr lang="en-US" dirty="0" smtClean="0"/>
              <a:t>, </a:t>
            </a:r>
            <a:r>
              <a:rPr lang="en-US" dirty="0" smtClean="0">
                <a:solidFill>
                  <a:srgbClr val="FF0000"/>
                </a:solidFill>
              </a:rPr>
              <a:t>partition</a:t>
            </a:r>
            <a:r>
              <a:rPr lang="en-US" dirty="0" smtClean="0"/>
              <a:t>, and remote</a:t>
            </a:r>
          </a:p>
          <a:p>
            <a:r>
              <a:rPr lang="en-US" dirty="0" smtClean="0"/>
              <a:t>SERIAL</a:t>
            </a:r>
          </a:p>
          <a:p>
            <a:pPr lvl="1"/>
            <a:r>
              <a:rPr lang="en-US" dirty="0" smtClean="0"/>
              <a:t>TYPICAL – parallel and </a:t>
            </a:r>
            <a:r>
              <a:rPr lang="en-US" dirty="0" smtClean="0">
                <a:solidFill>
                  <a:srgbClr val="FF0000"/>
                </a:solidFill>
              </a:rPr>
              <a:t>remote</a:t>
            </a:r>
          </a:p>
          <a:p>
            <a:r>
              <a:rPr lang="en-US" dirty="0" smtClean="0"/>
              <a:t>ALL</a:t>
            </a:r>
          </a:p>
          <a:p>
            <a:pPr lvl="1"/>
            <a:r>
              <a:rPr lang="en-US" dirty="0" smtClean="0"/>
              <a:t>TYPICAL + </a:t>
            </a:r>
            <a:r>
              <a:rPr lang="en-US" dirty="0" smtClean="0">
                <a:solidFill>
                  <a:srgbClr val="FF0000"/>
                </a:solidFill>
              </a:rPr>
              <a:t>alias</a:t>
            </a:r>
            <a:r>
              <a:rPr lang="en-US" dirty="0" smtClean="0"/>
              <a:t>, </a:t>
            </a:r>
            <a:r>
              <a:rPr lang="en-US" dirty="0" smtClean="0">
                <a:solidFill>
                  <a:srgbClr val="FF0000"/>
                </a:solidFill>
              </a:rPr>
              <a:t>projection</a:t>
            </a:r>
            <a:endParaRPr lang="en-US" dirty="0"/>
          </a:p>
          <a:p>
            <a:r>
              <a:rPr lang="en-US" i="1" dirty="0" smtClean="0"/>
              <a:t>ADVANCED</a:t>
            </a:r>
          </a:p>
          <a:p>
            <a:pPr lvl="1"/>
            <a:r>
              <a:rPr lang="en-US" sz="2700" dirty="0" smtClean="0"/>
              <a:t>ALL </a:t>
            </a:r>
            <a:r>
              <a:rPr lang="en-US" sz="2700" dirty="0"/>
              <a:t>+ </a:t>
            </a:r>
            <a:r>
              <a:rPr lang="en-US" sz="2700" dirty="0">
                <a:solidFill>
                  <a:srgbClr val="FF0000"/>
                </a:solidFill>
              </a:rPr>
              <a:t>outline</a:t>
            </a:r>
          </a:p>
          <a:p>
            <a:pPr lvl="1"/>
            <a:r>
              <a:rPr lang="en-US" dirty="0" smtClean="0"/>
              <a:t>Mentioned in 10.1 docs, but not since. Still supported.</a:t>
            </a:r>
          </a:p>
          <a:p>
            <a:r>
              <a:rPr lang="en-US" dirty="0" smtClean="0"/>
              <a:t>Undocumented </a:t>
            </a:r>
            <a:r>
              <a:rPr lang="en-US" dirty="0" err="1" smtClean="0">
                <a:solidFill>
                  <a:srgbClr val="FF0000"/>
                </a:solidFill>
              </a:rPr>
              <a:t>peeked_binds</a:t>
            </a:r>
            <a:endParaRPr lang="en-US" dirty="0" smtClean="0">
              <a:solidFill>
                <a:srgbClr val="FF0000"/>
              </a:solidFill>
            </a:endParaRPr>
          </a:p>
          <a:p>
            <a:r>
              <a:rPr lang="en-US" dirty="0" smtClean="0">
                <a:solidFill>
                  <a:srgbClr val="FF0000"/>
                </a:solidFill>
              </a:rPr>
              <a:t>IOSTATS</a:t>
            </a:r>
            <a:r>
              <a:rPr lang="en-US" dirty="0" smtClean="0"/>
              <a:t>, </a:t>
            </a:r>
            <a:r>
              <a:rPr lang="en-US" dirty="0" smtClean="0">
                <a:solidFill>
                  <a:srgbClr val="FF0000"/>
                </a:solidFill>
              </a:rPr>
              <a:t>MEMSTATS</a:t>
            </a:r>
            <a:r>
              <a:rPr lang="en-US" dirty="0" smtClean="0"/>
              <a:t>, </a:t>
            </a:r>
            <a:r>
              <a:rPr lang="en-US" dirty="0" smtClean="0">
                <a:solidFill>
                  <a:srgbClr val="FF0000"/>
                </a:solidFill>
              </a:rPr>
              <a:t>ALLSTATS</a:t>
            </a:r>
            <a:r>
              <a:rPr lang="en-US" dirty="0" smtClean="0"/>
              <a:t>, </a:t>
            </a:r>
            <a:r>
              <a:rPr lang="en-US" dirty="0" smtClean="0">
                <a:solidFill>
                  <a:srgbClr val="FF0000"/>
                </a:solidFill>
              </a:rPr>
              <a:t>LAST</a:t>
            </a:r>
          </a:p>
          <a:p>
            <a:r>
              <a:rPr lang="en-US" dirty="0" smtClean="0"/>
              <a:t>Exclude details by preceding options with “-”</a:t>
            </a:r>
          </a:p>
        </p:txBody>
      </p:sp>
    </p:spTree>
    <p:extLst>
      <p:ext uri="{BB962C8B-B14F-4D97-AF65-F5344CB8AC3E}">
        <p14:creationId xmlns:p14="http://schemas.microsoft.com/office/powerpoint/2010/main" val="18891315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a:t>
            </a:r>
            <a:r>
              <a:rPr lang="en-US" dirty="0" err="1" smtClean="0"/>
              <a:t>display_cursor</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sz="2800" b="1" dirty="0">
                <a:latin typeface="Courier New" panose="02070309020205020404" pitchFamily="49" charset="0"/>
                <a:cs typeface="Courier New" panose="02070309020205020404" pitchFamily="49" charset="0"/>
              </a:rPr>
              <a:t>SET</a:t>
            </a:r>
            <a:r>
              <a:rPr lang="en-US" sz="2800" dirty="0">
                <a:latin typeface="Courier New" panose="02070309020205020404" pitchFamily="49" charset="0"/>
                <a:cs typeface="Courier New" panose="02070309020205020404" pitchFamily="49" charset="0"/>
              </a:rPr>
              <a:t> </a:t>
            </a:r>
            <a:r>
              <a:rPr lang="en-US" sz="2800" b="1" dirty="0">
                <a:latin typeface="Courier New" panose="02070309020205020404" pitchFamily="49" charset="0"/>
                <a:cs typeface="Courier New" panose="02070309020205020404" pitchFamily="49" charset="0"/>
              </a:rPr>
              <a:t>PAGESIZE</a:t>
            </a:r>
            <a:r>
              <a:rPr lang="en-US" sz="2800" dirty="0">
                <a:latin typeface="Courier New" panose="02070309020205020404" pitchFamily="49" charset="0"/>
                <a:cs typeface="Courier New" panose="02070309020205020404" pitchFamily="49" charset="0"/>
              </a:rPr>
              <a:t> 0</a:t>
            </a:r>
          </a:p>
          <a:p>
            <a:pPr marL="0" indent="0">
              <a:buNone/>
            </a:pPr>
            <a:r>
              <a:rPr lang="en-US" sz="2800" b="1" dirty="0">
                <a:latin typeface="Courier New" panose="02070309020205020404" pitchFamily="49" charset="0"/>
                <a:cs typeface="Courier New" panose="02070309020205020404" pitchFamily="49" charset="0"/>
              </a:rPr>
              <a:t>SET</a:t>
            </a:r>
            <a:r>
              <a:rPr lang="en-US" sz="2800" dirty="0">
                <a:latin typeface="Courier New" panose="02070309020205020404" pitchFamily="49" charset="0"/>
                <a:cs typeface="Courier New" panose="02070309020205020404" pitchFamily="49" charset="0"/>
              </a:rPr>
              <a:t> </a:t>
            </a:r>
            <a:r>
              <a:rPr lang="en-US" sz="2800" b="1" dirty="0">
                <a:latin typeface="Courier New" panose="02070309020205020404" pitchFamily="49" charset="0"/>
                <a:cs typeface="Courier New" panose="02070309020205020404" pitchFamily="49" charset="0"/>
              </a:rPr>
              <a:t>LINESIZE</a:t>
            </a:r>
            <a:r>
              <a:rPr lang="en-US" sz="2800" dirty="0">
                <a:latin typeface="Courier New" panose="02070309020205020404" pitchFamily="49" charset="0"/>
                <a:cs typeface="Courier New" panose="02070309020205020404" pitchFamily="49" charset="0"/>
              </a:rPr>
              <a:t> 180</a:t>
            </a:r>
          </a:p>
          <a:p>
            <a:pPr marL="0" indent="0">
              <a:buNone/>
            </a:pPr>
            <a:r>
              <a:rPr lang="en-US" sz="2800" b="1" dirty="0">
                <a:latin typeface="Courier New" panose="02070309020205020404" pitchFamily="49" charset="0"/>
                <a:cs typeface="Courier New" panose="02070309020205020404" pitchFamily="49" charset="0"/>
              </a:rPr>
              <a:t>COLUMN</a:t>
            </a:r>
            <a:r>
              <a:rPr lang="en-US" sz="2800" dirty="0">
                <a:latin typeface="Courier New" panose="02070309020205020404" pitchFamily="49" charset="0"/>
                <a:cs typeface="Courier New" panose="02070309020205020404" pitchFamily="49" charset="0"/>
              </a:rPr>
              <a:t> </a:t>
            </a:r>
            <a:r>
              <a:rPr lang="en-US" sz="2800" dirty="0" err="1">
                <a:latin typeface="Courier New" panose="02070309020205020404" pitchFamily="49" charset="0"/>
                <a:cs typeface="Courier New" panose="02070309020205020404" pitchFamily="49" charset="0"/>
              </a:rPr>
              <a:t>plan_table_output</a:t>
            </a:r>
            <a:r>
              <a:rPr lang="en-US" sz="2800" dirty="0">
                <a:latin typeface="Courier New" panose="02070309020205020404" pitchFamily="49" charset="0"/>
                <a:cs typeface="Courier New" panose="02070309020205020404" pitchFamily="49" charset="0"/>
              </a:rPr>
              <a:t> </a:t>
            </a:r>
            <a:r>
              <a:rPr lang="en-US" sz="2800" b="1" dirty="0">
                <a:latin typeface="Courier New" panose="02070309020205020404" pitchFamily="49" charset="0"/>
                <a:cs typeface="Courier New" panose="02070309020205020404" pitchFamily="49" charset="0"/>
              </a:rPr>
              <a:t>FORMAT</a:t>
            </a:r>
            <a:r>
              <a:rPr lang="en-US" sz="2800" dirty="0">
                <a:latin typeface="Courier New" panose="02070309020205020404" pitchFamily="49" charset="0"/>
                <a:cs typeface="Courier New" panose="02070309020205020404" pitchFamily="49" charset="0"/>
              </a:rPr>
              <a:t> </a:t>
            </a:r>
            <a:r>
              <a:rPr lang="en-US" sz="2800" dirty="0" smtClean="0">
                <a:latin typeface="Courier New" panose="02070309020205020404" pitchFamily="49" charset="0"/>
                <a:cs typeface="Courier New" panose="02070309020205020404" pitchFamily="49" charset="0"/>
              </a:rPr>
              <a:t>a180</a:t>
            </a:r>
          </a:p>
          <a:p>
            <a:pPr marL="0" indent="0">
              <a:buNone/>
            </a:pPr>
            <a:endParaRPr lang="en-US" sz="2000" b="1" dirty="0" smtClean="0">
              <a:latin typeface="Courier New" panose="02070309020205020404" pitchFamily="49" charset="0"/>
              <a:cs typeface="Courier New" panose="02070309020205020404" pitchFamily="49" charset="0"/>
            </a:endParaRPr>
          </a:p>
          <a:p>
            <a:pPr marL="0" indent="0">
              <a:buNone/>
            </a:pPr>
            <a:r>
              <a:rPr lang="en-US" sz="2000" b="1" dirty="0" smtClean="0">
                <a:latin typeface="Courier New" panose="02070309020205020404" pitchFamily="49" charset="0"/>
                <a:cs typeface="Courier New" panose="02070309020205020404" pitchFamily="49" charset="0"/>
              </a:rPr>
              <a:t>SELECT</a:t>
            </a:r>
            <a:r>
              <a:rPr lang="en-US" sz="2000" dirty="0" smtClean="0">
                <a:latin typeface="Courier New" panose="02070309020205020404" pitchFamily="49" charset="0"/>
                <a:cs typeface="Courier New" panose="02070309020205020404" pitchFamily="49" charset="0"/>
              </a:rPr>
              <a:t> </a:t>
            </a:r>
            <a:r>
              <a:rPr lang="en-US" sz="2000" dirty="0" err="1">
                <a:latin typeface="Courier New" panose="02070309020205020404" pitchFamily="49" charset="0"/>
                <a:cs typeface="Courier New" panose="02070309020205020404" pitchFamily="49" charset="0"/>
              </a:rPr>
              <a:t>plan_table_output</a:t>
            </a:r>
            <a:r>
              <a:rPr lang="en-US" sz="2000" dirty="0">
                <a:latin typeface="Courier New" panose="02070309020205020404" pitchFamily="49" charset="0"/>
                <a:cs typeface="Courier New" panose="02070309020205020404" pitchFamily="49" charset="0"/>
              </a:rPr>
              <a:t> </a:t>
            </a:r>
            <a:r>
              <a:rPr lang="en-US" sz="2000" b="1" dirty="0">
                <a:latin typeface="Courier New" panose="02070309020205020404" pitchFamily="49" charset="0"/>
                <a:cs typeface="Courier New" panose="02070309020205020404" pitchFamily="49" charset="0"/>
              </a:rPr>
              <a:t>FROM</a:t>
            </a:r>
            <a:r>
              <a:rPr lang="en-US" sz="2000" dirty="0">
                <a:latin typeface="Courier New" panose="02070309020205020404" pitchFamily="49" charset="0"/>
                <a:cs typeface="Courier New" panose="02070309020205020404" pitchFamily="49" charset="0"/>
              </a:rPr>
              <a:t> </a:t>
            </a:r>
            <a:r>
              <a:rPr lang="en-US" sz="2000" b="1" dirty="0">
                <a:latin typeface="Courier New" panose="02070309020205020404" pitchFamily="49" charset="0"/>
                <a:cs typeface="Courier New" panose="02070309020205020404" pitchFamily="49" charset="0"/>
              </a:rPr>
              <a:t>TABLE</a:t>
            </a:r>
            <a:r>
              <a:rPr lang="en-US" sz="2000" dirty="0">
                <a:latin typeface="Courier New" panose="02070309020205020404" pitchFamily="49" charset="0"/>
                <a:cs typeface="Courier New" panose="02070309020205020404" pitchFamily="49" charset="0"/>
              </a:rPr>
              <a:t>(</a:t>
            </a:r>
            <a:r>
              <a:rPr lang="en-US" sz="2000" dirty="0" err="1">
                <a:latin typeface="Courier New" panose="02070309020205020404" pitchFamily="49" charset="0"/>
                <a:cs typeface="Courier New" panose="02070309020205020404" pitchFamily="49" charset="0"/>
              </a:rPr>
              <a:t>dbms_xplan.display_cursor</a:t>
            </a:r>
            <a:r>
              <a:rPr lang="en-US" sz="2000" dirty="0">
                <a:latin typeface="Courier New" panose="02070309020205020404" pitchFamily="49" charset="0"/>
                <a:cs typeface="Courier New" panose="02070309020205020404" pitchFamily="49" charset="0"/>
              </a:rPr>
              <a:t>(</a:t>
            </a:r>
            <a:r>
              <a:rPr lang="en-US" sz="2000" b="1" dirty="0">
                <a:latin typeface="Courier New" panose="02070309020205020404" pitchFamily="49" charset="0"/>
                <a:cs typeface="Courier New" panose="02070309020205020404" pitchFamily="49" charset="0"/>
              </a:rPr>
              <a:t>format</a:t>
            </a:r>
            <a:r>
              <a:rPr lang="en-US" sz="2000" dirty="0">
                <a:latin typeface="Courier New" panose="02070309020205020404" pitchFamily="49" charset="0"/>
                <a:cs typeface="Courier New" panose="02070309020205020404" pitchFamily="49" charset="0"/>
              </a:rPr>
              <a:t> =&gt; 'parallel </a:t>
            </a:r>
            <a:r>
              <a:rPr lang="en-US" sz="2000" dirty="0" err="1">
                <a:latin typeface="Courier New" panose="02070309020205020404" pitchFamily="49" charset="0"/>
                <a:cs typeface="Courier New" panose="02070309020205020404" pitchFamily="49" charset="0"/>
              </a:rPr>
              <a:t>peeked_binds</a:t>
            </a:r>
            <a:r>
              <a:rPr lang="en-US" sz="2000" dirty="0" smtClean="0">
                <a:latin typeface="Courier New" panose="02070309020205020404" pitchFamily="49" charset="0"/>
                <a:cs typeface="Courier New" panose="02070309020205020404" pitchFamily="49" charset="0"/>
              </a:rPr>
              <a:t>'));</a:t>
            </a:r>
          </a:p>
          <a:p>
            <a:pPr marL="0" indent="0">
              <a:buNone/>
            </a:pPr>
            <a:endParaRPr lang="en-US" sz="2000" dirty="0">
              <a:latin typeface="Courier New" panose="02070309020205020404" pitchFamily="49" charset="0"/>
              <a:cs typeface="Courier New" panose="02070309020205020404" pitchFamily="49" charset="0"/>
            </a:endParaRPr>
          </a:p>
          <a:p>
            <a:pPr marL="0" indent="0">
              <a:buNone/>
            </a:pPr>
            <a:r>
              <a:rPr lang="en-US" sz="2000" i="1" dirty="0">
                <a:latin typeface="Courier New" panose="02070309020205020404" pitchFamily="49" charset="0"/>
                <a:cs typeface="Courier New" panose="02070309020205020404" pitchFamily="49" charset="0"/>
              </a:rPr>
              <a:t>-- If using GATHER_PLAN_STATISTICS to see actuals...</a:t>
            </a:r>
            <a:endParaRPr lang="en-US" sz="2000" dirty="0">
              <a:latin typeface="Courier New" panose="02070309020205020404" pitchFamily="49" charset="0"/>
              <a:cs typeface="Courier New" panose="02070309020205020404" pitchFamily="49" charset="0"/>
            </a:endParaRPr>
          </a:p>
          <a:p>
            <a:pPr marL="0" indent="0">
              <a:buNone/>
            </a:pPr>
            <a:r>
              <a:rPr lang="en-US" sz="2000" b="1" dirty="0">
                <a:latin typeface="Courier New" panose="02070309020205020404" pitchFamily="49" charset="0"/>
                <a:cs typeface="Courier New" panose="02070309020205020404" pitchFamily="49" charset="0"/>
              </a:rPr>
              <a:t>SELECT</a:t>
            </a:r>
            <a:r>
              <a:rPr lang="en-US" sz="2000" dirty="0">
                <a:latin typeface="Courier New" panose="02070309020205020404" pitchFamily="49" charset="0"/>
                <a:cs typeface="Courier New" panose="02070309020205020404" pitchFamily="49" charset="0"/>
              </a:rPr>
              <a:t> </a:t>
            </a:r>
            <a:r>
              <a:rPr lang="en-US" sz="2000" dirty="0" err="1">
                <a:latin typeface="Courier New" panose="02070309020205020404" pitchFamily="49" charset="0"/>
                <a:cs typeface="Courier New" panose="02070309020205020404" pitchFamily="49" charset="0"/>
              </a:rPr>
              <a:t>plan_table_output</a:t>
            </a:r>
            <a:r>
              <a:rPr lang="en-US" sz="2000" dirty="0">
                <a:latin typeface="Courier New" panose="02070309020205020404" pitchFamily="49" charset="0"/>
                <a:cs typeface="Courier New" panose="02070309020205020404" pitchFamily="49" charset="0"/>
              </a:rPr>
              <a:t> </a:t>
            </a:r>
            <a:r>
              <a:rPr lang="en-US" sz="2000" b="1" dirty="0">
                <a:latin typeface="Courier New" panose="02070309020205020404" pitchFamily="49" charset="0"/>
                <a:cs typeface="Courier New" panose="02070309020205020404" pitchFamily="49" charset="0"/>
              </a:rPr>
              <a:t>FROM</a:t>
            </a:r>
            <a:r>
              <a:rPr lang="en-US" sz="2000" dirty="0">
                <a:latin typeface="Courier New" panose="02070309020205020404" pitchFamily="49" charset="0"/>
                <a:cs typeface="Courier New" panose="02070309020205020404" pitchFamily="49" charset="0"/>
              </a:rPr>
              <a:t> </a:t>
            </a:r>
            <a:r>
              <a:rPr lang="en-US" sz="2000" b="1" dirty="0">
                <a:latin typeface="Courier New" panose="02070309020205020404" pitchFamily="49" charset="0"/>
                <a:cs typeface="Courier New" panose="02070309020205020404" pitchFamily="49" charset="0"/>
              </a:rPr>
              <a:t>TABLE</a:t>
            </a:r>
            <a:r>
              <a:rPr lang="en-US" sz="2000" dirty="0">
                <a:latin typeface="Courier New" panose="02070309020205020404" pitchFamily="49" charset="0"/>
                <a:cs typeface="Courier New" panose="02070309020205020404" pitchFamily="49" charset="0"/>
              </a:rPr>
              <a:t>(</a:t>
            </a:r>
            <a:r>
              <a:rPr lang="en-US" sz="2000" dirty="0" err="1">
                <a:latin typeface="Courier New" panose="02070309020205020404" pitchFamily="49" charset="0"/>
                <a:cs typeface="Courier New" panose="02070309020205020404" pitchFamily="49" charset="0"/>
              </a:rPr>
              <a:t>dbms_xplan.display_cursor</a:t>
            </a:r>
            <a:r>
              <a:rPr lang="en-US" sz="2000" dirty="0">
                <a:latin typeface="Courier New" panose="02070309020205020404" pitchFamily="49" charset="0"/>
                <a:cs typeface="Courier New" panose="02070309020205020404" pitchFamily="49" charset="0"/>
              </a:rPr>
              <a:t>(</a:t>
            </a:r>
            <a:r>
              <a:rPr lang="en-US" sz="2000" b="1" dirty="0">
                <a:latin typeface="Courier New" panose="02070309020205020404" pitchFamily="49" charset="0"/>
                <a:cs typeface="Courier New" panose="02070309020205020404" pitchFamily="49" charset="0"/>
              </a:rPr>
              <a:t>format</a:t>
            </a:r>
            <a:r>
              <a:rPr lang="en-US" sz="2000" dirty="0">
                <a:latin typeface="Courier New" panose="02070309020205020404" pitchFamily="49" charset="0"/>
                <a:cs typeface="Courier New" panose="02070309020205020404" pitchFamily="49" charset="0"/>
              </a:rPr>
              <a:t> =&gt; 'ALLSTATS parallel </a:t>
            </a:r>
            <a:r>
              <a:rPr lang="en-US" sz="2000" dirty="0" err="1">
                <a:latin typeface="Courier New" panose="02070309020205020404" pitchFamily="49" charset="0"/>
                <a:cs typeface="Courier New" panose="02070309020205020404" pitchFamily="49" charset="0"/>
              </a:rPr>
              <a:t>peeked_binds</a:t>
            </a:r>
            <a:r>
              <a:rPr lang="en-US" sz="2000" dirty="0">
                <a:latin typeface="Courier New" panose="02070309020205020404" pitchFamily="49" charset="0"/>
                <a:cs typeface="Courier New" panose="02070309020205020404" pitchFamily="49" charset="0"/>
              </a:rPr>
              <a:t>'));</a:t>
            </a:r>
          </a:p>
          <a:p>
            <a:pPr marL="0" indent="0">
              <a:buNone/>
            </a:pPr>
            <a:endParaRPr lang="en-US" sz="2800" dirty="0">
              <a:latin typeface="Courier New" panose="02070309020205020404" pitchFamily="49" charset="0"/>
              <a:cs typeface="Courier New" panose="02070309020205020404" pitchFamily="49" charset="0"/>
            </a:endParaRPr>
          </a:p>
          <a:p>
            <a:pPr marL="0" indent="0">
              <a:buNone/>
            </a:pPr>
            <a:endParaRPr lang="en-US" dirty="0"/>
          </a:p>
        </p:txBody>
      </p:sp>
    </p:spTree>
    <p:extLst>
      <p:ext uri="{BB962C8B-B14F-4D97-AF65-F5344CB8AC3E}">
        <p14:creationId xmlns:p14="http://schemas.microsoft.com/office/powerpoint/2010/main" val="6927696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V$SQL</a:t>
            </a:r>
            <a:endParaRPr lang="en-US" dirty="0"/>
          </a:p>
        </p:txBody>
      </p:sp>
      <p:sp>
        <p:nvSpPr>
          <p:cNvPr id="3" name="Content Placeholder 2"/>
          <p:cNvSpPr>
            <a:spLocks noGrp="1"/>
          </p:cNvSpPr>
          <p:nvPr>
            <p:ph idx="1"/>
          </p:nvPr>
        </p:nvSpPr>
        <p:spPr>
          <a:xfrm>
            <a:off x="457200" y="1600200"/>
            <a:ext cx="8229600" cy="4953000"/>
          </a:xfrm>
        </p:spPr>
        <p:txBody>
          <a:bodyPr>
            <a:normAutofit fontScale="25000" lnSpcReduction="20000"/>
          </a:bodyPr>
          <a:lstStyle/>
          <a:p>
            <a:r>
              <a:rPr lang="en-US" sz="7400" dirty="0" smtClean="0"/>
              <a:t>A treasure trove of good information.</a:t>
            </a:r>
          </a:p>
          <a:p>
            <a:pPr marL="0" indent="0">
              <a:buNone/>
            </a:pPr>
            <a:endParaRPr lang="en-US" dirty="0" smtClean="0"/>
          </a:p>
          <a:p>
            <a:pPr marL="0" indent="0">
              <a:buNone/>
            </a:pPr>
            <a:r>
              <a:rPr lang="en-US" sz="4800" b="1" dirty="0">
                <a:latin typeface="Courier New" panose="02070309020205020404" pitchFamily="49" charset="0"/>
                <a:cs typeface="Courier New" panose="02070309020205020404" pitchFamily="49" charset="0"/>
              </a:rPr>
              <a:t>SELECT</a:t>
            </a:r>
            <a:r>
              <a:rPr lang="en-US" sz="4800" dirty="0">
                <a:latin typeface="Courier New" panose="02070309020205020404" pitchFamily="49" charset="0"/>
                <a:cs typeface="Courier New" panose="02070309020205020404" pitchFamily="49" charset="0"/>
              </a:rPr>
              <a:t> </a:t>
            </a:r>
            <a:r>
              <a:rPr lang="en-US" sz="4800" dirty="0" err="1">
                <a:latin typeface="Courier New" panose="02070309020205020404" pitchFamily="49" charset="0"/>
                <a:cs typeface="Courier New" panose="02070309020205020404" pitchFamily="49" charset="0"/>
              </a:rPr>
              <a:t>u.username</a:t>
            </a:r>
            <a:r>
              <a:rPr lang="en-US" sz="4800" dirty="0">
                <a:latin typeface="Courier New" panose="02070309020205020404" pitchFamily="49" charset="0"/>
                <a:cs typeface="Courier New" panose="02070309020205020404" pitchFamily="49" charset="0"/>
              </a:rPr>
              <a:t>, </a:t>
            </a:r>
            <a:r>
              <a:rPr lang="en-US" sz="4800" dirty="0" err="1">
                <a:latin typeface="Courier New" panose="02070309020205020404" pitchFamily="49" charset="0"/>
                <a:cs typeface="Courier New" panose="02070309020205020404" pitchFamily="49" charset="0"/>
              </a:rPr>
              <a:t>vs.inst_id</a:t>
            </a:r>
            <a:endParaRPr lang="en-US" sz="4800" dirty="0">
              <a:latin typeface="Courier New" panose="02070309020205020404" pitchFamily="49" charset="0"/>
              <a:cs typeface="Courier New" panose="02070309020205020404" pitchFamily="49" charset="0"/>
            </a:endParaRPr>
          </a:p>
          <a:p>
            <a:pPr marL="0" indent="0">
              <a:buNone/>
            </a:pPr>
            <a:r>
              <a:rPr lang="en-US" sz="4800" dirty="0">
                <a:latin typeface="Courier New" panose="02070309020205020404" pitchFamily="49" charset="0"/>
                <a:cs typeface="Courier New" panose="02070309020205020404" pitchFamily="49" charset="0"/>
              </a:rPr>
              <a:t>      ,</a:t>
            </a:r>
            <a:r>
              <a:rPr lang="en-US" sz="4800" dirty="0" err="1">
                <a:latin typeface="Courier New" panose="02070309020205020404" pitchFamily="49" charset="0"/>
                <a:cs typeface="Courier New" panose="02070309020205020404" pitchFamily="49" charset="0"/>
              </a:rPr>
              <a:t>vs.sql_id</a:t>
            </a:r>
            <a:r>
              <a:rPr lang="en-US" sz="4800" dirty="0">
                <a:latin typeface="Courier New" panose="02070309020205020404" pitchFamily="49" charset="0"/>
                <a:cs typeface="Courier New" panose="02070309020205020404" pitchFamily="49" charset="0"/>
              </a:rPr>
              <a:t>, </a:t>
            </a:r>
            <a:r>
              <a:rPr lang="en-US" sz="4800" dirty="0" err="1">
                <a:latin typeface="Courier New" panose="02070309020205020404" pitchFamily="49" charset="0"/>
                <a:cs typeface="Courier New" panose="02070309020205020404" pitchFamily="49" charset="0"/>
              </a:rPr>
              <a:t>vs.plan_hash_value</a:t>
            </a:r>
            <a:r>
              <a:rPr lang="en-US" sz="4800" dirty="0">
                <a:latin typeface="Courier New" panose="02070309020205020404" pitchFamily="49" charset="0"/>
                <a:cs typeface="Courier New" panose="02070309020205020404" pitchFamily="49" charset="0"/>
              </a:rPr>
              <a:t>, </a:t>
            </a:r>
            <a:r>
              <a:rPr lang="en-US" sz="4800" dirty="0" err="1">
                <a:latin typeface="Courier New" panose="02070309020205020404" pitchFamily="49" charset="0"/>
                <a:cs typeface="Courier New" panose="02070309020205020404" pitchFamily="49" charset="0"/>
              </a:rPr>
              <a:t>vs.child_number</a:t>
            </a:r>
            <a:r>
              <a:rPr lang="en-US" sz="4800" dirty="0">
                <a:latin typeface="Courier New" panose="02070309020205020404" pitchFamily="49" charset="0"/>
                <a:cs typeface="Courier New" panose="02070309020205020404" pitchFamily="49" charset="0"/>
              </a:rPr>
              <a:t>, </a:t>
            </a:r>
            <a:r>
              <a:rPr lang="en-US" sz="4800" dirty="0" err="1">
                <a:latin typeface="Courier New" panose="02070309020205020404" pitchFamily="49" charset="0"/>
                <a:cs typeface="Courier New" panose="02070309020205020404" pitchFamily="49" charset="0"/>
              </a:rPr>
              <a:t>vcs.peeked</a:t>
            </a:r>
            <a:endParaRPr lang="en-US" sz="4800" dirty="0">
              <a:latin typeface="Courier New" panose="02070309020205020404" pitchFamily="49" charset="0"/>
              <a:cs typeface="Courier New" panose="02070309020205020404" pitchFamily="49" charset="0"/>
            </a:endParaRPr>
          </a:p>
          <a:p>
            <a:pPr marL="0" indent="0">
              <a:buNone/>
            </a:pPr>
            <a:r>
              <a:rPr lang="en-US" sz="4800" dirty="0">
                <a:latin typeface="Courier New" panose="02070309020205020404" pitchFamily="49" charset="0"/>
                <a:cs typeface="Courier New" panose="02070309020205020404" pitchFamily="49" charset="0"/>
              </a:rPr>
              <a:t>      ,</a:t>
            </a:r>
            <a:r>
              <a:rPr lang="en-US" sz="4800" dirty="0" err="1">
                <a:latin typeface="Courier New" panose="02070309020205020404" pitchFamily="49" charset="0"/>
                <a:cs typeface="Courier New" panose="02070309020205020404" pitchFamily="49" charset="0"/>
              </a:rPr>
              <a:t>vs.executions</a:t>
            </a:r>
            <a:r>
              <a:rPr lang="en-US" sz="4800" dirty="0">
                <a:latin typeface="Courier New" panose="02070309020205020404" pitchFamily="49" charset="0"/>
                <a:cs typeface="Courier New" panose="02070309020205020404" pitchFamily="49" charset="0"/>
              </a:rPr>
              <a:t>, </a:t>
            </a:r>
            <a:r>
              <a:rPr lang="en-US" sz="4800" dirty="0" err="1">
                <a:latin typeface="Courier New" panose="02070309020205020404" pitchFamily="49" charset="0"/>
                <a:cs typeface="Courier New" panose="02070309020205020404" pitchFamily="49" charset="0"/>
              </a:rPr>
              <a:t>vs.buffer_gets</a:t>
            </a:r>
            <a:endParaRPr lang="en-US" sz="4800" dirty="0">
              <a:latin typeface="Courier New" panose="02070309020205020404" pitchFamily="49" charset="0"/>
              <a:cs typeface="Courier New" panose="02070309020205020404" pitchFamily="49" charset="0"/>
            </a:endParaRPr>
          </a:p>
          <a:p>
            <a:pPr marL="0" indent="0">
              <a:buNone/>
            </a:pPr>
            <a:r>
              <a:rPr lang="en-US" sz="4800" dirty="0">
                <a:latin typeface="Courier New" panose="02070309020205020404" pitchFamily="49" charset="0"/>
                <a:cs typeface="Courier New" panose="02070309020205020404" pitchFamily="49" charset="0"/>
              </a:rPr>
              <a:t>      ,</a:t>
            </a:r>
            <a:r>
              <a:rPr lang="en-US" sz="4800" dirty="0" err="1">
                <a:latin typeface="Courier New" panose="02070309020205020404" pitchFamily="49" charset="0"/>
                <a:cs typeface="Courier New" panose="02070309020205020404" pitchFamily="49" charset="0"/>
              </a:rPr>
              <a:t>vs.is_bind_sensitive</a:t>
            </a:r>
            <a:r>
              <a:rPr lang="en-US" sz="4800" dirty="0">
                <a:latin typeface="Courier New" panose="02070309020205020404" pitchFamily="49" charset="0"/>
                <a:cs typeface="Courier New" panose="02070309020205020404" pitchFamily="49" charset="0"/>
              </a:rPr>
              <a:t> </a:t>
            </a:r>
            <a:r>
              <a:rPr lang="en-US" sz="4800" b="1" dirty="0">
                <a:latin typeface="Courier New" panose="02070309020205020404" pitchFamily="49" charset="0"/>
                <a:cs typeface="Courier New" panose="02070309020205020404" pitchFamily="49" charset="0"/>
              </a:rPr>
              <a:t>AS</a:t>
            </a:r>
            <a:r>
              <a:rPr lang="en-US" sz="4800" dirty="0">
                <a:latin typeface="Courier New" panose="02070309020205020404" pitchFamily="49" charset="0"/>
                <a:cs typeface="Courier New" panose="02070309020205020404" pitchFamily="49" charset="0"/>
              </a:rPr>
              <a:t> </a:t>
            </a:r>
            <a:r>
              <a:rPr lang="en-US" sz="4800" dirty="0" err="1">
                <a:latin typeface="Courier New" panose="02070309020205020404" pitchFamily="49" charset="0"/>
                <a:cs typeface="Courier New" panose="02070309020205020404" pitchFamily="49" charset="0"/>
              </a:rPr>
              <a:t>bind_snstv</a:t>
            </a:r>
            <a:r>
              <a:rPr lang="en-US" sz="4800" dirty="0">
                <a:latin typeface="Courier New" panose="02070309020205020404" pitchFamily="49" charset="0"/>
                <a:cs typeface="Courier New" panose="02070309020205020404" pitchFamily="49" charset="0"/>
              </a:rPr>
              <a:t>, </a:t>
            </a:r>
            <a:r>
              <a:rPr lang="en-US" sz="4800" dirty="0" err="1">
                <a:latin typeface="Courier New" panose="02070309020205020404" pitchFamily="49" charset="0"/>
                <a:cs typeface="Courier New" panose="02070309020205020404" pitchFamily="49" charset="0"/>
              </a:rPr>
              <a:t>vs.is_bind_aware</a:t>
            </a:r>
            <a:r>
              <a:rPr lang="en-US" sz="4800" dirty="0">
                <a:latin typeface="Courier New" panose="02070309020205020404" pitchFamily="49" charset="0"/>
                <a:cs typeface="Courier New" panose="02070309020205020404" pitchFamily="49" charset="0"/>
              </a:rPr>
              <a:t> </a:t>
            </a:r>
            <a:r>
              <a:rPr lang="en-US" sz="4800" b="1" dirty="0">
                <a:latin typeface="Courier New" panose="02070309020205020404" pitchFamily="49" charset="0"/>
                <a:cs typeface="Courier New" panose="02070309020205020404" pitchFamily="49" charset="0"/>
              </a:rPr>
              <a:t>AS</a:t>
            </a:r>
            <a:r>
              <a:rPr lang="en-US" sz="4800" dirty="0">
                <a:latin typeface="Courier New" panose="02070309020205020404" pitchFamily="49" charset="0"/>
                <a:cs typeface="Courier New" panose="02070309020205020404" pitchFamily="49" charset="0"/>
              </a:rPr>
              <a:t> </a:t>
            </a:r>
            <a:r>
              <a:rPr lang="en-US" sz="4800" dirty="0" err="1">
                <a:latin typeface="Courier New" panose="02070309020205020404" pitchFamily="49" charset="0"/>
                <a:cs typeface="Courier New" panose="02070309020205020404" pitchFamily="49" charset="0"/>
              </a:rPr>
              <a:t>bind_aware</a:t>
            </a:r>
            <a:r>
              <a:rPr lang="en-US" sz="4800" dirty="0">
                <a:latin typeface="Courier New" panose="02070309020205020404" pitchFamily="49" charset="0"/>
                <a:cs typeface="Courier New" panose="02070309020205020404" pitchFamily="49" charset="0"/>
              </a:rPr>
              <a:t>, </a:t>
            </a:r>
            <a:r>
              <a:rPr lang="en-US" sz="4800" dirty="0" err="1">
                <a:latin typeface="Courier New" panose="02070309020205020404" pitchFamily="49" charset="0"/>
                <a:cs typeface="Courier New" panose="02070309020205020404" pitchFamily="49" charset="0"/>
              </a:rPr>
              <a:t>vs.is_shareable</a:t>
            </a:r>
            <a:r>
              <a:rPr lang="en-US" sz="4800" dirty="0">
                <a:latin typeface="Courier New" panose="02070309020205020404" pitchFamily="49" charset="0"/>
                <a:cs typeface="Courier New" panose="02070309020205020404" pitchFamily="49" charset="0"/>
              </a:rPr>
              <a:t> </a:t>
            </a:r>
            <a:r>
              <a:rPr lang="en-US" sz="4800" b="1" dirty="0">
                <a:latin typeface="Courier New" panose="02070309020205020404" pitchFamily="49" charset="0"/>
                <a:cs typeface="Courier New" panose="02070309020205020404" pitchFamily="49" charset="0"/>
              </a:rPr>
              <a:t>AS</a:t>
            </a:r>
            <a:r>
              <a:rPr lang="en-US" sz="4800" dirty="0">
                <a:latin typeface="Courier New" panose="02070309020205020404" pitchFamily="49" charset="0"/>
                <a:cs typeface="Courier New" panose="02070309020205020404" pitchFamily="49" charset="0"/>
              </a:rPr>
              <a:t> shareable</a:t>
            </a:r>
          </a:p>
          <a:p>
            <a:pPr marL="0" indent="0">
              <a:buNone/>
            </a:pPr>
            <a:r>
              <a:rPr lang="en-US" sz="4800" dirty="0">
                <a:latin typeface="Courier New" panose="02070309020205020404" pitchFamily="49" charset="0"/>
                <a:cs typeface="Courier New" panose="02070309020205020404" pitchFamily="49" charset="0"/>
              </a:rPr>
              <a:t>      ,</a:t>
            </a:r>
            <a:r>
              <a:rPr lang="en-US" sz="4800" dirty="0" err="1">
                <a:latin typeface="Courier New" panose="02070309020205020404" pitchFamily="49" charset="0"/>
                <a:cs typeface="Courier New" panose="02070309020205020404" pitchFamily="49" charset="0"/>
              </a:rPr>
              <a:t>vs.last_load_time</a:t>
            </a:r>
            <a:r>
              <a:rPr lang="en-US" sz="4800" dirty="0">
                <a:latin typeface="Courier New" panose="02070309020205020404" pitchFamily="49" charset="0"/>
                <a:cs typeface="Courier New" panose="02070309020205020404" pitchFamily="49" charset="0"/>
              </a:rPr>
              <a:t>, </a:t>
            </a:r>
            <a:r>
              <a:rPr lang="en-US" sz="4800" dirty="0" err="1">
                <a:latin typeface="Courier New" panose="02070309020205020404" pitchFamily="49" charset="0"/>
                <a:cs typeface="Courier New" panose="02070309020205020404" pitchFamily="49" charset="0"/>
              </a:rPr>
              <a:t>vs.last_active_time</a:t>
            </a:r>
            <a:endParaRPr lang="en-US" sz="4800" dirty="0">
              <a:latin typeface="Courier New" panose="02070309020205020404" pitchFamily="49" charset="0"/>
              <a:cs typeface="Courier New" panose="02070309020205020404" pitchFamily="49" charset="0"/>
            </a:endParaRPr>
          </a:p>
          <a:p>
            <a:pPr marL="0" indent="0">
              <a:buNone/>
            </a:pPr>
            <a:r>
              <a:rPr lang="en-US" sz="4800" dirty="0">
                <a:latin typeface="Courier New" panose="02070309020205020404" pitchFamily="49" charset="0"/>
                <a:cs typeface="Courier New" panose="02070309020205020404" pitchFamily="49" charset="0"/>
              </a:rPr>
              <a:t>      ,</a:t>
            </a:r>
            <a:r>
              <a:rPr lang="en-US" sz="4800" dirty="0" err="1">
                <a:latin typeface="Courier New" panose="02070309020205020404" pitchFamily="49" charset="0"/>
                <a:cs typeface="Courier New" panose="02070309020205020404" pitchFamily="49" charset="0"/>
              </a:rPr>
              <a:t>vs.sql_plan_baseline</a:t>
            </a:r>
            <a:endParaRPr lang="en-US" sz="4800" dirty="0">
              <a:latin typeface="Courier New" panose="02070309020205020404" pitchFamily="49" charset="0"/>
              <a:cs typeface="Courier New" panose="02070309020205020404" pitchFamily="49" charset="0"/>
            </a:endParaRPr>
          </a:p>
          <a:p>
            <a:pPr marL="0" indent="0">
              <a:buNone/>
            </a:pPr>
            <a:r>
              <a:rPr lang="en-US" sz="4800" dirty="0">
                <a:latin typeface="Courier New" panose="02070309020205020404" pitchFamily="49" charset="0"/>
                <a:cs typeface="Courier New" panose="02070309020205020404" pitchFamily="49" charset="0"/>
              </a:rPr>
              <a:t>      ,</a:t>
            </a:r>
            <a:r>
              <a:rPr lang="en-US" sz="4800" dirty="0" err="1">
                <a:latin typeface="Courier New" panose="02070309020205020404" pitchFamily="49" charset="0"/>
                <a:cs typeface="Courier New" panose="02070309020205020404" pitchFamily="49" charset="0"/>
              </a:rPr>
              <a:t>vs.sql_text</a:t>
            </a:r>
            <a:endParaRPr lang="en-US" sz="4800" dirty="0">
              <a:latin typeface="Courier New" panose="02070309020205020404" pitchFamily="49" charset="0"/>
              <a:cs typeface="Courier New" panose="02070309020205020404" pitchFamily="49" charset="0"/>
            </a:endParaRPr>
          </a:p>
          <a:p>
            <a:pPr marL="0" indent="0">
              <a:buNone/>
            </a:pPr>
            <a:r>
              <a:rPr lang="en-US" sz="4800" dirty="0">
                <a:latin typeface="Courier New" panose="02070309020205020404" pitchFamily="49" charset="0"/>
                <a:cs typeface="Courier New" panose="02070309020205020404" pitchFamily="49" charset="0"/>
              </a:rPr>
              <a:t>      ,</a:t>
            </a:r>
            <a:r>
              <a:rPr lang="en-US" sz="4800" b="1" dirty="0">
                <a:latin typeface="Courier New" panose="02070309020205020404" pitchFamily="49" charset="0"/>
                <a:cs typeface="Courier New" panose="02070309020205020404" pitchFamily="49" charset="0"/>
              </a:rPr>
              <a:t>ROUND</a:t>
            </a:r>
            <a:r>
              <a:rPr lang="en-US" sz="4800" dirty="0">
                <a:latin typeface="Courier New" panose="02070309020205020404" pitchFamily="49" charset="0"/>
                <a:cs typeface="Courier New" panose="02070309020205020404" pitchFamily="49" charset="0"/>
              </a:rPr>
              <a:t>(</a:t>
            </a:r>
            <a:r>
              <a:rPr lang="en-US" sz="4800" dirty="0" err="1">
                <a:latin typeface="Courier New" panose="02070309020205020404" pitchFamily="49" charset="0"/>
                <a:cs typeface="Courier New" panose="02070309020205020404" pitchFamily="49" charset="0"/>
              </a:rPr>
              <a:t>vs.cpu_time</a:t>
            </a:r>
            <a:r>
              <a:rPr lang="en-US" sz="4800" dirty="0">
                <a:latin typeface="Courier New" panose="02070309020205020404" pitchFamily="49" charset="0"/>
                <a:cs typeface="Courier New" panose="02070309020205020404" pitchFamily="49" charset="0"/>
              </a:rPr>
              <a:t> * (1 / 1000000), 1) </a:t>
            </a:r>
            <a:r>
              <a:rPr lang="en-US" sz="4800" b="1" dirty="0">
                <a:latin typeface="Courier New" panose="02070309020205020404" pitchFamily="49" charset="0"/>
                <a:cs typeface="Courier New" panose="02070309020205020404" pitchFamily="49" charset="0"/>
              </a:rPr>
              <a:t>AS</a:t>
            </a:r>
            <a:r>
              <a:rPr lang="en-US" sz="4800" dirty="0">
                <a:latin typeface="Courier New" panose="02070309020205020404" pitchFamily="49" charset="0"/>
                <a:cs typeface="Courier New" panose="02070309020205020404" pitchFamily="49" charset="0"/>
              </a:rPr>
              <a:t> </a:t>
            </a:r>
            <a:r>
              <a:rPr lang="en-US" sz="4800" dirty="0" err="1">
                <a:latin typeface="Courier New" panose="02070309020205020404" pitchFamily="49" charset="0"/>
                <a:cs typeface="Courier New" panose="02070309020205020404" pitchFamily="49" charset="0"/>
              </a:rPr>
              <a:t>cpu_secs</a:t>
            </a:r>
            <a:endParaRPr lang="en-US" sz="4800" dirty="0">
              <a:latin typeface="Courier New" panose="02070309020205020404" pitchFamily="49" charset="0"/>
              <a:cs typeface="Courier New" panose="02070309020205020404" pitchFamily="49" charset="0"/>
            </a:endParaRPr>
          </a:p>
          <a:p>
            <a:pPr marL="0" indent="0">
              <a:buNone/>
            </a:pPr>
            <a:r>
              <a:rPr lang="en-US" sz="4800" dirty="0">
                <a:latin typeface="Courier New" panose="02070309020205020404" pitchFamily="49" charset="0"/>
                <a:cs typeface="Courier New" panose="02070309020205020404" pitchFamily="49" charset="0"/>
              </a:rPr>
              <a:t>      ,</a:t>
            </a:r>
            <a:r>
              <a:rPr lang="en-US" sz="4800" b="1" dirty="0">
                <a:latin typeface="Courier New" panose="02070309020205020404" pitchFamily="49" charset="0"/>
                <a:cs typeface="Courier New" panose="02070309020205020404" pitchFamily="49" charset="0"/>
              </a:rPr>
              <a:t>ROUND</a:t>
            </a:r>
            <a:r>
              <a:rPr lang="en-US" sz="4800" dirty="0">
                <a:latin typeface="Courier New" panose="02070309020205020404" pitchFamily="49" charset="0"/>
                <a:cs typeface="Courier New" panose="02070309020205020404" pitchFamily="49" charset="0"/>
              </a:rPr>
              <a:t>(</a:t>
            </a:r>
            <a:r>
              <a:rPr lang="en-US" sz="4800" dirty="0" err="1">
                <a:latin typeface="Courier New" panose="02070309020205020404" pitchFamily="49" charset="0"/>
                <a:cs typeface="Courier New" panose="02070309020205020404" pitchFamily="49" charset="0"/>
              </a:rPr>
              <a:t>vs.elapsed_time</a:t>
            </a:r>
            <a:r>
              <a:rPr lang="en-US" sz="4800" dirty="0">
                <a:latin typeface="Courier New" panose="02070309020205020404" pitchFamily="49" charset="0"/>
                <a:cs typeface="Courier New" panose="02070309020205020404" pitchFamily="49" charset="0"/>
              </a:rPr>
              <a:t> * (1 / 1000000), 1) </a:t>
            </a:r>
            <a:r>
              <a:rPr lang="en-US" sz="4800" b="1" dirty="0">
                <a:latin typeface="Courier New" panose="02070309020205020404" pitchFamily="49" charset="0"/>
                <a:cs typeface="Courier New" panose="02070309020205020404" pitchFamily="49" charset="0"/>
              </a:rPr>
              <a:t>AS</a:t>
            </a:r>
            <a:r>
              <a:rPr lang="en-US" sz="4800" dirty="0">
                <a:latin typeface="Courier New" panose="02070309020205020404" pitchFamily="49" charset="0"/>
                <a:cs typeface="Courier New" panose="02070309020205020404" pitchFamily="49" charset="0"/>
              </a:rPr>
              <a:t> </a:t>
            </a:r>
            <a:r>
              <a:rPr lang="en-US" sz="4800" dirty="0" err="1">
                <a:latin typeface="Courier New" panose="02070309020205020404" pitchFamily="49" charset="0"/>
                <a:cs typeface="Courier New" panose="02070309020205020404" pitchFamily="49" charset="0"/>
              </a:rPr>
              <a:t>elapsed_secs</a:t>
            </a:r>
            <a:endParaRPr lang="en-US" sz="4800" dirty="0">
              <a:latin typeface="Courier New" panose="02070309020205020404" pitchFamily="49" charset="0"/>
              <a:cs typeface="Courier New" panose="02070309020205020404" pitchFamily="49" charset="0"/>
            </a:endParaRPr>
          </a:p>
          <a:p>
            <a:pPr marL="0" indent="0">
              <a:buNone/>
            </a:pPr>
            <a:r>
              <a:rPr lang="en-US" sz="4800" dirty="0">
                <a:latin typeface="Courier New" panose="02070309020205020404" pitchFamily="49" charset="0"/>
                <a:cs typeface="Courier New" panose="02070309020205020404" pitchFamily="49" charset="0"/>
              </a:rPr>
              <a:t>      ,</a:t>
            </a:r>
            <a:r>
              <a:rPr lang="en-US" sz="4800" dirty="0" err="1">
                <a:latin typeface="Courier New" panose="02070309020205020404" pitchFamily="49" charset="0"/>
                <a:cs typeface="Courier New" panose="02070309020205020404" pitchFamily="49" charset="0"/>
              </a:rPr>
              <a:t>vs.disk_reads</a:t>
            </a:r>
            <a:endParaRPr lang="en-US" sz="4800" dirty="0">
              <a:latin typeface="Courier New" panose="02070309020205020404" pitchFamily="49" charset="0"/>
              <a:cs typeface="Courier New" panose="02070309020205020404" pitchFamily="49" charset="0"/>
            </a:endParaRPr>
          </a:p>
          <a:p>
            <a:pPr marL="0" indent="0">
              <a:buNone/>
            </a:pPr>
            <a:r>
              <a:rPr lang="en-US" sz="4800" dirty="0">
                <a:latin typeface="Courier New" panose="02070309020205020404" pitchFamily="49" charset="0"/>
                <a:cs typeface="Courier New" panose="02070309020205020404" pitchFamily="49" charset="0"/>
              </a:rPr>
              <a:t>      ,</a:t>
            </a:r>
            <a:r>
              <a:rPr lang="en-US" sz="4800" dirty="0" err="1">
                <a:latin typeface="Courier New" panose="02070309020205020404" pitchFamily="49" charset="0"/>
                <a:cs typeface="Courier New" panose="02070309020205020404" pitchFamily="49" charset="0"/>
              </a:rPr>
              <a:t>vs.physical_read_requests</a:t>
            </a:r>
            <a:r>
              <a:rPr lang="en-US" sz="4800" dirty="0">
                <a:latin typeface="Courier New" panose="02070309020205020404" pitchFamily="49" charset="0"/>
                <a:cs typeface="Courier New" panose="02070309020205020404" pitchFamily="49" charset="0"/>
              </a:rPr>
              <a:t> </a:t>
            </a:r>
            <a:r>
              <a:rPr lang="en-US" sz="4800" dirty="0" err="1">
                <a:latin typeface="Courier New" panose="02070309020205020404" pitchFamily="49" charset="0"/>
                <a:cs typeface="Courier New" panose="02070309020205020404" pitchFamily="49" charset="0"/>
              </a:rPr>
              <a:t>phys_read_req</a:t>
            </a:r>
            <a:endParaRPr lang="en-US" sz="4800" dirty="0">
              <a:latin typeface="Courier New" panose="02070309020205020404" pitchFamily="49" charset="0"/>
              <a:cs typeface="Courier New" panose="02070309020205020404" pitchFamily="49" charset="0"/>
            </a:endParaRPr>
          </a:p>
          <a:p>
            <a:pPr marL="0" indent="0">
              <a:buNone/>
            </a:pPr>
            <a:r>
              <a:rPr lang="en-US" sz="4800" dirty="0">
                <a:latin typeface="Courier New" panose="02070309020205020404" pitchFamily="49" charset="0"/>
                <a:cs typeface="Courier New" panose="02070309020205020404" pitchFamily="49" charset="0"/>
              </a:rPr>
              <a:t>      ,</a:t>
            </a:r>
            <a:r>
              <a:rPr lang="en-US" sz="4800" b="1" dirty="0">
                <a:latin typeface="Courier New" panose="02070309020205020404" pitchFamily="49" charset="0"/>
                <a:cs typeface="Courier New" panose="02070309020205020404" pitchFamily="49" charset="0"/>
              </a:rPr>
              <a:t>ROUND</a:t>
            </a:r>
            <a:r>
              <a:rPr lang="en-US" sz="4800" dirty="0">
                <a:latin typeface="Courier New" panose="02070309020205020404" pitchFamily="49" charset="0"/>
                <a:cs typeface="Courier New" panose="02070309020205020404" pitchFamily="49" charset="0"/>
              </a:rPr>
              <a:t>(((</a:t>
            </a:r>
            <a:r>
              <a:rPr lang="en-US" sz="4800" dirty="0" err="1">
                <a:latin typeface="Courier New" panose="02070309020205020404" pitchFamily="49" charset="0"/>
                <a:cs typeface="Courier New" panose="02070309020205020404" pitchFamily="49" charset="0"/>
              </a:rPr>
              <a:t>vs.physical_read_bytes</a:t>
            </a:r>
            <a:r>
              <a:rPr lang="en-US" sz="4800" dirty="0">
                <a:latin typeface="Courier New" panose="02070309020205020404" pitchFamily="49" charset="0"/>
                <a:cs typeface="Courier New" panose="02070309020205020404" pitchFamily="49" charset="0"/>
              </a:rPr>
              <a:t> / 1024) / 1024), 1) </a:t>
            </a:r>
            <a:r>
              <a:rPr lang="en-US" sz="4800" b="1" dirty="0">
                <a:latin typeface="Courier New" panose="02070309020205020404" pitchFamily="49" charset="0"/>
                <a:cs typeface="Courier New" panose="02070309020205020404" pitchFamily="49" charset="0"/>
              </a:rPr>
              <a:t>AS</a:t>
            </a:r>
            <a:r>
              <a:rPr lang="en-US" sz="4800" dirty="0">
                <a:latin typeface="Courier New" panose="02070309020205020404" pitchFamily="49" charset="0"/>
                <a:cs typeface="Courier New" panose="02070309020205020404" pitchFamily="49" charset="0"/>
              </a:rPr>
              <a:t> </a:t>
            </a:r>
            <a:r>
              <a:rPr lang="en-US" sz="4800" dirty="0" err="1">
                <a:latin typeface="Courier New" panose="02070309020205020404" pitchFamily="49" charset="0"/>
                <a:cs typeface="Courier New" panose="02070309020205020404" pitchFamily="49" charset="0"/>
              </a:rPr>
              <a:t>phys_read_mbytes</a:t>
            </a:r>
            <a:endParaRPr lang="en-US" sz="4800" dirty="0">
              <a:latin typeface="Courier New" panose="02070309020205020404" pitchFamily="49" charset="0"/>
              <a:cs typeface="Courier New" panose="02070309020205020404" pitchFamily="49" charset="0"/>
            </a:endParaRPr>
          </a:p>
          <a:p>
            <a:pPr marL="0" indent="0">
              <a:buNone/>
            </a:pPr>
            <a:r>
              <a:rPr lang="en-US" sz="4800" dirty="0">
                <a:latin typeface="Courier New" panose="02070309020205020404" pitchFamily="49" charset="0"/>
                <a:cs typeface="Courier New" panose="02070309020205020404" pitchFamily="49" charset="0"/>
              </a:rPr>
              <a:t>  </a:t>
            </a:r>
            <a:r>
              <a:rPr lang="en-US" sz="4800" b="1" dirty="0">
                <a:latin typeface="Courier New" panose="02070309020205020404" pitchFamily="49" charset="0"/>
                <a:cs typeface="Courier New" panose="02070309020205020404" pitchFamily="49" charset="0"/>
              </a:rPr>
              <a:t>FROM</a:t>
            </a:r>
            <a:r>
              <a:rPr lang="en-US" sz="4800" dirty="0">
                <a:latin typeface="Courier New" panose="02070309020205020404" pitchFamily="49" charset="0"/>
                <a:cs typeface="Courier New" panose="02070309020205020404" pitchFamily="49" charset="0"/>
              </a:rPr>
              <a:t> </a:t>
            </a:r>
            <a:r>
              <a:rPr lang="en-US" sz="4800" dirty="0" err="1">
                <a:latin typeface="Courier New" panose="02070309020205020404" pitchFamily="49" charset="0"/>
                <a:cs typeface="Courier New" panose="02070309020205020404" pitchFamily="49" charset="0"/>
              </a:rPr>
              <a:t>gv$sql</a:t>
            </a:r>
            <a:r>
              <a:rPr lang="en-US" sz="4800" dirty="0">
                <a:latin typeface="Courier New" panose="02070309020205020404" pitchFamily="49" charset="0"/>
                <a:cs typeface="Courier New" panose="02070309020205020404" pitchFamily="49" charset="0"/>
              </a:rPr>
              <a:t> </a:t>
            </a:r>
            <a:r>
              <a:rPr lang="en-US" sz="4800" dirty="0" err="1">
                <a:latin typeface="Courier New" panose="02070309020205020404" pitchFamily="49" charset="0"/>
                <a:cs typeface="Courier New" panose="02070309020205020404" pitchFamily="49" charset="0"/>
              </a:rPr>
              <a:t>vs</a:t>
            </a:r>
            <a:endParaRPr lang="en-US" sz="4800" dirty="0">
              <a:latin typeface="Courier New" panose="02070309020205020404" pitchFamily="49" charset="0"/>
              <a:cs typeface="Courier New" panose="02070309020205020404" pitchFamily="49" charset="0"/>
            </a:endParaRPr>
          </a:p>
          <a:p>
            <a:pPr marL="0" indent="0">
              <a:buNone/>
            </a:pPr>
            <a:r>
              <a:rPr lang="en-US" sz="4800" dirty="0">
                <a:latin typeface="Courier New" panose="02070309020205020404" pitchFamily="49" charset="0"/>
                <a:cs typeface="Courier New" panose="02070309020205020404" pitchFamily="49" charset="0"/>
              </a:rPr>
              <a:t>  </a:t>
            </a:r>
            <a:r>
              <a:rPr lang="en-US" sz="4800" b="1" dirty="0">
                <a:latin typeface="Courier New" panose="02070309020205020404" pitchFamily="49" charset="0"/>
                <a:cs typeface="Courier New" panose="02070309020205020404" pitchFamily="49" charset="0"/>
              </a:rPr>
              <a:t>JOIN</a:t>
            </a:r>
            <a:r>
              <a:rPr lang="en-US" sz="4800" dirty="0">
                <a:latin typeface="Courier New" panose="02070309020205020404" pitchFamily="49" charset="0"/>
                <a:cs typeface="Courier New" panose="02070309020205020404" pitchFamily="49" charset="0"/>
              </a:rPr>
              <a:t> </a:t>
            </a:r>
            <a:r>
              <a:rPr lang="en-US" sz="4800" dirty="0" err="1">
                <a:latin typeface="Courier New" panose="02070309020205020404" pitchFamily="49" charset="0"/>
                <a:cs typeface="Courier New" panose="02070309020205020404" pitchFamily="49" charset="0"/>
              </a:rPr>
              <a:t>dba_users</a:t>
            </a:r>
            <a:r>
              <a:rPr lang="en-US" sz="4800" dirty="0">
                <a:latin typeface="Courier New" panose="02070309020205020404" pitchFamily="49" charset="0"/>
                <a:cs typeface="Courier New" panose="02070309020205020404" pitchFamily="49" charset="0"/>
              </a:rPr>
              <a:t> u </a:t>
            </a:r>
            <a:r>
              <a:rPr lang="en-US" sz="4800" b="1" dirty="0">
                <a:latin typeface="Courier New" panose="02070309020205020404" pitchFamily="49" charset="0"/>
                <a:cs typeface="Courier New" panose="02070309020205020404" pitchFamily="49" charset="0"/>
              </a:rPr>
              <a:t>ON</a:t>
            </a:r>
            <a:r>
              <a:rPr lang="en-US" sz="4800" dirty="0">
                <a:latin typeface="Courier New" panose="02070309020205020404" pitchFamily="49" charset="0"/>
                <a:cs typeface="Courier New" panose="02070309020205020404" pitchFamily="49" charset="0"/>
              </a:rPr>
              <a:t> </a:t>
            </a:r>
            <a:r>
              <a:rPr lang="en-US" sz="4800" dirty="0" err="1">
                <a:latin typeface="Courier New" panose="02070309020205020404" pitchFamily="49" charset="0"/>
                <a:cs typeface="Courier New" panose="02070309020205020404" pitchFamily="49" charset="0"/>
              </a:rPr>
              <a:t>u.user_id</a:t>
            </a:r>
            <a:r>
              <a:rPr lang="en-US" sz="4800" dirty="0">
                <a:latin typeface="Courier New" panose="02070309020205020404" pitchFamily="49" charset="0"/>
                <a:cs typeface="Courier New" panose="02070309020205020404" pitchFamily="49" charset="0"/>
              </a:rPr>
              <a:t> = </a:t>
            </a:r>
            <a:r>
              <a:rPr lang="en-US" sz="4800" dirty="0" err="1">
                <a:latin typeface="Courier New" panose="02070309020205020404" pitchFamily="49" charset="0"/>
                <a:cs typeface="Courier New" panose="02070309020205020404" pitchFamily="49" charset="0"/>
              </a:rPr>
              <a:t>vs.parsing_user_id</a:t>
            </a:r>
            <a:endParaRPr lang="en-US" sz="4800" dirty="0">
              <a:latin typeface="Courier New" panose="02070309020205020404" pitchFamily="49" charset="0"/>
              <a:cs typeface="Courier New" panose="02070309020205020404" pitchFamily="49" charset="0"/>
            </a:endParaRPr>
          </a:p>
          <a:p>
            <a:pPr marL="0" indent="0">
              <a:buNone/>
            </a:pPr>
            <a:r>
              <a:rPr lang="en-US" sz="4800" dirty="0">
                <a:latin typeface="Courier New" panose="02070309020205020404" pitchFamily="49" charset="0"/>
                <a:cs typeface="Courier New" panose="02070309020205020404" pitchFamily="49" charset="0"/>
              </a:rPr>
              <a:t>  </a:t>
            </a:r>
            <a:r>
              <a:rPr lang="en-US" sz="4800" b="1" dirty="0">
                <a:latin typeface="Courier New" panose="02070309020205020404" pitchFamily="49" charset="0"/>
                <a:cs typeface="Courier New" panose="02070309020205020404" pitchFamily="49" charset="0"/>
              </a:rPr>
              <a:t>LEFT</a:t>
            </a:r>
            <a:r>
              <a:rPr lang="en-US" sz="4800" dirty="0">
                <a:latin typeface="Courier New" panose="02070309020205020404" pitchFamily="49" charset="0"/>
                <a:cs typeface="Courier New" panose="02070309020205020404" pitchFamily="49" charset="0"/>
              </a:rPr>
              <a:t> </a:t>
            </a:r>
            <a:r>
              <a:rPr lang="en-US" sz="4800" b="1" dirty="0">
                <a:latin typeface="Courier New" panose="02070309020205020404" pitchFamily="49" charset="0"/>
                <a:cs typeface="Courier New" panose="02070309020205020404" pitchFamily="49" charset="0"/>
              </a:rPr>
              <a:t>JOIN</a:t>
            </a:r>
            <a:r>
              <a:rPr lang="en-US" sz="4800" dirty="0">
                <a:latin typeface="Courier New" panose="02070309020205020404" pitchFamily="49" charset="0"/>
                <a:cs typeface="Courier New" panose="02070309020205020404" pitchFamily="49" charset="0"/>
              </a:rPr>
              <a:t> </a:t>
            </a:r>
            <a:r>
              <a:rPr lang="en-US" sz="4800" dirty="0" err="1">
                <a:latin typeface="Courier New" panose="02070309020205020404" pitchFamily="49" charset="0"/>
                <a:cs typeface="Courier New" panose="02070309020205020404" pitchFamily="49" charset="0"/>
              </a:rPr>
              <a:t>gv$sql_cs_statistics</a:t>
            </a:r>
            <a:r>
              <a:rPr lang="en-US" sz="4800" dirty="0">
                <a:latin typeface="Courier New" panose="02070309020205020404" pitchFamily="49" charset="0"/>
                <a:cs typeface="Courier New" panose="02070309020205020404" pitchFamily="49" charset="0"/>
              </a:rPr>
              <a:t> </a:t>
            </a:r>
            <a:r>
              <a:rPr lang="en-US" sz="4800" dirty="0" err="1">
                <a:latin typeface="Courier New" panose="02070309020205020404" pitchFamily="49" charset="0"/>
                <a:cs typeface="Courier New" panose="02070309020205020404" pitchFamily="49" charset="0"/>
              </a:rPr>
              <a:t>vcs</a:t>
            </a:r>
            <a:r>
              <a:rPr lang="en-US" sz="4800" dirty="0">
                <a:latin typeface="Courier New" panose="02070309020205020404" pitchFamily="49" charset="0"/>
                <a:cs typeface="Courier New" panose="02070309020205020404" pitchFamily="49" charset="0"/>
              </a:rPr>
              <a:t> </a:t>
            </a:r>
            <a:r>
              <a:rPr lang="en-US" sz="4800" b="1" dirty="0">
                <a:latin typeface="Courier New" panose="02070309020205020404" pitchFamily="49" charset="0"/>
                <a:cs typeface="Courier New" panose="02070309020205020404" pitchFamily="49" charset="0"/>
              </a:rPr>
              <a:t>ON</a:t>
            </a:r>
            <a:r>
              <a:rPr lang="en-US" sz="4800" dirty="0">
                <a:latin typeface="Courier New" panose="02070309020205020404" pitchFamily="49" charset="0"/>
                <a:cs typeface="Courier New" panose="02070309020205020404" pitchFamily="49" charset="0"/>
              </a:rPr>
              <a:t> </a:t>
            </a:r>
            <a:r>
              <a:rPr lang="en-US" sz="4800" dirty="0" err="1">
                <a:latin typeface="Courier New" panose="02070309020205020404" pitchFamily="49" charset="0"/>
                <a:cs typeface="Courier New" panose="02070309020205020404" pitchFamily="49" charset="0"/>
              </a:rPr>
              <a:t>vcs.sql_id</a:t>
            </a:r>
            <a:r>
              <a:rPr lang="en-US" sz="4800" dirty="0">
                <a:latin typeface="Courier New" panose="02070309020205020404" pitchFamily="49" charset="0"/>
                <a:cs typeface="Courier New" panose="02070309020205020404" pitchFamily="49" charset="0"/>
              </a:rPr>
              <a:t> = </a:t>
            </a:r>
            <a:r>
              <a:rPr lang="en-US" sz="4800" dirty="0" err="1">
                <a:latin typeface="Courier New" panose="02070309020205020404" pitchFamily="49" charset="0"/>
                <a:cs typeface="Courier New" panose="02070309020205020404" pitchFamily="49" charset="0"/>
              </a:rPr>
              <a:t>vs.sql_id</a:t>
            </a:r>
            <a:endParaRPr lang="en-US" sz="4800" dirty="0">
              <a:latin typeface="Courier New" panose="02070309020205020404" pitchFamily="49" charset="0"/>
              <a:cs typeface="Courier New" panose="02070309020205020404" pitchFamily="49" charset="0"/>
            </a:endParaRPr>
          </a:p>
          <a:p>
            <a:pPr marL="0" indent="0">
              <a:buNone/>
            </a:pPr>
            <a:r>
              <a:rPr lang="en-US" sz="4800" dirty="0">
                <a:latin typeface="Courier New" panose="02070309020205020404" pitchFamily="49" charset="0"/>
                <a:cs typeface="Courier New" panose="02070309020205020404" pitchFamily="49" charset="0"/>
              </a:rPr>
              <a:t>                                    </a:t>
            </a:r>
            <a:r>
              <a:rPr lang="en-US" sz="4800" b="1" dirty="0">
                <a:latin typeface="Courier New" panose="02070309020205020404" pitchFamily="49" charset="0"/>
                <a:cs typeface="Courier New" panose="02070309020205020404" pitchFamily="49" charset="0"/>
              </a:rPr>
              <a:t>AND</a:t>
            </a:r>
            <a:r>
              <a:rPr lang="en-US" sz="4800" dirty="0">
                <a:latin typeface="Courier New" panose="02070309020205020404" pitchFamily="49" charset="0"/>
                <a:cs typeface="Courier New" panose="02070309020205020404" pitchFamily="49" charset="0"/>
              </a:rPr>
              <a:t> </a:t>
            </a:r>
            <a:r>
              <a:rPr lang="en-US" sz="4800" dirty="0" err="1">
                <a:latin typeface="Courier New" panose="02070309020205020404" pitchFamily="49" charset="0"/>
                <a:cs typeface="Courier New" panose="02070309020205020404" pitchFamily="49" charset="0"/>
              </a:rPr>
              <a:t>vcs.child_number</a:t>
            </a:r>
            <a:r>
              <a:rPr lang="en-US" sz="4800" dirty="0">
                <a:latin typeface="Courier New" panose="02070309020205020404" pitchFamily="49" charset="0"/>
                <a:cs typeface="Courier New" panose="02070309020205020404" pitchFamily="49" charset="0"/>
              </a:rPr>
              <a:t> = </a:t>
            </a:r>
            <a:r>
              <a:rPr lang="en-US" sz="4800" dirty="0" err="1">
                <a:latin typeface="Courier New" panose="02070309020205020404" pitchFamily="49" charset="0"/>
                <a:cs typeface="Courier New" panose="02070309020205020404" pitchFamily="49" charset="0"/>
              </a:rPr>
              <a:t>vs.child_number</a:t>
            </a:r>
            <a:endParaRPr lang="en-US" sz="4800" dirty="0">
              <a:latin typeface="Courier New" panose="02070309020205020404" pitchFamily="49" charset="0"/>
              <a:cs typeface="Courier New" panose="02070309020205020404" pitchFamily="49" charset="0"/>
            </a:endParaRPr>
          </a:p>
          <a:p>
            <a:pPr marL="0" indent="0">
              <a:buNone/>
            </a:pPr>
            <a:r>
              <a:rPr lang="en-US" sz="4800" dirty="0">
                <a:latin typeface="Courier New" panose="02070309020205020404" pitchFamily="49" charset="0"/>
                <a:cs typeface="Courier New" panose="02070309020205020404" pitchFamily="49" charset="0"/>
              </a:rPr>
              <a:t> </a:t>
            </a:r>
            <a:r>
              <a:rPr lang="en-US" sz="4800" b="1" dirty="0">
                <a:latin typeface="Courier New" panose="02070309020205020404" pitchFamily="49" charset="0"/>
                <a:cs typeface="Courier New" panose="02070309020205020404" pitchFamily="49" charset="0"/>
              </a:rPr>
              <a:t>WHERE</a:t>
            </a:r>
            <a:r>
              <a:rPr lang="en-US" sz="4800" dirty="0">
                <a:latin typeface="Courier New" panose="02070309020205020404" pitchFamily="49" charset="0"/>
                <a:cs typeface="Courier New" panose="02070309020205020404" pitchFamily="49" charset="0"/>
              </a:rPr>
              <a:t> </a:t>
            </a:r>
            <a:r>
              <a:rPr lang="en-US" sz="4800" dirty="0" err="1">
                <a:latin typeface="Courier New" panose="02070309020205020404" pitchFamily="49" charset="0"/>
                <a:cs typeface="Courier New" panose="02070309020205020404" pitchFamily="49" charset="0"/>
              </a:rPr>
              <a:t>vs.sql_id</a:t>
            </a:r>
            <a:r>
              <a:rPr lang="en-US" sz="4800" dirty="0">
                <a:latin typeface="Courier New" panose="02070309020205020404" pitchFamily="49" charset="0"/>
                <a:cs typeface="Courier New" panose="02070309020205020404" pitchFamily="49" charset="0"/>
              </a:rPr>
              <a:t> </a:t>
            </a:r>
            <a:r>
              <a:rPr lang="en-US" sz="4800" b="1" dirty="0">
                <a:latin typeface="Courier New" panose="02070309020205020404" pitchFamily="49" charset="0"/>
                <a:cs typeface="Courier New" panose="02070309020205020404" pitchFamily="49" charset="0"/>
              </a:rPr>
              <a:t>IN</a:t>
            </a:r>
            <a:endParaRPr lang="en-US" sz="4800" dirty="0">
              <a:latin typeface="Courier New" panose="02070309020205020404" pitchFamily="49" charset="0"/>
              <a:cs typeface="Courier New" panose="02070309020205020404" pitchFamily="49" charset="0"/>
            </a:endParaRPr>
          </a:p>
          <a:p>
            <a:pPr marL="0" indent="0">
              <a:buNone/>
            </a:pPr>
            <a:r>
              <a:rPr lang="en-US" sz="4800" dirty="0">
                <a:latin typeface="Courier New" panose="02070309020205020404" pitchFamily="49" charset="0"/>
                <a:cs typeface="Courier New" panose="02070309020205020404" pitchFamily="49" charset="0"/>
              </a:rPr>
              <a:t>       (</a:t>
            </a:r>
            <a:r>
              <a:rPr lang="en-US" sz="4800" b="1" dirty="0">
                <a:latin typeface="Courier New" panose="02070309020205020404" pitchFamily="49" charset="0"/>
                <a:cs typeface="Courier New" panose="02070309020205020404" pitchFamily="49" charset="0"/>
              </a:rPr>
              <a:t>SELECT</a:t>
            </a:r>
            <a:r>
              <a:rPr lang="en-US" sz="4800" dirty="0">
                <a:latin typeface="Courier New" panose="02070309020205020404" pitchFamily="49" charset="0"/>
                <a:cs typeface="Courier New" panose="02070309020205020404" pitchFamily="49" charset="0"/>
              </a:rPr>
              <a:t> </a:t>
            </a:r>
            <a:r>
              <a:rPr lang="en-US" sz="4800" dirty="0" err="1">
                <a:latin typeface="Courier New" panose="02070309020205020404" pitchFamily="49" charset="0"/>
                <a:cs typeface="Courier New" panose="02070309020205020404" pitchFamily="49" charset="0"/>
              </a:rPr>
              <a:t>sql_id</a:t>
            </a:r>
            <a:endParaRPr lang="en-US" sz="4800" dirty="0">
              <a:latin typeface="Courier New" panose="02070309020205020404" pitchFamily="49" charset="0"/>
              <a:cs typeface="Courier New" panose="02070309020205020404" pitchFamily="49" charset="0"/>
            </a:endParaRPr>
          </a:p>
          <a:p>
            <a:pPr marL="0" indent="0">
              <a:buNone/>
            </a:pPr>
            <a:r>
              <a:rPr lang="en-US" sz="4800" dirty="0">
                <a:latin typeface="Courier New" panose="02070309020205020404" pitchFamily="49" charset="0"/>
                <a:cs typeface="Courier New" panose="02070309020205020404" pitchFamily="49" charset="0"/>
              </a:rPr>
              <a:t>          </a:t>
            </a:r>
            <a:r>
              <a:rPr lang="en-US" sz="4800" b="1" dirty="0">
                <a:latin typeface="Courier New" panose="02070309020205020404" pitchFamily="49" charset="0"/>
                <a:cs typeface="Courier New" panose="02070309020205020404" pitchFamily="49" charset="0"/>
              </a:rPr>
              <a:t>FROM</a:t>
            </a:r>
            <a:r>
              <a:rPr lang="en-US" sz="4800" dirty="0">
                <a:latin typeface="Courier New" panose="02070309020205020404" pitchFamily="49" charset="0"/>
                <a:cs typeface="Courier New" panose="02070309020205020404" pitchFamily="49" charset="0"/>
              </a:rPr>
              <a:t> </a:t>
            </a:r>
            <a:r>
              <a:rPr lang="en-US" sz="4800" dirty="0" err="1">
                <a:latin typeface="Courier New" panose="02070309020205020404" pitchFamily="49" charset="0"/>
                <a:cs typeface="Courier New" panose="02070309020205020404" pitchFamily="49" charset="0"/>
              </a:rPr>
              <a:t>gv$sql</a:t>
            </a:r>
            <a:endParaRPr lang="en-US" sz="4800" dirty="0">
              <a:latin typeface="Courier New" panose="02070309020205020404" pitchFamily="49" charset="0"/>
              <a:cs typeface="Courier New" panose="02070309020205020404" pitchFamily="49" charset="0"/>
            </a:endParaRPr>
          </a:p>
          <a:p>
            <a:pPr marL="0" indent="0">
              <a:buNone/>
            </a:pPr>
            <a:r>
              <a:rPr lang="en-US" sz="4800" dirty="0">
                <a:latin typeface="Courier New" panose="02070309020205020404" pitchFamily="49" charset="0"/>
                <a:cs typeface="Courier New" panose="02070309020205020404" pitchFamily="49" charset="0"/>
              </a:rPr>
              <a:t>         </a:t>
            </a:r>
            <a:r>
              <a:rPr lang="en-US" sz="4800" b="1" dirty="0">
                <a:latin typeface="Courier New" panose="02070309020205020404" pitchFamily="49" charset="0"/>
                <a:cs typeface="Courier New" panose="02070309020205020404" pitchFamily="49" charset="0"/>
              </a:rPr>
              <a:t>WHERE</a:t>
            </a:r>
            <a:r>
              <a:rPr lang="en-US" sz="4800" dirty="0">
                <a:latin typeface="Courier New" panose="02070309020205020404" pitchFamily="49" charset="0"/>
                <a:cs typeface="Courier New" panose="02070309020205020404" pitchFamily="49" charset="0"/>
              </a:rPr>
              <a:t> </a:t>
            </a:r>
            <a:r>
              <a:rPr lang="en-US" sz="4800" dirty="0" err="1">
                <a:latin typeface="Courier New" panose="02070309020205020404" pitchFamily="49" charset="0"/>
                <a:cs typeface="Courier New" panose="02070309020205020404" pitchFamily="49" charset="0"/>
              </a:rPr>
              <a:t>dbms_lob.instr</a:t>
            </a:r>
            <a:r>
              <a:rPr lang="en-US" sz="4800" dirty="0">
                <a:latin typeface="Courier New" panose="02070309020205020404" pitchFamily="49" charset="0"/>
                <a:cs typeface="Courier New" panose="02070309020205020404" pitchFamily="49" charset="0"/>
              </a:rPr>
              <a:t>(</a:t>
            </a:r>
            <a:r>
              <a:rPr lang="en-US" sz="4800" dirty="0" err="1">
                <a:latin typeface="Courier New" panose="02070309020205020404" pitchFamily="49" charset="0"/>
                <a:cs typeface="Courier New" panose="02070309020205020404" pitchFamily="49" charset="0"/>
              </a:rPr>
              <a:t>sql_fulltext</a:t>
            </a:r>
            <a:r>
              <a:rPr lang="en-US" sz="4800" dirty="0">
                <a:latin typeface="Courier New" panose="02070309020205020404" pitchFamily="49" charset="0"/>
                <a:cs typeface="Courier New" panose="02070309020205020404" pitchFamily="49" charset="0"/>
              </a:rPr>
              <a:t>, '&amp;</a:t>
            </a:r>
            <a:r>
              <a:rPr lang="en-US" sz="4800" dirty="0" err="1">
                <a:latin typeface="Courier New" panose="02070309020205020404" pitchFamily="49" charset="0"/>
                <a:cs typeface="Courier New" panose="02070309020205020404" pitchFamily="49" charset="0"/>
              </a:rPr>
              <a:t>piece_of_sql</a:t>
            </a:r>
            <a:r>
              <a:rPr lang="en-US" sz="4800" dirty="0">
                <a:latin typeface="Courier New" panose="02070309020205020404" pitchFamily="49" charset="0"/>
                <a:cs typeface="Courier New" panose="02070309020205020404" pitchFamily="49" charset="0"/>
              </a:rPr>
              <a:t>') &gt; 0</a:t>
            </a:r>
          </a:p>
          <a:p>
            <a:pPr marL="0" indent="0">
              <a:buNone/>
            </a:pPr>
            <a:r>
              <a:rPr lang="en-US" sz="4800" dirty="0">
                <a:latin typeface="Courier New" panose="02070309020205020404" pitchFamily="49" charset="0"/>
                <a:cs typeface="Courier New" panose="02070309020205020404" pitchFamily="49" charset="0"/>
              </a:rPr>
              <a:t>           </a:t>
            </a:r>
            <a:r>
              <a:rPr lang="en-US" sz="4800" b="1" dirty="0">
                <a:latin typeface="Courier New" panose="02070309020205020404" pitchFamily="49" charset="0"/>
                <a:cs typeface="Courier New" panose="02070309020205020404" pitchFamily="49" charset="0"/>
              </a:rPr>
              <a:t>AND</a:t>
            </a:r>
            <a:r>
              <a:rPr lang="en-US" sz="4800" dirty="0">
                <a:latin typeface="Courier New" panose="02070309020205020404" pitchFamily="49" charset="0"/>
                <a:cs typeface="Courier New" panose="02070309020205020404" pitchFamily="49" charset="0"/>
              </a:rPr>
              <a:t> </a:t>
            </a:r>
            <a:r>
              <a:rPr lang="en-US" sz="4800" dirty="0" err="1">
                <a:latin typeface="Courier New" panose="02070309020205020404" pitchFamily="49" charset="0"/>
                <a:cs typeface="Courier New" panose="02070309020205020404" pitchFamily="49" charset="0"/>
              </a:rPr>
              <a:t>dbms_lob.instr</a:t>
            </a:r>
            <a:r>
              <a:rPr lang="en-US" sz="4800" dirty="0">
                <a:latin typeface="Courier New" panose="02070309020205020404" pitchFamily="49" charset="0"/>
                <a:cs typeface="Courier New" panose="02070309020205020404" pitchFamily="49" charset="0"/>
              </a:rPr>
              <a:t>(</a:t>
            </a:r>
            <a:r>
              <a:rPr lang="en-US" sz="4800" dirty="0" err="1">
                <a:latin typeface="Courier New" panose="02070309020205020404" pitchFamily="49" charset="0"/>
                <a:cs typeface="Courier New" panose="02070309020205020404" pitchFamily="49" charset="0"/>
              </a:rPr>
              <a:t>sql_fulltext</a:t>
            </a:r>
            <a:r>
              <a:rPr lang="en-US" sz="4800" dirty="0">
                <a:latin typeface="Courier New" panose="02070309020205020404" pitchFamily="49" charset="0"/>
                <a:cs typeface="Courier New" panose="02070309020205020404" pitchFamily="49" charset="0"/>
              </a:rPr>
              <a:t>, '</a:t>
            </a:r>
            <a:r>
              <a:rPr lang="en-US" sz="4800" dirty="0" err="1">
                <a:latin typeface="Courier New" panose="02070309020205020404" pitchFamily="49" charset="0"/>
                <a:cs typeface="Courier New" panose="02070309020205020404" pitchFamily="49" charset="0"/>
              </a:rPr>
              <a:t>vs.sql_id</a:t>
            </a:r>
            <a:r>
              <a:rPr lang="en-US" sz="4800" dirty="0">
                <a:latin typeface="Courier New" panose="02070309020205020404" pitchFamily="49" charset="0"/>
                <a:cs typeface="Courier New" panose="02070309020205020404" pitchFamily="49" charset="0"/>
              </a:rPr>
              <a:t>') = 0)</a:t>
            </a:r>
          </a:p>
          <a:p>
            <a:pPr marL="0" indent="0">
              <a:buNone/>
            </a:pPr>
            <a:r>
              <a:rPr lang="en-US" sz="4800" dirty="0">
                <a:latin typeface="Courier New" panose="02070309020205020404" pitchFamily="49" charset="0"/>
                <a:cs typeface="Courier New" panose="02070309020205020404" pitchFamily="49" charset="0"/>
              </a:rPr>
              <a:t>   </a:t>
            </a:r>
            <a:r>
              <a:rPr lang="en-US" sz="4800" b="1" dirty="0">
                <a:latin typeface="Courier New" panose="02070309020205020404" pitchFamily="49" charset="0"/>
                <a:cs typeface="Courier New" panose="02070309020205020404" pitchFamily="49" charset="0"/>
              </a:rPr>
              <a:t>AND</a:t>
            </a:r>
            <a:r>
              <a:rPr lang="en-US" sz="4800" dirty="0">
                <a:latin typeface="Courier New" panose="02070309020205020404" pitchFamily="49" charset="0"/>
                <a:cs typeface="Courier New" panose="02070309020205020404" pitchFamily="49" charset="0"/>
              </a:rPr>
              <a:t> </a:t>
            </a:r>
            <a:r>
              <a:rPr lang="en-US" sz="4800" dirty="0" err="1">
                <a:latin typeface="Courier New" panose="02070309020205020404" pitchFamily="49" charset="0"/>
                <a:cs typeface="Courier New" panose="02070309020205020404" pitchFamily="49" charset="0"/>
              </a:rPr>
              <a:t>u.username</a:t>
            </a:r>
            <a:r>
              <a:rPr lang="en-US" sz="4800" dirty="0">
                <a:latin typeface="Courier New" panose="02070309020205020404" pitchFamily="49" charset="0"/>
                <a:cs typeface="Courier New" panose="02070309020205020404" pitchFamily="49" charset="0"/>
              </a:rPr>
              <a:t> = </a:t>
            </a:r>
            <a:r>
              <a:rPr lang="en-US" sz="4800" b="1" dirty="0">
                <a:latin typeface="Courier New" panose="02070309020205020404" pitchFamily="49" charset="0"/>
                <a:cs typeface="Courier New" panose="02070309020205020404" pitchFamily="49" charset="0"/>
              </a:rPr>
              <a:t>UPPER</a:t>
            </a:r>
            <a:r>
              <a:rPr lang="en-US" sz="4800" dirty="0">
                <a:latin typeface="Courier New" panose="02070309020205020404" pitchFamily="49" charset="0"/>
                <a:cs typeface="Courier New" panose="02070309020205020404" pitchFamily="49" charset="0"/>
              </a:rPr>
              <a:t>('&amp;</a:t>
            </a:r>
            <a:r>
              <a:rPr lang="en-US" sz="4800" dirty="0" err="1">
                <a:latin typeface="Courier New" panose="02070309020205020404" pitchFamily="49" charset="0"/>
                <a:cs typeface="Courier New" panose="02070309020205020404" pitchFamily="49" charset="0"/>
              </a:rPr>
              <a:t>schema_name</a:t>
            </a:r>
            <a:r>
              <a:rPr lang="en-US" sz="4800" dirty="0">
                <a:latin typeface="Courier New" panose="02070309020205020404" pitchFamily="49" charset="0"/>
                <a:cs typeface="Courier New" panose="02070309020205020404" pitchFamily="49" charset="0"/>
              </a:rPr>
              <a:t>')</a:t>
            </a:r>
          </a:p>
          <a:p>
            <a:pPr marL="0" indent="0">
              <a:buNone/>
            </a:pPr>
            <a:r>
              <a:rPr lang="en-US" sz="4800" dirty="0">
                <a:latin typeface="Courier New" panose="02070309020205020404" pitchFamily="49" charset="0"/>
                <a:cs typeface="Courier New" panose="02070309020205020404" pitchFamily="49" charset="0"/>
              </a:rPr>
              <a:t> </a:t>
            </a:r>
            <a:r>
              <a:rPr lang="en-US" sz="4800" b="1" dirty="0">
                <a:latin typeface="Courier New" panose="02070309020205020404" pitchFamily="49" charset="0"/>
                <a:cs typeface="Courier New" panose="02070309020205020404" pitchFamily="49" charset="0"/>
              </a:rPr>
              <a:t>ORDER</a:t>
            </a:r>
            <a:r>
              <a:rPr lang="en-US" sz="4800" dirty="0">
                <a:latin typeface="Courier New" panose="02070309020205020404" pitchFamily="49" charset="0"/>
                <a:cs typeface="Courier New" panose="02070309020205020404" pitchFamily="49" charset="0"/>
              </a:rPr>
              <a:t> </a:t>
            </a:r>
            <a:r>
              <a:rPr lang="en-US" sz="4800" b="1" dirty="0">
                <a:latin typeface="Courier New" panose="02070309020205020404" pitchFamily="49" charset="0"/>
                <a:cs typeface="Courier New" panose="02070309020205020404" pitchFamily="49" charset="0"/>
              </a:rPr>
              <a:t>BY</a:t>
            </a:r>
            <a:r>
              <a:rPr lang="en-US" sz="4800" dirty="0">
                <a:latin typeface="Courier New" panose="02070309020205020404" pitchFamily="49" charset="0"/>
                <a:cs typeface="Courier New" panose="02070309020205020404" pitchFamily="49" charset="0"/>
              </a:rPr>
              <a:t> </a:t>
            </a:r>
            <a:r>
              <a:rPr lang="en-US" sz="4800" dirty="0" err="1">
                <a:latin typeface="Courier New" panose="02070309020205020404" pitchFamily="49" charset="0"/>
                <a:cs typeface="Courier New" panose="02070309020205020404" pitchFamily="49" charset="0"/>
              </a:rPr>
              <a:t>vs.last_active_time</a:t>
            </a:r>
            <a:r>
              <a:rPr lang="en-US" sz="4800" dirty="0">
                <a:latin typeface="Courier New" panose="02070309020205020404" pitchFamily="49" charset="0"/>
                <a:cs typeface="Courier New" panose="02070309020205020404" pitchFamily="49" charset="0"/>
              </a:rPr>
              <a:t> </a:t>
            </a:r>
            <a:r>
              <a:rPr lang="en-US" sz="4800" b="1" dirty="0">
                <a:latin typeface="Courier New" panose="02070309020205020404" pitchFamily="49" charset="0"/>
                <a:cs typeface="Courier New" panose="02070309020205020404" pitchFamily="49" charset="0"/>
              </a:rPr>
              <a:t>DESC</a:t>
            </a:r>
            <a:r>
              <a:rPr lang="en-US" sz="4800"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16418503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dictionary goodies</a:t>
            </a:r>
            <a:endParaRPr lang="en-US" dirty="0"/>
          </a:p>
        </p:txBody>
      </p:sp>
      <p:sp>
        <p:nvSpPr>
          <p:cNvPr id="3" name="Content Placeholder 2"/>
          <p:cNvSpPr>
            <a:spLocks noGrp="1"/>
          </p:cNvSpPr>
          <p:nvPr>
            <p:ph idx="1"/>
          </p:nvPr>
        </p:nvSpPr>
        <p:spPr/>
        <p:txBody>
          <a:bodyPr>
            <a:normAutofit/>
          </a:bodyPr>
          <a:lstStyle/>
          <a:p>
            <a:pPr marL="0" indent="0">
              <a:buNone/>
            </a:pPr>
            <a:r>
              <a:rPr lang="en-US" sz="1600" i="1" dirty="0">
                <a:latin typeface="Courier New" panose="02070309020205020404" pitchFamily="49" charset="0"/>
                <a:cs typeface="Courier New" panose="02070309020205020404" pitchFamily="49" charset="0"/>
              </a:rPr>
              <a:t>-- much like </a:t>
            </a:r>
            <a:r>
              <a:rPr lang="en-US" sz="1600" i="1" dirty="0" err="1">
                <a:latin typeface="Courier New" panose="02070309020205020404" pitchFamily="49" charset="0"/>
                <a:cs typeface="Courier New" panose="02070309020205020404" pitchFamily="49" charset="0"/>
              </a:rPr>
              <a:t>v$sql</a:t>
            </a:r>
            <a:r>
              <a:rPr lang="en-US" sz="1600" i="1" dirty="0">
                <a:latin typeface="Courier New" panose="02070309020205020404" pitchFamily="49" charset="0"/>
                <a:cs typeface="Courier New" panose="02070309020205020404" pitchFamily="49" charset="0"/>
              </a:rPr>
              <a:t>, but has extra sauce</a:t>
            </a:r>
            <a:endParaRPr lang="en-US" sz="1600" dirty="0">
              <a:latin typeface="Courier New" panose="02070309020205020404" pitchFamily="49" charset="0"/>
              <a:cs typeface="Courier New" panose="02070309020205020404" pitchFamily="49" charset="0"/>
            </a:endParaRPr>
          </a:p>
          <a:p>
            <a:pPr marL="0" indent="0">
              <a:buNone/>
            </a:pPr>
            <a:r>
              <a:rPr lang="en-US" sz="1600" b="1" dirty="0">
                <a:latin typeface="Courier New" panose="02070309020205020404" pitchFamily="49" charset="0"/>
                <a:cs typeface="Courier New" panose="02070309020205020404" pitchFamily="49" charset="0"/>
              </a:rPr>
              <a:t>SELECT</a:t>
            </a:r>
            <a:r>
              <a:rPr lang="en-US" sz="1600" dirty="0">
                <a:latin typeface="Courier New" panose="02070309020205020404" pitchFamily="49" charset="0"/>
                <a:cs typeface="Courier New" panose="02070309020205020404" pitchFamily="49" charset="0"/>
              </a:rPr>
              <a:t> * </a:t>
            </a:r>
            <a:r>
              <a:rPr lang="en-US" sz="1600" b="1" dirty="0">
                <a:latin typeface="Courier New" panose="02070309020205020404" pitchFamily="49" charset="0"/>
                <a:cs typeface="Courier New" panose="02070309020205020404" pitchFamily="49" charset="0"/>
              </a:rPr>
              <a:t>FROM</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gv$sqlarea</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WHERE</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sql_id</a:t>
            </a:r>
            <a:r>
              <a:rPr lang="en-US" sz="1600" dirty="0">
                <a:latin typeface="Courier New" panose="02070309020205020404" pitchFamily="49" charset="0"/>
                <a:cs typeface="Courier New" panose="02070309020205020404" pitchFamily="49" charset="0"/>
              </a:rPr>
              <a:t> = '&amp;</a:t>
            </a:r>
            <a:r>
              <a:rPr lang="en-US" sz="1600" dirty="0" err="1">
                <a:latin typeface="Courier New" panose="02070309020205020404" pitchFamily="49" charset="0"/>
                <a:cs typeface="Courier New" panose="02070309020205020404" pitchFamily="49" charset="0"/>
              </a:rPr>
              <a:t>sql_id</a:t>
            </a:r>
            <a:r>
              <a:rPr lang="en-US" sz="1600" dirty="0">
                <a:latin typeface="Courier New" panose="02070309020205020404" pitchFamily="49" charset="0"/>
                <a:cs typeface="Courier New" panose="02070309020205020404" pitchFamily="49" charset="0"/>
              </a:rPr>
              <a:t>';</a:t>
            </a:r>
          </a:p>
          <a:p>
            <a:pPr marL="0" indent="0">
              <a:buNone/>
            </a:pPr>
            <a:r>
              <a:rPr lang="en-US" sz="1600" i="1" dirty="0">
                <a:latin typeface="Courier New" panose="02070309020205020404" pitchFamily="49" charset="0"/>
                <a:cs typeface="Courier New" panose="02070309020205020404" pitchFamily="49" charset="0"/>
              </a:rPr>
              <a:t>-- showed that </a:t>
            </a:r>
            <a:r>
              <a:rPr lang="en-US" sz="1600" i="1" dirty="0" err="1">
                <a:latin typeface="Courier New" panose="02070309020205020404" pitchFamily="49" charset="0"/>
                <a:cs typeface="Courier New" panose="02070309020205020404" pitchFamily="49" charset="0"/>
              </a:rPr>
              <a:t>bind_mismatch</a:t>
            </a:r>
            <a:r>
              <a:rPr lang="en-US" sz="1600" i="1" dirty="0">
                <a:latin typeface="Courier New" panose="02070309020205020404" pitchFamily="49" charset="0"/>
                <a:cs typeface="Courier New" panose="02070309020205020404" pitchFamily="49" charset="0"/>
              </a:rPr>
              <a:t> is Y, and </a:t>
            </a:r>
            <a:r>
              <a:rPr lang="en-US" sz="1600" i="1" dirty="0" err="1">
                <a:latin typeface="Courier New" panose="02070309020205020404" pitchFamily="49" charset="0"/>
                <a:cs typeface="Courier New" panose="02070309020205020404" pitchFamily="49" charset="0"/>
              </a:rPr>
              <a:t>hash_match_failed</a:t>
            </a:r>
            <a:r>
              <a:rPr lang="en-US" sz="1600" i="1" dirty="0">
                <a:latin typeface="Courier New" panose="02070309020205020404" pitchFamily="49" charset="0"/>
                <a:cs typeface="Courier New" panose="02070309020205020404" pitchFamily="49" charset="0"/>
              </a:rPr>
              <a:t> is Y for 11g slow </a:t>
            </a:r>
            <a:r>
              <a:rPr lang="en-US" sz="1600" i="1" dirty="0" smtClean="0">
                <a:latin typeface="Courier New" panose="02070309020205020404" pitchFamily="49" charset="0"/>
                <a:cs typeface="Courier New" panose="02070309020205020404" pitchFamily="49" charset="0"/>
              </a:rPr>
              <a:t>plan</a:t>
            </a:r>
            <a:endParaRPr lang="en-US" sz="1600" dirty="0">
              <a:latin typeface="Courier New" panose="02070309020205020404" pitchFamily="49" charset="0"/>
              <a:cs typeface="Courier New" panose="02070309020205020404" pitchFamily="49" charset="0"/>
            </a:endParaRPr>
          </a:p>
          <a:p>
            <a:pPr marL="0" indent="0">
              <a:buNone/>
            </a:pPr>
            <a:r>
              <a:rPr lang="en-US" sz="1600" b="1" dirty="0">
                <a:latin typeface="Courier New" panose="02070309020205020404" pitchFamily="49" charset="0"/>
                <a:cs typeface="Courier New" panose="02070309020205020404" pitchFamily="49" charset="0"/>
              </a:rPr>
              <a:t>SELECT</a:t>
            </a:r>
            <a:r>
              <a:rPr lang="en-US" sz="1600" dirty="0">
                <a:latin typeface="Courier New" panose="02070309020205020404" pitchFamily="49" charset="0"/>
                <a:cs typeface="Courier New" panose="02070309020205020404" pitchFamily="49" charset="0"/>
              </a:rPr>
              <a:t> * </a:t>
            </a:r>
            <a:r>
              <a:rPr lang="en-US" sz="1600" b="1" dirty="0">
                <a:latin typeface="Courier New" panose="02070309020205020404" pitchFamily="49" charset="0"/>
                <a:cs typeface="Courier New" panose="02070309020205020404" pitchFamily="49" charset="0"/>
              </a:rPr>
              <a:t>FROM</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gv$sql_shared_cursor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WHERE</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sql_id</a:t>
            </a:r>
            <a:r>
              <a:rPr lang="en-US" sz="1600" dirty="0">
                <a:latin typeface="Courier New" panose="02070309020205020404" pitchFamily="49" charset="0"/>
                <a:cs typeface="Courier New" panose="02070309020205020404" pitchFamily="49" charset="0"/>
              </a:rPr>
              <a:t> = '&amp;</a:t>
            </a:r>
            <a:r>
              <a:rPr lang="en-US" sz="1600" dirty="0" err="1">
                <a:latin typeface="Courier New" panose="02070309020205020404" pitchFamily="49" charset="0"/>
                <a:cs typeface="Courier New" panose="02070309020205020404" pitchFamily="49" charset="0"/>
              </a:rPr>
              <a:t>sql_id</a:t>
            </a:r>
            <a:r>
              <a:rPr lang="en-US" sz="1600" dirty="0">
                <a:latin typeface="Courier New" panose="02070309020205020404" pitchFamily="49" charset="0"/>
                <a:cs typeface="Courier New" panose="02070309020205020404" pitchFamily="49" charset="0"/>
              </a:rPr>
              <a:t>';</a:t>
            </a:r>
          </a:p>
          <a:p>
            <a:pPr marL="0" indent="0">
              <a:buNone/>
            </a:pPr>
            <a:r>
              <a:rPr lang="en-US" sz="1600" i="1" dirty="0">
                <a:latin typeface="Courier New" panose="02070309020205020404" pitchFamily="49" charset="0"/>
                <a:cs typeface="Courier New" panose="02070309020205020404" pitchFamily="49" charset="0"/>
              </a:rPr>
              <a:t>-- </a:t>
            </a:r>
            <a:r>
              <a:rPr lang="en-US" sz="1600" i="1" dirty="0" err="1">
                <a:latin typeface="Courier New" panose="02070309020205020404" pitchFamily="49" charset="0"/>
                <a:cs typeface="Courier New" panose="02070309020205020404" pitchFamily="49" charset="0"/>
              </a:rPr>
              <a:t>value_string</a:t>
            </a:r>
            <a:r>
              <a:rPr lang="en-US" sz="1600" i="1" dirty="0">
                <a:latin typeface="Courier New" panose="02070309020205020404" pitchFamily="49" charset="0"/>
                <a:cs typeface="Courier New" panose="02070309020205020404" pitchFamily="49" charset="0"/>
              </a:rPr>
              <a:t> shows the bind variable captured (odd there are six rows for two executions)</a:t>
            </a:r>
            <a:endParaRPr lang="en-US" sz="1600" dirty="0">
              <a:latin typeface="Courier New" panose="02070309020205020404" pitchFamily="49" charset="0"/>
              <a:cs typeface="Courier New" panose="02070309020205020404" pitchFamily="49" charset="0"/>
            </a:endParaRPr>
          </a:p>
          <a:p>
            <a:pPr marL="0" indent="0">
              <a:buNone/>
            </a:pPr>
            <a:r>
              <a:rPr lang="en-US" sz="1600" b="1" dirty="0">
                <a:latin typeface="Courier New" panose="02070309020205020404" pitchFamily="49" charset="0"/>
                <a:cs typeface="Courier New" panose="02070309020205020404" pitchFamily="49" charset="0"/>
              </a:rPr>
              <a:t>SELECT</a:t>
            </a:r>
            <a:r>
              <a:rPr lang="en-US" sz="1600" dirty="0">
                <a:latin typeface="Courier New" panose="02070309020205020404" pitchFamily="49" charset="0"/>
                <a:cs typeface="Courier New" panose="02070309020205020404" pitchFamily="49" charset="0"/>
              </a:rPr>
              <a:t> * </a:t>
            </a:r>
            <a:r>
              <a:rPr lang="en-US" sz="1600" b="1" dirty="0">
                <a:latin typeface="Courier New" panose="02070309020205020404" pitchFamily="49" charset="0"/>
                <a:cs typeface="Courier New" panose="02070309020205020404" pitchFamily="49" charset="0"/>
              </a:rPr>
              <a:t>FROM</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gv$sql_bind_capture</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WHERE</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sql_id</a:t>
            </a:r>
            <a:r>
              <a:rPr lang="en-US" sz="1600" dirty="0">
                <a:latin typeface="Courier New" panose="02070309020205020404" pitchFamily="49" charset="0"/>
                <a:cs typeface="Courier New" panose="02070309020205020404" pitchFamily="49" charset="0"/>
              </a:rPr>
              <a:t> = '&amp;</a:t>
            </a:r>
            <a:r>
              <a:rPr lang="en-US" sz="1600" dirty="0" err="1">
                <a:latin typeface="Courier New" panose="02070309020205020404" pitchFamily="49" charset="0"/>
                <a:cs typeface="Courier New" panose="02070309020205020404" pitchFamily="49" charset="0"/>
              </a:rPr>
              <a:t>sql_id</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AND</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child_number</a:t>
            </a:r>
            <a:r>
              <a:rPr lang="en-US" sz="1600" dirty="0">
                <a:latin typeface="Courier New" panose="02070309020205020404" pitchFamily="49" charset="0"/>
                <a:cs typeface="Courier New" panose="02070309020205020404" pitchFamily="49" charset="0"/>
              </a:rPr>
              <a:t> = &amp;</a:t>
            </a:r>
            <a:r>
              <a:rPr lang="en-US" sz="1600" dirty="0" err="1">
                <a:latin typeface="Courier New" panose="02070309020205020404" pitchFamily="49" charset="0"/>
                <a:cs typeface="Courier New" panose="02070309020205020404" pitchFamily="49" charset="0"/>
              </a:rPr>
              <a:t>child_num</a:t>
            </a:r>
            <a:r>
              <a:rPr lang="en-US" sz="1600" dirty="0">
                <a:latin typeface="Courier New" panose="02070309020205020404" pitchFamily="49" charset="0"/>
                <a:cs typeface="Courier New" panose="02070309020205020404" pitchFamily="49" charset="0"/>
              </a:rPr>
              <a:t>;</a:t>
            </a:r>
          </a:p>
          <a:p>
            <a:pPr marL="0" indent="0">
              <a:buNone/>
            </a:pPr>
            <a:r>
              <a:rPr lang="en-US" sz="1600" i="1" dirty="0">
                <a:latin typeface="Courier New" panose="02070309020205020404" pitchFamily="49" charset="0"/>
                <a:cs typeface="Courier New" panose="02070309020205020404" pitchFamily="49" charset="0"/>
              </a:rPr>
              <a:t>-- showed that slow 11g plan was peeked</a:t>
            </a:r>
            <a:endParaRPr lang="en-US" sz="1600" dirty="0">
              <a:latin typeface="Courier New" panose="02070309020205020404" pitchFamily="49" charset="0"/>
              <a:cs typeface="Courier New" panose="02070309020205020404" pitchFamily="49" charset="0"/>
            </a:endParaRPr>
          </a:p>
          <a:p>
            <a:pPr marL="0" indent="0">
              <a:buNone/>
            </a:pPr>
            <a:r>
              <a:rPr lang="en-US" sz="1600" b="1" dirty="0">
                <a:latin typeface="Courier New" panose="02070309020205020404" pitchFamily="49" charset="0"/>
                <a:cs typeface="Courier New" panose="02070309020205020404" pitchFamily="49" charset="0"/>
              </a:rPr>
              <a:t>SELECT</a:t>
            </a:r>
            <a:r>
              <a:rPr lang="en-US" sz="1600" dirty="0">
                <a:latin typeface="Courier New" panose="02070309020205020404" pitchFamily="49" charset="0"/>
                <a:cs typeface="Courier New" panose="02070309020205020404" pitchFamily="49" charset="0"/>
              </a:rPr>
              <a:t> * </a:t>
            </a:r>
            <a:r>
              <a:rPr lang="en-US" sz="1600" b="1" dirty="0">
                <a:latin typeface="Courier New" panose="02070309020205020404" pitchFamily="49" charset="0"/>
                <a:cs typeface="Courier New" panose="02070309020205020404" pitchFamily="49" charset="0"/>
              </a:rPr>
              <a:t>FROM</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gv$sql_cs_statistics</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WHERE</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sql_id</a:t>
            </a:r>
            <a:r>
              <a:rPr lang="en-US" sz="1600" dirty="0">
                <a:latin typeface="Courier New" panose="02070309020205020404" pitchFamily="49" charset="0"/>
                <a:cs typeface="Courier New" panose="02070309020205020404" pitchFamily="49" charset="0"/>
              </a:rPr>
              <a:t> = '&amp;</a:t>
            </a:r>
            <a:r>
              <a:rPr lang="en-US" sz="1600" dirty="0" err="1">
                <a:latin typeface="Courier New" panose="02070309020205020404" pitchFamily="49" charset="0"/>
                <a:cs typeface="Courier New" panose="02070309020205020404" pitchFamily="49" charset="0"/>
              </a:rPr>
              <a:t>sql_id</a:t>
            </a:r>
            <a:r>
              <a:rPr lang="en-US" sz="1600" dirty="0">
                <a:latin typeface="Courier New" panose="02070309020205020404" pitchFamily="49" charset="0"/>
                <a:cs typeface="Courier New" panose="02070309020205020404" pitchFamily="49" charset="0"/>
              </a:rPr>
              <a:t>';</a:t>
            </a:r>
          </a:p>
          <a:p>
            <a:pPr marL="0" indent="0">
              <a:buNone/>
            </a:pPr>
            <a:r>
              <a:rPr lang="en-US" sz="1600" i="1" dirty="0">
                <a:latin typeface="Courier New" panose="02070309020205020404" pitchFamily="49" charset="0"/>
                <a:cs typeface="Courier New" panose="02070309020205020404" pitchFamily="49" charset="0"/>
              </a:rPr>
              <a:t>-- histogram taken during peek</a:t>
            </a:r>
            <a:endParaRPr lang="en-US" sz="1600" dirty="0">
              <a:latin typeface="Courier New" panose="02070309020205020404" pitchFamily="49" charset="0"/>
              <a:cs typeface="Courier New" panose="02070309020205020404" pitchFamily="49" charset="0"/>
            </a:endParaRPr>
          </a:p>
          <a:p>
            <a:pPr marL="0" indent="0">
              <a:buNone/>
            </a:pPr>
            <a:r>
              <a:rPr lang="en-US" sz="1600" b="1" dirty="0">
                <a:latin typeface="Courier New" panose="02070309020205020404" pitchFamily="49" charset="0"/>
                <a:cs typeface="Courier New" panose="02070309020205020404" pitchFamily="49" charset="0"/>
              </a:rPr>
              <a:t>SELECT</a:t>
            </a:r>
            <a:r>
              <a:rPr lang="en-US" sz="1600" dirty="0">
                <a:latin typeface="Courier New" panose="02070309020205020404" pitchFamily="49" charset="0"/>
                <a:cs typeface="Courier New" panose="02070309020205020404" pitchFamily="49" charset="0"/>
              </a:rPr>
              <a:t> * </a:t>
            </a:r>
            <a:r>
              <a:rPr lang="en-US" sz="1600" b="1" dirty="0">
                <a:latin typeface="Courier New" panose="02070309020205020404" pitchFamily="49" charset="0"/>
                <a:cs typeface="Courier New" panose="02070309020205020404" pitchFamily="49" charset="0"/>
              </a:rPr>
              <a:t>FROM</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gv$sql_cs_histogram</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WHERE</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sql_id</a:t>
            </a:r>
            <a:r>
              <a:rPr lang="en-US" sz="1600" dirty="0">
                <a:latin typeface="Courier New" panose="02070309020205020404" pitchFamily="49" charset="0"/>
                <a:cs typeface="Courier New" panose="02070309020205020404" pitchFamily="49" charset="0"/>
              </a:rPr>
              <a:t> = '&amp;</a:t>
            </a:r>
            <a:r>
              <a:rPr lang="en-US" sz="1600" dirty="0" err="1">
                <a:latin typeface="Courier New" panose="02070309020205020404" pitchFamily="49" charset="0"/>
                <a:cs typeface="Courier New" panose="02070309020205020404" pitchFamily="49" charset="0"/>
              </a:rPr>
              <a:t>sql_id</a:t>
            </a:r>
            <a:r>
              <a:rPr lang="en-US" sz="1600" dirty="0">
                <a:latin typeface="Courier New" panose="02070309020205020404" pitchFamily="49" charset="0"/>
                <a:cs typeface="Courier New" panose="02070309020205020404" pitchFamily="49" charset="0"/>
              </a:rPr>
              <a:t>';</a:t>
            </a:r>
          </a:p>
          <a:p>
            <a:pPr marL="0" indent="0">
              <a:buNone/>
            </a:pPr>
            <a:r>
              <a:rPr lang="en-US" sz="1600" i="1" dirty="0">
                <a:latin typeface="Courier New" panose="02070309020205020404" pitchFamily="49" charset="0"/>
                <a:cs typeface="Courier New" panose="02070309020205020404" pitchFamily="49" charset="0"/>
              </a:rPr>
              <a:t>-- showed we didn't have baselines turned on and auto-gathering</a:t>
            </a:r>
            <a:endParaRPr lang="en-US" sz="1600" dirty="0">
              <a:latin typeface="Courier New" panose="02070309020205020404" pitchFamily="49" charset="0"/>
              <a:cs typeface="Courier New" panose="02070309020205020404" pitchFamily="49" charset="0"/>
            </a:endParaRPr>
          </a:p>
          <a:p>
            <a:pPr marL="0" indent="0">
              <a:buNone/>
            </a:pPr>
            <a:r>
              <a:rPr lang="en-US" sz="1600" b="1" dirty="0">
                <a:latin typeface="Courier New" panose="02070309020205020404" pitchFamily="49" charset="0"/>
                <a:cs typeface="Courier New" panose="02070309020205020404" pitchFamily="49" charset="0"/>
              </a:rPr>
              <a:t>SELECT</a:t>
            </a:r>
            <a:r>
              <a:rPr lang="en-US" sz="1600" dirty="0">
                <a:latin typeface="Courier New" panose="02070309020205020404" pitchFamily="49" charset="0"/>
                <a:cs typeface="Courier New" panose="02070309020205020404" pitchFamily="49" charset="0"/>
              </a:rPr>
              <a:t> * </a:t>
            </a:r>
            <a:r>
              <a:rPr lang="en-US" sz="1600" b="1" dirty="0">
                <a:latin typeface="Courier New" panose="02070309020205020404" pitchFamily="49" charset="0"/>
                <a:cs typeface="Courier New" panose="02070309020205020404" pitchFamily="49" charset="0"/>
              </a:rPr>
              <a:t>FROM</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dba_sql_plan_baselines</a:t>
            </a:r>
            <a:r>
              <a:rPr lang="en-US" sz="1600"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26739370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Bind Peeking</a:t>
            </a:r>
            <a:endParaRPr lang="en-US" dirty="0"/>
          </a:p>
        </p:txBody>
      </p:sp>
      <p:sp>
        <p:nvSpPr>
          <p:cNvPr id="3" name="Content Placeholder 2"/>
          <p:cNvSpPr>
            <a:spLocks noGrp="1"/>
          </p:cNvSpPr>
          <p:nvPr>
            <p:ph idx="1"/>
          </p:nvPr>
        </p:nvSpPr>
        <p:spPr/>
        <p:txBody>
          <a:bodyPr/>
          <a:lstStyle/>
          <a:p>
            <a:r>
              <a:rPr lang="en-US" dirty="0" smtClean="0"/>
              <a:t>Maria </a:t>
            </a:r>
            <a:r>
              <a:rPr lang="en-US" dirty="0" err="1" smtClean="0"/>
              <a:t>Colgan’s</a:t>
            </a:r>
            <a:r>
              <a:rPr lang="en-US" dirty="0" smtClean="0"/>
              <a:t> piece: </a:t>
            </a:r>
            <a:r>
              <a:rPr lang="en-US" dirty="0" smtClean="0">
                <a:hlinkClick r:id="rId2"/>
              </a:rPr>
              <a:t>http://optimizermagic.blogspot.com/2007/12/why-are-there-more-cursors-in-11g-for.html</a:t>
            </a:r>
            <a:endParaRPr lang="en-US" dirty="0" smtClean="0"/>
          </a:p>
          <a:p>
            <a:r>
              <a:rPr lang="en-US" dirty="0" smtClean="0"/>
              <a:t>Looking at binds peeked vs. passed: </a:t>
            </a:r>
            <a:r>
              <a:rPr lang="en-US" dirty="0" smtClean="0">
                <a:hlinkClick r:id="rId3"/>
              </a:rPr>
              <a:t>http://bdrouvot.wordpress.com/2013/04/29/bind-variable-peeking-retrieve-peeked-and-passed-values-per-execution-in-oracle-11-2/</a:t>
            </a:r>
            <a:endParaRPr lang="en-US" dirty="0"/>
          </a:p>
        </p:txBody>
      </p:sp>
    </p:spTree>
    <p:extLst>
      <p:ext uri="{BB962C8B-B14F-4D97-AF65-F5344CB8AC3E}">
        <p14:creationId xmlns:p14="http://schemas.microsoft.com/office/powerpoint/2010/main" val="2975069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Multiple Plans</a:t>
            </a:r>
            <a:endParaRPr lang="en-US" dirty="0"/>
          </a:p>
        </p:txBody>
      </p:sp>
      <p:sp>
        <p:nvSpPr>
          <p:cNvPr id="3" name="Content Placeholder 2"/>
          <p:cNvSpPr>
            <a:spLocks noGrp="1"/>
          </p:cNvSpPr>
          <p:nvPr>
            <p:ph idx="1"/>
          </p:nvPr>
        </p:nvSpPr>
        <p:spPr/>
        <p:txBody>
          <a:bodyPr/>
          <a:lstStyle/>
          <a:p>
            <a:r>
              <a:rPr lang="en-US" dirty="0" err="1" smtClean="0"/>
              <a:t>v$sql_shared_cursor</a:t>
            </a:r>
            <a:endParaRPr lang="en-US" dirty="0" smtClean="0"/>
          </a:p>
          <a:p>
            <a:r>
              <a:rPr lang="en-US" dirty="0" smtClean="0"/>
              <a:t>Check </a:t>
            </a:r>
            <a:r>
              <a:rPr lang="en-US" dirty="0" err="1" smtClean="0"/>
              <a:t>cursor_sharing</a:t>
            </a:r>
            <a:r>
              <a:rPr lang="en-US" dirty="0" smtClean="0"/>
              <a:t> parameter</a:t>
            </a:r>
            <a:endParaRPr lang="en-US" dirty="0"/>
          </a:p>
        </p:txBody>
      </p:sp>
    </p:spTree>
    <p:extLst>
      <p:ext uri="{BB962C8B-B14F-4D97-AF65-F5344CB8AC3E}">
        <p14:creationId xmlns:p14="http://schemas.microsoft.com/office/powerpoint/2010/main" val="14993754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Reading Plans</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a:t>Execution plans can look very confusing, but reading them is reasonably simple provided you follow three simple rules:</a:t>
            </a:r>
          </a:p>
          <a:p>
            <a:r>
              <a:rPr lang="en-US" dirty="0"/>
              <a:t>The first operation, or starting point, is the first leaf node, when reading from the top to the bottom. That is, the first element without an indented entry below it. You read from that point backwards.</a:t>
            </a:r>
          </a:p>
          <a:p>
            <a:r>
              <a:rPr lang="en-US" dirty="0"/>
              <a:t>Join operations always require two sets. The order you read the sets is top down, so the first set is the driving set and the second is the probed set. In the case of a nested loop, the first set is the outer loop. In the case of a hash join, the first set is used to build the hash table.</a:t>
            </a:r>
          </a:p>
          <a:p>
            <a:r>
              <a:rPr lang="en-US" dirty="0"/>
              <a:t>One join is performed at a time, so you only need to consider two sets and their join operation at any one time</a:t>
            </a:r>
            <a:r>
              <a:rPr lang="en-US" dirty="0" smtClean="0"/>
              <a:t>.</a:t>
            </a:r>
            <a:endParaRPr lang="en-US" dirty="0"/>
          </a:p>
        </p:txBody>
      </p:sp>
    </p:spTree>
    <p:extLst>
      <p:ext uri="{BB962C8B-B14F-4D97-AF65-F5344CB8AC3E}">
        <p14:creationId xmlns:p14="http://schemas.microsoft.com/office/powerpoint/2010/main" val="2317603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Explain Choices</a:t>
            </a:r>
            <a:endParaRPr lang="en-US" dirty="0"/>
          </a:p>
        </p:txBody>
      </p:sp>
      <p:sp>
        <p:nvSpPr>
          <p:cNvPr id="3" name="Content Placeholder 2"/>
          <p:cNvSpPr>
            <a:spLocks noGrp="1"/>
          </p:cNvSpPr>
          <p:nvPr>
            <p:ph idx="1"/>
          </p:nvPr>
        </p:nvSpPr>
        <p:spPr/>
        <p:txBody>
          <a:bodyPr>
            <a:normAutofit fontScale="77500" lnSpcReduction="20000"/>
          </a:bodyPr>
          <a:lstStyle/>
          <a:p>
            <a:r>
              <a:rPr lang="en-US" sz="2800" dirty="0" smtClean="0"/>
              <a:t>EXPLAIN (v7+)</a:t>
            </a:r>
            <a:endParaRPr lang="en-US" dirty="0" smtClean="0"/>
          </a:p>
          <a:p>
            <a:pPr lvl="1"/>
            <a:r>
              <a:rPr lang="en-US" sz="2400" dirty="0" smtClean="0"/>
              <a:t>Estimated plan at time of EXPLAIN, w/rights of connection</a:t>
            </a:r>
          </a:p>
          <a:p>
            <a:r>
              <a:rPr lang="en-US" sz="2800" dirty="0" smtClean="0"/>
              <a:t>AUTOTRACE (v8i+)</a:t>
            </a:r>
            <a:endParaRPr lang="en-US" dirty="0" smtClean="0"/>
          </a:p>
          <a:p>
            <a:pPr lvl="1"/>
            <a:r>
              <a:rPr lang="en-US" sz="2400" dirty="0" smtClean="0"/>
              <a:t>Had to be explicitly configured.</a:t>
            </a:r>
          </a:p>
          <a:p>
            <a:pPr lvl="1"/>
            <a:r>
              <a:rPr lang="en-US" sz="2400" dirty="0" smtClean="0"/>
              <a:t>Remember TRACEONLY or you get all data back.</a:t>
            </a:r>
          </a:p>
          <a:p>
            <a:pPr lvl="1"/>
            <a:r>
              <a:rPr lang="en-US" sz="2400" dirty="0" smtClean="0"/>
              <a:t>Could be actual plan. Buggy. Does not peek. Can pollute cursor cache with non-optimized plans (observation affects execution).</a:t>
            </a:r>
          </a:p>
          <a:p>
            <a:r>
              <a:rPr lang="en-US" sz="2800" dirty="0" smtClean="0"/>
              <a:t>SQL_TRACE (v7+)</a:t>
            </a:r>
            <a:endParaRPr lang="en-US" dirty="0" smtClean="0"/>
          </a:p>
          <a:p>
            <a:pPr lvl="1"/>
            <a:r>
              <a:rPr lang="en-US" sz="2400" dirty="0" smtClean="0"/>
              <a:t>Hard to use. Grab trace and </a:t>
            </a:r>
            <a:r>
              <a:rPr lang="en-US" sz="2400" dirty="0" err="1" smtClean="0"/>
              <a:t>tkprof</a:t>
            </a:r>
            <a:r>
              <a:rPr lang="en-US" sz="2400" dirty="0" smtClean="0"/>
              <a:t> on DB host. Need host acct.</a:t>
            </a:r>
          </a:p>
          <a:p>
            <a:pPr lvl="1"/>
            <a:r>
              <a:rPr lang="en-US" sz="2400" dirty="0" smtClean="0"/>
              <a:t>Must enable trace</a:t>
            </a:r>
            <a:r>
              <a:rPr lang="en-US" sz="2400" dirty="0"/>
              <a:t> </a:t>
            </a:r>
            <a:r>
              <a:rPr lang="en-US" sz="2400" i="1" dirty="0" smtClean="0"/>
              <a:t>before</a:t>
            </a:r>
            <a:r>
              <a:rPr lang="en-US" sz="2400" dirty="0" smtClean="0"/>
              <a:t> run; multiple routes to enable.</a:t>
            </a:r>
          </a:p>
          <a:p>
            <a:r>
              <a:rPr lang="en-US" sz="2800" dirty="0" smtClean="0"/>
              <a:t>DBMS_XPLAN (v9i+)</a:t>
            </a:r>
          </a:p>
          <a:p>
            <a:pPr lvl="1"/>
            <a:r>
              <a:rPr lang="en-US" sz="2400" dirty="0" smtClean="0"/>
              <a:t>Installed and available by default.</a:t>
            </a:r>
          </a:p>
          <a:p>
            <a:pPr lvl="1"/>
            <a:r>
              <a:rPr lang="en-US" sz="2400" dirty="0" smtClean="0"/>
              <a:t>Can explain SQL </a:t>
            </a:r>
            <a:r>
              <a:rPr lang="en-US" sz="2400" i="1" dirty="0" smtClean="0">
                <a:solidFill>
                  <a:srgbClr val="FF0000"/>
                </a:solidFill>
              </a:rPr>
              <a:t>after</a:t>
            </a:r>
            <a:r>
              <a:rPr lang="en-US" sz="2400" dirty="0" smtClean="0">
                <a:solidFill>
                  <a:srgbClr val="FF0000"/>
                </a:solidFill>
              </a:rPr>
              <a:t> </a:t>
            </a:r>
            <a:r>
              <a:rPr lang="en-US" sz="2400" dirty="0" smtClean="0"/>
              <a:t>run.</a:t>
            </a:r>
          </a:p>
          <a:p>
            <a:pPr lvl="1"/>
            <a:r>
              <a:rPr lang="en-US" sz="2400" dirty="0" smtClean="0">
                <a:solidFill>
                  <a:srgbClr val="FF0000"/>
                </a:solidFill>
              </a:rPr>
              <a:t>Actual</a:t>
            </a:r>
            <a:r>
              <a:rPr lang="en-US" sz="2400" dirty="0" smtClean="0"/>
              <a:t> plan at the time it ran and w/rights of the SQL executor.</a:t>
            </a:r>
          </a:p>
          <a:p>
            <a:pPr lvl="1"/>
            <a:r>
              <a:rPr lang="en-US" sz="2400" dirty="0" smtClean="0"/>
              <a:t>Fairly </a:t>
            </a:r>
            <a:r>
              <a:rPr lang="en-US" sz="2400" dirty="0" smtClean="0">
                <a:solidFill>
                  <a:srgbClr val="FF0000"/>
                </a:solidFill>
              </a:rPr>
              <a:t>easy</a:t>
            </a:r>
            <a:r>
              <a:rPr lang="en-US" sz="2400" dirty="0" smtClean="0"/>
              <a:t> to use. Multiple routes to use it.</a:t>
            </a:r>
            <a:endParaRPr lang="en-US" sz="2400" dirty="0"/>
          </a:p>
        </p:txBody>
      </p:sp>
    </p:spTree>
    <p:extLst>
      <p:ext uri="{BB962C8B-B14F-4D97-AF65-F5344CB8AC3E}">
        <p14:creationId xmlns:p14="http://schemas.microsoft.com/office/powerpoint/2010/main" val="33588782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Reading Plans</a:t>
            </a:r>
            <a:endParaRPr lang="en-US" dirty="0"/>
          </a:p>
        </p:txBody>
      </p:sp>
      <p:sp>
        <p:nvSpPr>
          <p:cNvPr id="3" name="Content Placeholder 2"/>
          <p:cNvSpPr>
            <a:spLocks noGrp="1"/>
          </p:cNvSpPr>
          <p:nvPr>
            <p:ph idx="1"/>
          </p:nvPr>
        </p:nvSpPr>
        <p:spPr/>
        <p:txBody>
          <a:bodyPr>
            <a:normAutofit fontScale="32500" lnSpcReduction="20000"/>
          </a:bodyPr>
          <a:lstStyle/>
          <a:p>
            <a:r>
              <a:rPr lang="en-US" sz="8600" dirty="0" smtClean="0"/>
              <a:t>Looking at the following execution plan, the order of the operations is 4, 5, 3, 6, 2, 9, 10, 8, 7, 1, 0.</a:t>
            </a:r>
          </a:p>
          <a:p>
            <a:pPr marL="0" indent="0">
              <a:buNone/>
            </a:pPr>
            <a:endParaRPr lang="en-US" dirty="0" smtClean="0"/>
          </a:p>
          <a:p>
            <a:pPr marL="0" indent="0">
              <a:buNone/>
            </a:pPr>
            <a:r>
              <a:rPr lang="en-US" dirty="0" smtClean="0">
                <a:latin typeface="Courier New" panose="02070309020205020404" pitchFamily="49" charset="0"/>
                <a:cs typeface="Courier New" panose="02070309020205020404" pitchFamily="49" charset="0"/>
              </a:rPr>
              <a:t>---------------------------------------------------------------------------------------------------</a:t>
            </a:r>
          </a:p>
          <a:p>
            <a:pPr marL="0" indent="0">
              <a:buNone/>
            </a:pPr>
            <a:r>
              <a:rPr lang="en-US" dirty="0" smtClean="0">
                <a:latin typeface="Courier New" panose="02070309020205020404" pitchFamily="49" charset="0"/>
                <a:cs typeface="Courier New" panose="02070309020205020404" pitchFamily="49" charset="0"/>
              </a:rPr>
              <a:t>| Id  | Operation                     | Name              | Rows  | Bytes | Cost (%CPU)| Time     |</a:t>
            </a:r>
          </a:p>
          <a:p>
            <a:pPr marL="0" indent="0">
              <a:buNone/>
            </a:pPr>
            <a:r>
              <a:rPr lang="en-US" dirty="0" smtClean="0">
                <a:latin typeface="Courier New" panose="02070309020205020404" pitchFamily="49" charset="0"/>
                <a:cs typeface="Courier New" panose="02070309020205020404" pitchFamily="49" charset="0"/>
              </a:rPr>
              <a:t>---------------------------------------------------------------------------------------------------</a:t>
            </a:r>
          </a:p>
          <a:p>
            <a:pPr marL="0" indent="0">
              <a:buNone/>
            </a:pPr>
            <a:r>
              <a:rPr lang="en-US" dirty="0" smtClean="0">
                <a:latin typeface="Courier New" panose="02070309020205020404" pitchFamily="49" charset="0"/>
                <a:cs typeface="Courier New" panose="02070309020205020404" pitchFamily="49" charset="0"/>
              </a:rPr>
              <a:t>|   0 | SELECT STATEMENT              |                   |    10 |   570 |     7  (15)| 00:00:01 |</a:t>
            </a:r>
          </a:p>
          <a:p>
            <a:pPr marL="0" indent="0">
              <a:buNone/>
            </a:pPr>
            <a:r>
              <a:rPr lang="en-US" dirty="0" smtClean="0">
                <a:latin typeface="Courier New" panose="02070309020205020404" pitchFamily="49" charset="0"/>
                <a:cs typeface="Courier New" panose="02070309020205020404" pitchFamily="49" charset="0"/>
              </a:rPr>
              <a:t>|*  1 |  HASH JOIN                    |                   |    10 |   570 |     7  (15)| 00:00:01 |</a:t>
            </a:r>
          </a:p>
          <a:p>
            <a:pPr marL="0" indent="0">
              <a:buNone/>
            </a:pPr>
            <a:r>
              <a:rPr lang="en-US" dirty="0" smtClean="0">
                <a:latin typeface="Courier New" panose="02070309020205020404" pitchFamily="49" charset="0"/>
                <a:cs typeface="Courier New" panose="02070309020205020404" pitchFamily="49" charset="0"/>
              </a:rPr>
              <a:t>|   2 |   NESTED LOOPS                |                   |       |       |            |          |</a:t>
            </a:r>
          </a:p>
          <a:p>
            <a:pPr marL="0" indent="0">
              <a:buNone/>
            </a:pPr>
            <a:r>
              <a:rPr lang="en-US" dirty="0" smtClean="0">
                <a:latin typeface="Courier New" panose="02070309020205020404" pitchFamily="49" charset="0"/>
                <a:cs typeface="Courier New" panose="02070309020205020404" pitchFamily="49" charset="0"/>
              </a:rPr>
              <a:t>|   3 |    NESTED LOOPS               |                   |    10 |   380 |     4   (0)| 00:00:01 |</a:t>
            </a:r>
          </a:p>
          <a:p>
            <a:pPr marL="0" indent="0">
              <a:buNone/>
            </a:pPr>
            <a:r>
              <a:rPr lang="en-US" dirty="0" smtClean="0">
                <a:latin typeface="Courier New" panose="02070309020205020404" pitchFamily="49" charset="0"/>
                <a:cs typeface="Courier New" panose="02070309020205020404" pitchFamily="49" charset="0"/>
              </a:rPr>
              <a:t>|*  4 |     TABLE ACCESS FULL         | DEPARTMENTS       |     1 |    16 |     3   (0)| 00:00:01 |</a:t>
            </a:r>
          </a:p>
          <a:p>
            <a:pPr marL="0" indent="0">
              <a:buNone/>
            </a:pPr>
            <a:r>
              <a:rPr lang="en-US" dirty="0" smtClean="0">
                <a:latin typeface="Courier New" panose="02070309020205020404" pitchFamily="49" charset="0"/>
                <a:cs typeface="Courier New" panose="02070309020205020404" pitchFamily="49" charset="0"/>
              </a:rPr>
              <a:t>|*  5 |     INDEX RANGE SCAN          | EMP_DEPARTMENT_IX |    10 |       |     0   (0)| 00:00:01 |</a:t>
            </a:r>
          </a:p>
          <a:p>
            <a:pPr marL="0" indent="0">
              <a:buNone/>
            </a:pPr>
            <a:r>
              <a:rPr lang="en-US" dirty="0" smtClean="0">
                <a:latin typeface="Courier New" panose="02070309020205020404" pitchFamily="49" charset="0"/>
                <a:cs typeface="Courier New" panose="02070309020205020404" pitchFamily="49" charset="0"/>
              </a:rPr>
              <a:t>|   6 |    TABLE ACCESS BY INDEX ROWID| EMPLOYEES         |    10 |   220 |     1   (0)| 00:00:01 |</a:t>
            </a:r>
          </a:p>
          <a:p>
            <a:pPr marL="0" indent="0">
              <a:buNone/>
            </a:pPr>
            <a:r>
              <a:rPr lang="en-US" dirty="0" smtClean="0">
                <a:latin typeface="Courier New" panose="02070309020205020404" pitchFamily="49" charset="0"/>
                <a:cs typeface="Courier New" panose="02070309020205020404" pitchFamily="49" charset="0"/>
              </a:rPr>
              <a:t>|   7 |   VIEW                        | index$_join$_004  |   107 |  2033 |     3  (34)| 00:00:01 |</a:t>
            </a:r>
          </a:p>
          <a:p>
            <a:pPr marL="0" indent="0">
              <a:buNone/>
            </a:pPr>
            <a:r>
              <a:rPr lang="en-US" dirty="0" smtClean="0">
                <a:latin typeface="Courier New" panose="02070309020205020404" pitchFamily="49" charset="0"/>
                <a:cs typeface="Courier New" panose="02070309020205020404" pitchFamily="49" charset="0"/>
              </a:rPr>
              <a:t>|*  8 |    HASH JOIN                  |                   |       |       |            |          |</a:t>
            </a:r>
          </a:p>
          <a:p>
            <a:pPr marL="0" indent="0">
              <a:buNone/>
            </a:pPr>
            <a:r>
              <a:rPr lang="en-US" dirty="0" smtClean="0">
                <a:latin typeface="Courier New" panose="02070309020205020404" pitchFamily="49" charset="0"/>
                <a:cs typeface="Courier New" panose="02070309020205020404" pitchFamily="49" charset="0"/>
              </a:rPr>
              <a:t>|   9 |     INDEX FAST FULL SCAN      | EMP_NAME_IX       |   107 |  2033 |     1   (0)| 00:00:01 |</a:t>
            </a:r>
          </a:p>
          <a:p>
            <a:pPr marL="0" indent="0">
              <a:buNone/>
            </a:pPr>
            <a:r>
              <a:rPr lang="en-US" dirty="0" smtClean="0">
                <a:latin typeface="Courier New" panose="02070309020205020404" pitchFamily="49" charset="0"/>
                <a:cs typeface="Courier New" panose="02070309020205020404" pitchFamily="49" charset="0"/>
              </a:rPr>
              <a:t>|  10 |     INDEX FAST FULL SCAN      | EMP_EMP_ID_PK     |   107 |  2033 |     1   (0)| 00:00:01 |</a:t>
            </a:r>
          </a:p>
          <a:p>
            <a:pPr marL="0" indent="0">
              <a:buNone/>
            </a:pPr>
            <a:r>
              <a:rPr lang="en-US" dirty="0" smtClean="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38924718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11g Adaptive Cursor Sharing (ACS)</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a:t>“In Oracle Database 11g, the optimizer has been enhanced to allow multiple execution plans to </a:t>
            </a:r>
            <a:r>
              <a:rPr lang="en-US" dirty="0" smtClean="0"/>
              <a:t>be used </a:t>
            </a:r>
            <a:r>
              <a:rPr lang="en-US" dirty="0"/>
              <a:t>for a single statement that uses bind variables. This ensures that the best execution plan will </a:t>
            </a:r>
            <a:r>
              <a:rPr lang="en-US" dirty="0" smtClean="0"/>
              <a:t>be </a:t>
            </a:r>
            <a:r>
              <a:rPr lang="en-US" dirty="0"/>
              <a:t>used depending on the bind value. </a:t>
            </a:r>
          </a:p>
          <a:p>
            <a:pPr marL="0" indent="0">
              <a:buNone/>
            </a:pPr>
            <a:r>
              <a:rPr lang="en-US" dirty="0"/>
              <a:t>A cursor will be marked bind sensitive if the optimizer believes the optimal plan may depend on </a:t>
            </a:r>
            <a:r>
              <a:rPr lang="en-US" dirty="0" smtClean="0"/>
              <a:t>the </a:t>
            </a:r>
            <a:r>
              <a:rPr lang="en-US" dirty="0"/>
              <a:t>value of the bind variable…A cursor is typically marked bind sensitive, because there is a histogram on the column with the bind </a:t>
            </a:r>
            <a:r>
              <a:rPr lang="en-US" dirty="0" smtClean="0"/>
              <a:t>variable.” - Oracle</a:t>
            </a:r>
            <a:endParaRPr lang="en-US" dirty="0"/>
          </a:p>
        </p:txBody>
      </p:sp>
    </p:spTree>
    <p:extLst>
      <p:ext uri="{BB962C8B-B14F-4D97-AF65-F5344CB8AC3E}">
        <p14:creationId xmlns:p14="http://schemas.microsoft.com/office/powerpoint/2010/main" val="9113378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11g ACS</a:t>
            </a:r>
            <a:endParaRPr lang="en-US" dirty="0"/>
          </a:p>
        </p:txBody>
      </p:sp>
      <p:sp>
        <p:nvSpPr>
          <p:cNvPr id="3" name="Content Placeholder 2"/>
          <p:cNvSpPr>
            <a:spLocks noGrp="1"/>
          </p:cNvSpPr>
          <p:nvPr>
            <p:ph idx="1"/>
          </p:nvPr>
        </p:nvSpPr>
        <p:spPr/>
        <p:txBody>
          <a:bodyPr/>
          <a:lstStyle/>
          <a:p>
            <a:r>
              <a:rPr lang="en-US" dirty="0" smtClean="0"/>
              <a:t>If this is true, then too many statements will be marked as bind sensitive and too many statements monitored for changing bind values, if every column in our database has a histogram.</a:t>
            </a:r>
            <a:endParaRPr lang="en-US" dirty="0"/>
          </a:p>
        </p:txBody>
      </p:sp>
    </p:spTree>
    <p:extLst>
      <p:ext uri="{BB962C8B-B14F-4D97-AF65-F5344CB8AC3E}">
        <p14:creationId xmlns:p14="http://schemas.microsoft.com/office/powerpoint/2010/main" val="24660620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11g ACS</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“If </a:t>
            </a:r>
            <a:r>
              <a:rPr lang="en-US" dirty="0"/>
              <a:t>a different bind value is used in a subsequent execution, it will use the same execution plan </a:t>
            </a:r>
            <a:r>
              <a:rPr lang="en-US" dirty="0" smtClean="0"/>
              <a:t>because </a:t>
            </a:r>
            <a:r>
              <a:rPr lang="en-US" dirty="0"/>
              <a:t>Oracle initially assumes it can be shared. However, the execution statistics for this new </a:t>
            </a:r>
            <a:r>
              <a:rPr lang="en-US" dirty="0" smtClean="0"/>
              <a:t>bind </a:t>
            </a:r>
            <a:r>
              <a:rPr lang="en-US" dirty="0"/>
              <a:t>value will be recorded and compared to the execution statistics for the previous value. If </a:t>
            </a:r>
            <a:r>
              <a:rPr lang="en-US" dirty="0" smtClean="0"/>
              <a:t>Oracle </a:t>
            </a:r>
            <a:r>
              <a:rPr lang="en-US" dirty="0"/>
              <a:t>determines that the new bind value caused the data volumes manipulated by the query to </a:t>
            </a:r>
          </a:p>
          <a:p>
            <a:pPr marL="0" indent="0">
              <a:buNone/>
            </a:pPr>
            <a:r>
              <a:rPr lang="en-US" dirty="0"/>
              <a:t>be significantly different it "adapts" its behavior so that the same plan is not always shared for </a:t>
            </a:r>
            <a:r>
              <a:rPr lang="en-US" dirty="0" smtClean="0"/>
              <a:t>this </a:t>
            </a:r>
            <a:r>
              <a:rPr lang="en-US" dirty="0"/>
              <a:t>query. Hence a new plan will be generated based on the new bind value and the cursor is </a:t>
            </a:r>
            <a:r>
              <a:rPr lang="en-US" dirty="0" smtClean="0"/>
              <a:t>marked </a:t>
            </a:r>
            <a:r>
              <a:rPr lang="en-US" dirty="0"/>
              <a:t>bind-aware</a:t>
            </a:r>
            <a:r>
              <a:rPr lang="en-US" dirty="0" smtClean="0"/>
              <a:t>.” - Oracle</a:t>
            </a:r>
            <a:endParaRPr lang="en-US" dirty="0"/>
          </a:p>
        </p:txBody>
      </p:sp>
    </p:spTree>
    <p:extLst>
      <p:ext uri="{BB962C8B-B14F-4D97-AF65-F5344CB8AC3E}">
        <p14:creationId xmlns:p14="http://schemas.microsoft.com/office/powerpoint/2010/main" val="38326341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11g ACS</a:t>
            </a:r>
            <a:endParaRPr lang="en-US" dirty="0"/>
          </a:p>
        </p:txBody>
      </p:sp>
      <p:sp>
        <p:nvSpPr>
          <p:cNvPr id="3" name="Content Placeholder 2"/>
          <p:cNvSpPr>
            <a:spLocks noGrp="1"/>
          </p:cNvSpPr>
          <p:nvPr>
            <p:ph idx="1"/>
          </p:nvPr>
        </p:nvSpPr>
        <p:spPr/>
        <p:txBody>
          <a:bodyPr/>
          <a:lstStyle/>
          <a:p>
            <a:pPr marL="0" indent="0">
              <a:buNone/>
            </a:pPr>
            <a:r>
              <a:rPr lang="en-US" dirty="0" smtClean="0"/>
              <a:t>“Note that the original cursor generated for the statement will be discarded when the cursor switches to bind aware mode. This is a one-time overhead. The cursor is marked as not-shareable (</a:t>
            </a:r>
            <a:r>
              <a:rPr lang="en-US" dirty="0" err="1" smtClean="0"/>
              <a:t>v$sql.is_shareable</a:t>
            </a:r>
            <a:r>
              <a:rPr lang="en-US" dirty="0" smtClean="0"/>
              <a:t> = N), which means the cursor will be among the first to be aged out of the cursor cache, and that it will no longer be used.” - Oracle</a:t>
            </a:r>
            <a:endParaRPr lang="en-US" dirty="0"/>
          </a:p>
        </p:txBody>
      </p:sp>
    </p:spTree>
    <p:extLst>
      <p:ext uri="{BB962C8B-B14F-4D97-AF65-F5344CB8AC3E}">
        <p14:creationId xmlns:p14="http://schemas.microsoft.com/office/powerpoint/2010/main" val="39931019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11g Adaptive Cursor Sharing</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t>“</a:t>
            </a:r>
            <a:r>
              <a:rPr lang="en-US" dirty="0"/>
              <a:t>ACS doesn’t seem to be completely cooked yet. In fact, it seems to be somewhat of a futile attempt, since in the very best case, one execution with a bad plan would be necessary for the optimizer to recognize that a bind variable peeking issue existed. This wouldn’t be so bad if the information was persisted, so that the same “learning” process wouldn’t have to be endured if/when a statement gets flushed from the shared pool. This issue alone is enough to keep this feature from being relied upon in situations where performance is critical. In my opinion, the best approach remains unchanged from version 10, that being the judicious use of literals where necessary to prevent plan instability due to bind variable peeking</a:t>
            </a:r>
            <a:r>
              <a:rPr lang="en-US" dirty="0" smtClean="0"/>
              <a:t>.”</a:t>
            </a:r>
          </a:p>
          <a:p>
            <a:pPr marL="0" indent="0">
              <a:buNone/>
            </a:pPr>
            <a:r>
              <a:rPr lang="en-US" dirty="0" smtClean="0"/>
              <a:t>- Kerry Osborne</a:t>
            </a:r>
            <a:endParaRPr lang="en-US" dirty="0"/>
          </a:p>
        </p:txBody>
      </p:sp>
    </p:spTree>
    <p:extLst>
      <p:ext uri="{BB962C8B-B14F-4D97-AF65-F5344CB8AC3E}">
        <p14:creationId xmlns:p14="http://schemas.microsoft.com/office/powerpoint/2010/main" val="6065460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Rowsource</a:t>
            </a:r>
            <a:r>
              <a:rPr lang="en-US" dirty="0" smtClean="0"/>
              <a:t> Statistics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Vital to seeing actuals during performance tuning.</a:t>
            </a:r>
          </a:p>
          <a:p>
            <a:r>
              <a:rPr lang="en-US" dirty="0" smtClean="0"/>
              <a:t>Stored in V$SQL_PLAN_STATISTICS[_ALL]</a:t>
            </a:r>
          </a:p>
          <a:p>
            <a:pPr lvl="1"/>
            <a:r>
              <a:rPr lang="en-US" dirty="0" smtClean="0"/>
              <a:t>Based on SYS tables X$QESRSTAT and X$QESRSTATALL</a:t>
            </a:r>
          </a:p>
          <a:p>
            <a:r>
              <a:rPr lang="en-US" dirty="0" smtClean="0"/>
              <a:t>Added in 9i, but no great way to see them</a:t>
            </a:r>
          </a:p>
          <a:p>
            <a:pPr lvl="1"/>
            <a:r>
              <a:rPr lang="en-US" dirty="0" smtClean="0"/>
              <a:t>Query SYS V$ views</a:t>
            </a:r>
          </a:p>
          <a:p>
            <a:pPr lvl="1"/>
            <a:r>
              <a:rPr lang="en-US" dirty="0" smtClean="0"/>
              <a:t>Trace file, STAT# rows or as actuals in </a:t>
            </a:r>
            <a:r>
              <a:rPr lang="en-US" dirty="0" err="1" smtClean="0"/>
              <a:t>tkprof</a:t>
            </a:r>
            <a:r>
              <a:rPr lang="en-US" dirty="0" smtClean="0"/>
              <a:t> report</a:t>
            </a:r>
          </a:p>
          <a:p>
            <a:pPr lvl="1"/>
            <a:r>
              <a:rPr lang="en-US" dirty="0" err="1" smtClean="0"/>
              <a:t>DBMS_XPLAN.display_cursor</a:t>
            </a:r>
            <a:r>
              <a:rPr lang="en-US" dirty="0"/>
              <a:t> </a:t>
            </a:r>
            <a:r>
              <a:rPr lang="en-US" dirty="0" smtClean="0"/>
              <a:t>(easier and more complete)</a:t>
            </a:r>
          </a:p>
          <a:p>
            <a:r>
              <a:rPr lang="en-US" dirty="0" smtClean="0"/>
              <a:t>Enabled by:</a:t>
            </a:r>
          </a:p>
          <a:p>
            <a:pPr lvl="1"/>
            <a:r>
              <a:rPr lang="en-US" dirty="0" smtClean="0"/>
              <a:t>Setting STATISTICS_LEVEL = ALL</a:t>
            </a:r>
          </a:p>
          <a:p>
            <a:pPr lvl="1"/>
            <a:r>
              <a:rPr lang="en-US" dirty="0" smtClean="0"/>
              <a:t>Adding GATHER_PLAN_STATISTICS hint to query</a:t>
            </a:r>
          </a:p>
          <a:p>
            <a:pPr lvl="1"/>
            <a:r>
              <a:rPr lang="en-US" dirty="0" smtClean="0"/>
              <a:t>Enabling SQL Trace</a:t>
            </a:r>
          </a:p>
        </p:txBody>
      </p:sp>
    </p:spTree>
    <p:extLst>
      <p:ext uri="{BB962C8B-B14F-4D97-AF65-F5344CB8AC3E}">
        <p14:creationId xmlns:p14="http://schemas.microsoft.com/office/powerpoint/2010/main" val="19417236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Rowsource</a:t>
            </a:r>
            <a:r>
              <a:rPr lang="en-US" dirty="0" smtClean="0"/>
              <a:t> Statistics</a:t>
            </a:r>
            <a:endParaRPr lang="en-US" dirty="0"/>
          </a:p>
        </p:txBody>
      </p:sp>
      <p:sp>
        <p:nvSpPr>
          <p:cNvPr id="3" name="Content Placeholder 2"/>
          <p:cNvSpPr>
            <a:spLocks noGrp="1"/>
          </p:cNvSpPr>
          <p:nvPr>
            <p:ph idx="1"/>
          </p:nvPr>
        </p:nvSpPr>
        <p:spPr/>
        <p:txBody>
          <a:bodyPr>
            <a:normAutofit/>
          </a:bodyPr>
          <a:lstStyle/>
          <a:p>
            <a:r>
              <a:rPr lang="en-US" sz="2800" dirty="0" smtClean="0"/>
              <a:t>Figures stored in V$SQL_PLAN_STATISTICS[_ALL] contain cumulative and last execution</a:t>
            </a:r>
          </a:p>
          <a:p>
            <a:pPr lvl="1"/>
            <a:r>
              <a:rPr lang="en-US" sz="2400" dirty="0" smtClean="0"/>
              <a:t>If interested in one particular execution, may best to use </a:t>
            </a:r>
            <a:r>
              <a:rPr lang="en-US" sz="2400" dirty="0" err="1" smtClean="0"/>
              <a:t>sql</a:t>
            </a:r>
            <a:r>
              <a:rPr lang="en-US" sz="2400" dirty="0" smtClean="0"/>
              <a:t> trace and </a:t>
            </a:r>
            <a:r>
              <a:rPr lang="en-US" sz="2400" dirty="0" err="1" smtClean="0"/>
              <a:t>tkprof</a:t>
            </a:r>
            <a:r>
              <a:rPr lang="en-US" sz="2400" dirty="0" smtClean="0"/>
              <a:t> (some articles say otherwise)</a:t>
            </a:r>
          </a:p>
          <a:p>
            <a:r>
              <a:rPr lang="en-US" sz="2800" dirty="0" smtClean="0"/>
              <a:t>If </a:t>
            </a:r>
            <a:r>
              <a:rPr lang="en-US" sz="2800" dirty="0" err="1" smtClean="0"/>
              <a:t>statistics_level</a:t>
            </a:r>
            <a:r>
              <a:rPr lang="en-US" sz="2800" dirty="0" smtClean="0"/>
              <a:t> can’t be set, or query can’t be hinted:</a:t>
            </a:r>
          </a:p>
          <a:p>
            <a:pPr lvl="1"/>
            <a:r>
              <a:rPr lang="en-US" sz="2400" dirty="0"/>
              <a:t>E</a:t>
            </a:r>
            <a:r>
              <a:rPr lang="en-US" sz="2400" dirty="0" smtClean="0"/>
              <a:t>nable </a:t>
            </a:r>
            <a:r>
              <a:rPr lang="en-US" sz="2400" dirty="0" err="1" smtClean="0"/>
              <a:t>sql</a:t>
            </a:r>
            <a:r>
              <a:rPr lang="en-US" sz="2400" dirty="0" smtClean="0"/>
              <a:t> trace for the session (various methods)</a:t>
            </a:r>
          </a:p>
          <a:p>
            <a:pPr lvl="1"/>
            <a:r>
              <a:rPr lang="en-US" sz="2400" dirty="0" smtClean="0"/>
              <a:t>Enable </a:t>
            </a:r>
            <a:r>
              <a:rPr lang="en-US" sz="2400" dirty="0" err="1" smtClean="0"/>
              <a:t>sql</a:t>
            </a:r>
            <a:r>
              <a:rPr lang="en-US" sz="2400" dirty="0" smtClean="0"/>
              <a:t> trace for the </a:t>
            </a:r>
            <a:r>
              <a:rPr lang="en-US" sz="2400" dirty="0" err="1" smtClean="0"/>
              <a:t>sql_id</a:t>
            </a:r>
            <a:r>
              <a:rPr lang="en-US" sz="2400" dirty="0" smtClean="0"/>
              <a:t> (11g):</a:t>
            </a:r>
          </a:p>
          <a:p>
            <a:pPr marL="457200" lvl="1" indent="0">
              <a:buNone/>
            </a:pPr>
            <a:endParaRPr lang="en-US" sz="1600" dirty="0">
              <a:latin typeface="Courier New" panose="02070309020205020404" pitchFamily="49" charset="0"/>
              <a:cs typeface="Courier New" panose="02070309020205020404" pitchFamily="49" charset="0"/>
            </a:endParaRPr>
          </a:p>
          <a:p>
            <a:pPr marL="457200" lvl="1" indent="0">
              <a:buNone/>
            </a:pPr>
            <a:r>
              <a:rPr lang="en-US" sz="1600" dirty="0">
                <a:latin typeface="Courier New" panose="02070309020205020404" pitchFamily="49" charset="0"/>
                <a:cs typeface="Courier New" panose="02070309020205020404" pitchFamily="49" charset="0"/>
              </a:rPr>
              <a:t>SQL&gt; alter system set events </a:t>
            </a:r>
            <a:r>
              <a:rPr lang="en-US" sz="1600" dirty="0" smtClean="0">
                <a:latin typeface="Courier New" panose="02070309020205020404" pitchFamily="49" charset="0"/>
                <a:cs typeface="Courier New" panose="02070309020205020404" pitchFamily="49" charset="0"/>
              </a:rPr>
              <a:t>'</a:t>
            </a:r>
            <a:r>
              <a:rPr lang="en-US" sz="1600" dirty="0" err="1" smtClean="0">
                <a:latin typeface="Courier New" panose="02070309020205020404" pitchFamily="49" charset="0"/>
                <a:cs typeface="Courier New" panose="02070309020205020404" pitchFamily="49" charset="0"/>
              </a:rPr>
              <a:t>sql_trace</a:t>
            </a:r>
            <a:r>
              <a:rPr lang="en-US" sz="1600" dirty="0" smtClean="0">
                <a:latin typeface="Courier New" panose="02070309020205020404" pitchFamily="49" charset="0"/>
                <a:cs typeface="Courier New" panose="02070309020205020404" pitchFamily="49" charset="0"/>
              </a:rPr>
              <a:t>[sql:b1ur7k0b50xxq]';</a:t>
            </a:r>
          </a:p>
          <a:p>
            <a:pPr marL="0" indent="0">
              <a:buNone/>
            </a:pPr>
            <a:endParaRPr lang="en-US" dirty="0"/>
          </a:p>
        </p:txBody>
      </p:sp>
    </p:spTree>
    <p:extLst>
      <p:ext uri="{BB962C8B-B14F-4D97-AF65-F5344CB8AC3E}">
        <p14:creationId xmlns:p14="http://schemas.microsoft.com/office/powerpoint/2010/main" val="8325810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DBMS_XPLAN</a:t>
            </a:r>
            <a:endParaRPr lang="en-US" dirty="0"/>
          </a:p>
        </p:txBody>
      </p:sp>
      <p:sp>
        <p:nvSpPr>
          <p:cNvPr id="3" name="Content Placeholder 2"/>
          <p:cNvSpPr>
            <a:spLocks noGrp="1"/>
          </p:cNvSpPr>
          <p:nvPr>
            <p:ph idx="1"/>
          </p:nvPr>
        </p:nvSpPr>
        <p:spPr/>
        <p:txBody>
          <a:bodyPr>
            <a:normAutofit fontScale="92500" lnSpcReduction="20000"/>
          </a:bodyPr>
          <a:lstStyle/>
          <a:p>
            <a:r>
              <a:rPr lang="en-US" sz="2800" dirty="0">
                <a:latin typeface="Courier New" panose="02070309020205020404" pitchFamily="49" charset="0"/>
                <a:cs typeface="Courier New" panose="02070309020205020404" pitchFamily="49" charset="0"/>
              </a:rPr>
              <a:t>d</a:t>
            </a:r>
            <a:r>
              <a:rPr lang="en-US" sz="2800" dirty="0" smtClean="0">
                <a:latin typeface="Courier New" panose="02070309020205020404" pitchFamily="49" charset="0"/>
                <a:cs typeface="Courier New" panose="02070309020205020404" pitchFamily="49" charset="0"/>
              </a:rPr>
              <a:t>isplay (9i)</a:t>
            </a:r>
            <a:endParaRPr lang="en-US" sz="2800" dirty="0">
              <a:latin typeface="Courier New" panose="02070309020205020404" pitchFamily="49" charset="0"/>
              <a:cs typeface="Courier New" panose="02070309020205020404" pitchFamily="49" charset="0"/>
            </a:endParaRPr>
          </a:p>
          <a:p>
            <a:pPr lvl="1"/>
            <a:r>
              <a:rPr lang="en-US" dirty="0" smtClean="0"/>
              <a:t>estimated plan from plan table</a:t>
            </a:r>
          </a:p>
          <a:p>
            <a:r>
              <a:rPr lang="en-US" sz="2800" dirty="0" err="1" smtClean="0">
                <a:latin typeface="Courier New" panose="02070309020205020404" pitchFamily="49" charset="0"/>
                <a:cs typeface="Courier New" panose="02070309020205020404" pitchFamily="49" charset="0"/>
              </a:rPr>
              <a:t>display_cursor</a:t>
            </a:r>
            <a:r>
              <a:rPr lang="en-US" sz="2800" dirty="0" smtClean="0">
                <a:latin typeface="Courier New" panose="02070309020205020404" pitchFamily="49" charset="0"/>
                <a:cs typeface="Courier New" panose="02070309020205020404" pitchFamily="49" charset="0"/>
              </a:rPr>
              <a:t> (10g)</a:t>
            </a:r>
            <a:endParaRPr lang="en-US" sz="2800" dirty="0">
              <a:latin typeface="Courier New" panose="02070309020205020404" pitchFamily="49" charset="0"/>
              <a:cs typeface="Courier New" panose="02070309020205020404" pitchFamily="49" charset="0"/>
            </a:endParaRPr>
          </a:p>
          <a:p>
            <a:pPr lvl="1"/>
            <a:r>
              <a:rPr lang="en-US" dirty="0" smtClean="0"/>
              <a:t>real plan from memory</a:t>
            </a:r>
          </a:p>
          <a:p>
            <a:r>
              <a:rPr lang="en-US" sz="2800" dirty="0" err="1" smtClean="0">
                <a:latin typeface="Courier New" panose="02070309020205020404" pitchFamily="49" charset="0"/>
                <a:cs typeface="Courier New" panose="02070309020205020404" pitchFamily="49" charset="0"/>
              </a:rPr>
              <a:t>display_awr</a:t>
            </a:r>
            <a:r>
              <a:rPr lang="en-US" sz="2800" dirty="0" smtClean="0">
                <a:latin typeface="Courier New" panose="02070309020205020404" pitchFamily="49" charset="0"/>
                <a:cs typeface="Courier New" panose="02070309020205020404" pitchFamily="49" charset="0"/>
              </a:rPr>
              <a:t> (10g)</a:t>
            </a:r>
          </a:p>
          <a:p>
            <a:pPr lvl="1"/>
            <a:r>
              <a:rPr lang="en-US" dirty="0" smtClean="0"/>
              <a:t>real, historical plan from AWR</a:t>
            </a:r>
          </a:p>
          <a:p>
            <a:r>
              <a:rPr lang="en-US" sz="2800" dirty="0" err="1" smtClean="0">
                <a:latin typeface="Courier New" panose="02070309020205020404" pitchFamily="49" charset="0"/>
                <a:cs typeface="Courier New" panose="02070309020205020404" pitchFamily="49" charset="0"/>
              </a:rPr>
              <a:t>display_sqlset</a:t>
            </a:r>
            <a:r>
              <a:rPr lang="en-US" sz="2800" dirty="0" smtClean="0">
                <a:latin typeface="Courier New" panose="02070309020205020404" pitchFamily="49" charset="0"/>
                <a:cs typeface="Courier New" panose="02070309020205020404" pitchFamily="49" charset="0"/>
              </a:rPr>
              <a:t> (10g)</a:t>
            </a:r>
          </a:p>
          <a:p>
            <a:pPr lvl="1"/>
            <a:r>
              <a:rPr lang="en-US" dirty="0"/>
              <a:t>statements stored in a SQL tuning set</a:t>
            </a:r>
          </a:p>
          <a:p>
            <a:r>
              <a:rPr lang="en-US" sz="2800" dirty="0" err="1" smtClean="0">
                <a:latin typeface="Courier New" panose="02070309020205020404" pitchFamily="49" charset="0"/>
                <a:cs typeface="Courier New" panose="02070309020205020404" pitchFamily="49" charset="0"/>
              </a:rPr>
              <a:t>display_sql_plan_baseline</a:t>
            </a:r>
            <a:r>
              <a:rPr lang="en-US" sz="2800" dirty="0" smtClean="0">
                <a:latin typeface="Courier New" panose="02070309020205020404" pitchFamily="49" charset="0"/>
                <a:cs typeface="Courier New" panose="02070309020205020404" pitchFamily="49" charset="0"/>
              </a:rPr>
              <a:t> (11g)</a:t>
            </a:r>
          </a:p>
          <a:p>
            <a:pPr lvl="1"/>
            <a:r>
              <a:rPr lang="en-US" dirty="0"/>
              <a:t>one or more execution plans for the specified SQL handle of a SQL plan baseline</a:t>
            </a:r>
          </a:p>
        </p:txBody>
      </p:sp>
    </p:spTree>
    <p:extLst>
      <p:ext uri="{BB962C8B-B14F-4D97-AF65-F5344CB8AC3E}">
        <p14:creationId xmlns:p14="http://schemas.microsoft.com/office/powerpoint/2010/main" val="8811772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display_cursor</a:t>
            </a:r>
            <a:r>
              <a:rPr lang="en-US" dirty="0" smtClean="0"/>
              <a:t>()</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Requires SELECT </a:t>
            </a:r>
            <a:r>
              <a:rPr lang="en-US" dirty="0" err="1" smtClean="0"/>
              <a:t>priv</a:t>
            </a:r>
            <a:r>
              <a:rPr lang="en-US" dirty="0" smtClean="0"/>
              <a:t> on V$SQL_PLAN_STATISTICS_ALL, V$SQL and V$SQL_PLAN</a:t>
            </a:r>
          </a:p>
          <a:p>
            <a:r>
              <a:rPr lang="en-US" dirty="0" smtClean="0"/>
              <a:t>Simplest form of explaining a plan is:</a:t>
            </a:r>
          </a:p>
          <a:p>
            <a:pPr marL="457200" lvl="1" indent="0">
              <a:buNone/>
            </a:pPr>
            <a:r>
              <a:rPr lang="en-US" sz="2600" dirty="0" smtClean="0">
                <a:latin typeface="Courier New" panose="02070309020205020404" pitchFamily="49" charset="0"/>
                <a:cs typeface="Courier New" panose="02070309020205020404" pitchFamily="49" charset="0"/>
              </a:rPr>
              <a:t>SELECT * FROM TABLE(</a:t>
            </a:r>
            <a:r>
              <a:rPr lang="en-US" sz="2600" dirty="0" err="1" smtClean="0">
                <a:latin typeface="Courier New" panose="02070309020205020404" pitchFamily="49" charset="0"/>
                <a:cs typeface="Courier New" panose="02070309020205020404" pitchFamily="49" charset="0"/>
              </a:rPr>
              <a:t>dbms_xplan.display_cursor</a:t>
            </a:r>
            <a:r>
              <a:rPr lang="en-US" sz="2600" dirty="0" smtClean="0">
                <a:latin typeface="Courier New" panose="02070309020205020404" pitchFamily="49" charset="0"/>
                <a:cs typeface="Courier New" panose="02070309020205020404" pitchFamily="49" charset="0"/>
              </a:rPr>
              <a:t>());</a:t>
            </a:r>
          </a:p>
          <a:p>
            <a:pPr lvl="1"/>
            <a:r>
              <a:rPr lang="en-US" dirty="0" smtClean="0"/>
              <a:t>Grabs last statement executed in the session.</a:t>
            </a:r>
          </a:p>
          <a:p>
            <a:r>
              <a:rPr lang="en-US" dirty="0" smtClean="0"/>
              <a:t>Use TOAD or SQL*Plus. Bug in PL/SQL Developer</a:t>
            </a:r>
          </a:p>
          <a:p>
            <a:pPr lvl="1"/>
            <a:r>
              <a:rPr lang="en-US" dirty="0" smtClean="0"/>
              <a:t>PSD: Join to V$SQL and search </a:t>
            </a:r>
            <a:r>
              <a:rPr lang="en-US" dirty="0" err="1" smtClean="0"/>
              <a:t>sql_text</a:t>
            </a:r>
            <a:r>
              <a:rPr lang="en-US" dirty="0" smtClean="0"/>
              <a:t> to get </a:t>
            </a:r>
            <a:r>
              <a:rPr lang="en-US" dirty="0" err="1" smtClean="0"/>
              <a:t>sql_id</a:t>
            </a:r>
            <a:r>
              <a:rPr lang="en-US" dirty="0" smtClean="0"/>
              <a:t> implicitly. May have to “tag” SQL to find it.</a:t>
            </a:r>
          </a:p>
          <a:p>
            <a:r>
              <a:rPr lang="en-US" dirty="0" smtClean="0"/>
              <a:t>If using SQL*Plus, format with:</a:t>
            </a:r>
          </a:p>
          <a:p>
            <a:pPr lvl="1"/>
            <a:r>
              <a:rPr lang="en-US" sz="2600" dirty="0">
                <a:latin typeface="Courier New" panose="02070309020205020404" pitchFamily="49" charset="0"/>
                <a:cs typeface="Courier New" panose="02070309020205020404" pitchFamily="49" charset="0"/>
              </a:rPr>
              <a:t>SET </a:t>
            </a:r>
            <a:r>
              <a:rPr lang="en-US" sz="2600" dirty="0" smtClean="0">
                <a:latin typeface="Courier New" panose="02070309020205020404" pitchFamily="49" charset="0"/>
                <a:cs typeface="Courier New" panose="02070309020205020404" pitchFamily="49" charset="0"/>
              </a:rPr>
              <a:t>PAGESIZE 0</a:t>
            </a:r>
            <a:endParaRPr lang="en-US" sz="2600" dirty="0">
              <a:latin typeface="Courier New" panose="02070309020205020404" pitchFamily="49" charset="0"/>
              <a:cs typeface="Courier New" panose="02070309020205020404" pitchFamily="49" charset="0"/>
            </a:endParaRPr>
          </a:p>
          <a:p>
            <a:pPr lvl="1"/>
            <a:r>
              <a:rPr lang="en-US" sz="2600" dirty="0">
                <a:latin typeface="Courier New" panose="02070309020205020404" pitchFamily="49" charset="0"/>
                <a:cs typeface="Courier New" panose="02070309020205020404" pitchFamily="49" charset="0"/>
              </a:rPr>
              <a:t>SET LINESIZE </a:t>
            </a:r>
            <a:r>
              <a:rPr lang="en-US" sz="2600" dirty="0" smtClean="0">
                <a:latin typeface="Courier New" panose="02070309020205020404" pitchFamily="49" charset="0"/>
                <a:cs typeface="Courier New" panose="02070309020205020404" pitchFamily="49" charset="0"/>
              </a:rPr>
              <a:t>180</a:t>
            </a:r>
            <a:endParaRPr lang="en-US" sz="2600" dirty="0">
              <a:latin typeface="Courier New" panose="02070309020205020404" pitchFamily="49" charset="0"/>
              <a:cs typeface="Courier New" panose="02070309020205020404" pitchFamily="49" charset="0"/>
            </a:endParaRPr>
          </a:p>
          <a:p>
            <a:pPr lvl="1"/>
            <a:r>
              <a:rPr lang="en-US" sz="2600" dirty="0">
                <a:latin typeface="Courier New" panose="02070309020205020404" pitchFamily="49" charset="0"/>
                <a:cs typeface="Courier New" panose="02070309020205020404" pitchFamily="49" charset="0"/>
              </a:rPr>
              <a:t>COLUMN </a:t>
            </a:r>
            <a:r>
              <a:rPr lang="en-US" sz="2600" dirty="0" err="1">
                <a:latin typeface="Courier New" panose="02070309020205020404" pitchFamily="49" charset="0"/>
                <a:cs typeface="Courier New" panose="02070309020205020404" pitchFamily="49" charset="0"/>
              </a:rPr>
              <a:t>plan_table_output</a:t>
            </a:r>
            <a:r>
              <a:rPr lang="en-US" sz="2600" dirty="0">
                <a:latin typeface="Courier New" panose="02070309020205020404" pitchFamily="49" charset="0"/>
                <a:cs typeface="Courier New" panose="02070309020205020404" pitchFamily="49" charset="0"/>
              </a:rPr>
              <a:t> FORMAT </a:t>
            </a:r>
            <a:r>
              <a:rPr lang="en-US" sz="2600" dirty="0" smtClean="0">
                <a:latin typeface="Courier New" panose="02070309020205020404" pitchFamily="49" charset="0"/>
                <a:cs typeface="Courier New" panose="02070309020205020404" pitchFamily="49" charset="0"/>
              </a:rPr>
              <a:t>a180</a:t>
            </a:r>
          </a:p>
          <a:p>
            <a:r>
              <a:rPr lang="en-US" sz="3100" dirty="0">
                <a:solidFill>
                  <a:srgbClr val="FF0000"/>
                </a:solidFill>
              </a:rPr>
              <a:t>Not RAC aware – verify can only explain local </a:t>
            </a:r>
            <a:r>
              <a:rPr lang="en-US" sz="3100" dirty="0" err="1">
                <a:solidFill>
                  <a:srgbClr val="FF0000"/>
                </a:solidFill>
              </a:rPr>
              <a:t>sql_id</a:t>
            </a:r>
            <a:r>
              <a:rPr lang="en-US" sz="3100" dirty="0">
                <a:solidFill>
                  <a:srgbClr val="FF0000"/>
                </a:solidFill>
              </a:rPr>
              <a:t>. I doubt it.</a:t>
            </a:r>
          </a:p>
        </p:txBody>
      </p:sp>
    </p:spTree>
    <p:extLst>
      <p:ext uri="{BB962C8B-B14F-4D97-AF65-F5344CB8AC3E}">
        <p14:creationId xmlns:p14="http://schemas.microsoft.com/office/powerpoint/2010/main" val="12167144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display_cursor</a:t>
            </a:r>
            <a:r>
              <a:rPr lang="en-US" dirty="0" smtClean="0"/>
              <a:t>()</a:t>
            </a:r>
            <a:endParaRPr lang="en-US" dirty="0"/>
          </a:p>
        </p:txBody>
      </p:sp>
      <p:sp>
        <p:nvSpPr>
          <p:cNvPr id="3" name="Content Placeholder 2"/>
          <p:cNvSpPr>
            <a:spLocks noGrp="1"/>
          </p:cNvSpPr>
          <p:nvPr>
            <p:ph idx="1"/>
          </p:nvPr>
        </p:nvSpPr>
        <p:spPr>
          <a:xfrm>
            <a:off x="533400" y="1600200"/>
            <a:ext cx="8229600" cy="4525963"/>
          </a:xfrm>
        </p:spPr>
        <p:txBody>
          <a:bodyPr>
            <a:normAutofit fontScale="47500" lnSpcReduction="20000"/>
          </a:bodyPr>
          <a:lstStyle/>
          <a:p>
            <a:pPr marL="57150" indent="0">
              <a:buNone/>
            </a:pPr>
            <a:r>
              <a:rPr lang="en-US" sz="2600" dirty="0" err="1" smtClean="0">
                <a:latin typeface="Courier New" panose="02070309020205020404" pitchFamily="49" charset="0"/>
                <a:cs typeface="Courier New" panose="02070309020205020404" pitchFamily="49" charset="0"/>
              </a:rPr>
              <a:t>dbms_xplan.display_cursor</a:t>
            </a:r>
            <a:r>
              <a:rPr lang="en-US" sz="2600" dirty="0" smtClean="0">
                <a:latin typeface="Courier New" panose="02070309020205020404" pitchFamily="49" charset="0"/>
                <a:cs typeface="Courier New" panose="02070309020205020404" pitchFamily="49" charset="0"/>
              </a:rPr>
              <a:t>([</a:t>
            </a:r>
            <a:r>
              <a:rPr lang="en-US" sz="2600" i="1" dirty="0" err="1" smtClean="0">
                <a:latin typeface="Courier New" panose="02070309020205020404" pitchFamily="49" charset="0"/>
                <a:cs typeface="Courier New" panose="02070309020205020404" pitchFamily="49" charset="0"/>
              </a:rPr>
              <a:t>sql_id</a:t>
            </a:r>
            <a:r>
              <a:rPr lang="en-US" sz="2600" dirty="0">
                <a:latin typeface="Courier New" panose="02070309020205020404" pitchFamily="49" charset="0"/>
                <a:cs typeface="Courier New" panose="02070309020205020404" pitchFamily="49" charset="0"/>
              </a:rPr>
              <a:t>]</a:t>
            </a:r>
            <a:r>
              <a:rPr lang="en-US" sz="2600" dirty="0" smtClean="0">
                <a:latin typeface="Courier New" panose="02070309020205020404" pitchFamily="49" charset="0"/>
                <a:cs typeface="Courier New" panose="02070309020205020404" pitchFamily="49" charset="0"/>
              </a:rPr>
              <a:t>, [</a:t>
            </a:r>
            <a:r>
              <a:rPr lang="en-US" sz="2600" i="1" dirty="0" err="1" smtClean="0">
                <a:latin typeface="Courier New" panose="02070309020205020404" pitchFamily="49" charset="0"/>
                <a:cs typeface="Courier New" panose="02070309020205020404" pitchFamily="49" charset="0"/>
              </a:rPr>
              <a:t>child_number</a:t>
            </a:r>
            <a:r>
              <a:rPr lang="en-US" sz="2600" dirty="0" smtClean="0">
                <a:latin typeface="Courier New" panose="02070309020205020404" pitchFamily="49" charset="0"/>
                <a:cs typeface="Courier New" panose="02070309020205020404" pitchFamily="49" charset="0"/>
              </a:rPr>
              <a:t>], [</a:t>
            </a:r>
            <a:r>
              <a:rPr lang="en-US" sz="2600" i="1" dirty="0" smtClean="0">
                <a:latin typeface="Courier New" panose="02070309020205020404" pitchFamily="49" charset="0"/>
                <a:cs typeface="Courier New" panose="02070309020205020404" pitchFamily="49" charset="0"/>
              </a:rPr>
              <a:t>format</a:t>
            </a:r>
            <a:r>
              <a:rPr lang="en-US" sz="2600" dirty="0" smtClean="0">
                <a:latin typeface="Courier New" panose="02070309020205020404" pitchFamily="49" charset="0"/>
                <a:cs typeface="Courier New" panose="02070309020205020404" pitchFamily="49" charset="0"/>
              </a:rPr>
              <a:t>])</a:t>
            </a:r>
          </a:p>
          <a:p>
            <a:pPr marL="0" indent="0">
              <a:buNone/>
            </a:pPr>
            <a:endParaRPr lang="en-US" sz="2500" dirty="0">
              <a:latin typeface="Courier New" panose="02070309020205020404" pitchFamily="49" charset="0"/>
              <a:cs typeface="Courier New" panose="02070309020205020404" pitchFamily="49" charset="0"/>
            </a:endParaRPr>
          </a:p>
          <a:p>
            <a:pPr marL="0" indent="0">
              <a:buNone/>
            </a:pPr>
            <a:r>
              <a:rPr lang="en-US" sz="4400" dirty="0" smtClean="0"/>
              <a:t>Examples:</a:t>
            </a:r>
          </a:p>
          <a:p>
            <a:pPr marL="0" indent="0">
              <a:buNone/>
            </a:pPr>
            <a:r>
              <a:rPr lang="en-US" sz="2900" b="1" dirty="0"/>
              <a:t>SELECT</a:t>
            </a:r>
            <a:r>
              <a:rPr lang="en-US" sz="2900" dirty="0"/>
              <a:t> </a:t>
            </a:r>
            <a:r>
              <a:rPr lang="en-US" sz="2900" dirty="0" smtClean="0"/>
              <a:t>* </a:t>
            </a:r>
            <a:r>
              <a:rPr lang="en-US" sz="2900" b="1" dirty="0" smtClean="0"/>
              <a:t>FROM</a:t>
            </a:r>
            <a:r>
              <a:rPr lang="en-US" sz="2900" dirty="0" smtClean="0"/>
              <a:t> </a:t>
            </a:r>
            <a:r>
              <a:rPr lang="en-US" sz="2900" b="1" dirty="0"/>
              <a:t>TABLE</a:t>
            </a:r>
            <a:r>
              <a:rPr lang="en-US" sz="2900" dirty="0"/>
              <a:t>(</a:t>
            </a:r>
            <a:r>
              <a:rPr lang="en-US" sz="2900" dirty="0" err="1"/>
              <a:t>dbms_xplan.display_cursor</a:t>
            </a:r>
            <a:r>
              <a:rPr lang="en-US" sz="2900" dirty="0" smtClean="0"/>
              <a:t>);</a:t>
            </a:r>
          </a:p>
          <a:p>
            <a:pPr marL="0" indent="0">
              <a:buNone/>
            </a:pPr>
            <a:r>
              <a:rPr lang="en-US" sz="2900" b="1" dirty="0" smtClean="0"/>
              <a:t>SELECT</a:t>
            </a:r>
            <a:r>
              <a:rPr lang="en-US" sz="2900" dirty="0" smtClean="0"/>
              <a:t> </a:t>
            </a:r>
            <a:r>
              <a:rPr lang="en-US" sz="2900" dirty="0" err="1" smtClean="0"/>
              <a:t>plan_table_output</a:t>
            </a:r>
            <a:r>
              <a:rPr lang="en-US" sz="2900" dirty="0" smtClean="0"/>
              <a:t> </a:t>
            </a:r>
            <a:r>
              <a:rPr lang="en-US" sz="2900" b="1" dirty="0" smtClean="0"/>
              <a:t>FROM</a:t>
            </a:r>
            <a:r>
              <a:rPr lang="en-US" sz="2900" dirty="0" smtClean="0"/>
              <a:t> </a:t>
            </a:r>
            <a:r>
              <a:rPr lang="en-US" sz="2900" b="1" dirty="0" smtClean="0"/>
              <a:t>TABLE</a:t>
            </a:r>
            <a:r>
              <a:rPr lang="en-US" sz="2900" dirty="0" smtClean="0"/>
              <a:t>(</a:t>
            </a:r>
            <a:r>
              <a:rPr lang="en-US" sz="2900" dirty="0" err="1" smtClean="0"/>
              <a:t>dbms_xplan.display_cursor</a:t>
            </a:r>
            <a:r>
              <a:rPr lang="en-US" sz="2900" dirty="0" smtClean="0"/>
              <a:t>(format =&gt; 'TYPICAL -parallel'));</a:t>
            </a:r>
          </a:p>
          <a:p>
            <a:pPr marL="0" indent="0">
              <a:buNone/>
            </a:pPr>
            <a:r>
              <a:rPr lang="en-US" sz="2900" b="1" dirty="0" smtClean="0"/>
              <a:t>SELECT</a:t>
            </a:r>
            <a:r>
              <a:rPr lang="en-US" sz="2900" dirty="0" smtClean="0"/>
              <a:t> </a:t>
            </a:r>
            <a:r>
              <a:rPr lang="en-US" sz="2900" dirty="0" err="1"/>
              <a:t>plan_table_output</a:t>
            </a:r>
            <a:r>
              <a:rPr lang="en-US" sz="2900" dirty="0"/>
              <a:t> </a:t>
            </a:r>
            <a:r>
              <a:rPr lang="en-US" sz="2900" b="1" dirty="0"/>
              <a:t>FROM</a:t>
            </a:r>
            <a:r>
              <a:rPr lang="en-US" sz="2900" dirty="0"/>
              <a:t> </a:t>
            </a:r>
            <a:r>
              <a:rPr lang="en-US" sz="2900" b="1" dirty="0"/>
              <a:t>TABLE</a:t>
            </a:r>
            <a:r>
              <a:rPr lang="en-US" sz="2900" dirty="0"/>
              <a:t>(</a:t>
            </a:r>
            <a:r>
              <a:rPr lang="en-US" sz="2900" dirty="0" err="1"/>
              <a:t>dbms_xplan.display_cursor</a:t>
            </a:r>
            <a:r>
              <a:rPr lang="en-US" sz="2900" dirty="0"/>
              <a:t>('at64wqf50y1sn</a:t>
            </a:r>
            <a:r>
              <a:rPr lang="en-US" sz="2900" dirty="0" smtClean="0"/>
              <a:t>',null,</a:t>
            </a:r>
            <a:r>
              <a:rPr lang="en-US" sz="2900" dirty="0"/>
              <a:t>'BASIC'));</a:t>
            </a:r>
          </a:p>
          <a:p>
            <a:pPr marL="0" indent="0">
              <a:buNone/>
            </a:pPr>
            <a:r>
              <a:rPr lang="en-US" sz="2900" b="1" dirty="0"/>
              <a:t>SELECT</a:t>
            </a:r>
            <a:r>
              <a:rPr lang="en-US" sz="2900" dirty="0"/>
              <a:t> </a:t>
            </a:r>
            <a:r>
              <a:rPr lang="en-US" sz="2900" dirty="0" err="1"/>
              <a:t>plan_table_output</a:t>
            </a:r>
            <a:r>
              <a:rPr lang="en-US" sz="2900" dirty="0"/>
              <a:t> </a:t>
            </a:r>
            <a:r>
              <a:rPr lang="en-US" sz="2900" b="1" dirty="0"/>
              <a:t>FROM</a:t>
            </a:r>
            <a:r>
              <a:rPr lang="en-US" sz="2900" dirty="0"/>
              <a:t> </a:t>
            </a:r>
            <a:r>
              <a:rPr lang="en-US" sz="2900" b="1" dirty="0"/>
              <a:t>TABLE</a:t>
            </a:r>
            <a:r>
              <a:rPr lang="en-US" sz="2900" dirty="0"/>
              <a:t>(</a:t>
            </a:r>
            <a:r>
              <a:rPr lang="en-US" sz="2900" dirty="0" err="1"/>
              <a:t>dbms_xplan.display_cursor</a:t>
            </a:r>
            <a:r>
              <a:rPr lang="en-US" sz="2900" dirty="0"/>
              <a:t>('at64wqf50y1sn',</a:t>
            </a:r>
            <a:r>
              <a:rPr lang="en-US" sz="2900" dirty="0" smtClean="0"/>
              <a:t>0,null));</a:t>
            </a:r>
            <a:endParaRPr lang="en-US" sz="2900" dirty="0"/>
          </a:p>
          <a:p>
            <a:pPr marL="0" indent="0">
              <a:buNone/>
            </a:pPr>
            <a:r>
              <a:rPr lang="en-US" sz="2900" b="1" dirty="0"/>
              <a:t>SELECT</a:t>
            </a:r>
            <a:r>
              <a:rPr lang="en-US" sz="2900" dirty="0"/>
              <a:t> </a:t>
            </a:r>
            <a:r>
              <a:rPr lang="en-US" sz="2900" dirty="0" err="1"/>
              <a:t>plan_table_output</a:t>
            </a:r>
            <a:r>
              <a:rPr lang="en-US" sz="2900" dirty="0"/>
              <a:t> </a:t>
            </a:r>
            <a:r>
              <a:rPr lang="en-US" sz="2900" b="1" dirty="0"/>
              <a:t>FROM</a:t>
            </a:r>
            <a:r>
              <a:rPr lang="en-US" sz="2900" dirty="0"/>
              <a:t> </a:t>
            </a:r>
            <a:r>
              <a:rPr lang="en-US" sz="2900" b="1" dirty="0"/>
              <a:t>TABLE</a:t>
            </a:r>
            <a:r>
              <a:rPr lang="en-US" sz="2900" dirty="0"/>
              <a:t>(</a:t>
            </a:r>
            <a:r>
              <a:rPr lang="en-US" sz="2900" dirty="0" err="1"/>
              <a:t>dbms_xplan.display_cursor</a:t>
            </a:r>
            <a:r>
              <a:rPr lang="en-US" sz="2900" dirty="0"/>
              <a:t>('at64wqf50y1sn',0,'TYPICAL'));</a:t>
            </a:r>
          </a:p>
          <a:p>
            <a:pPr marL="0" indent="0">
              <a:buNone/>
            </a:pPr>
            <a:r>
              <a:rPr lang="en-US" sz="2900" b="1" dirty="0"/>
              <a:t>SELECT</a:t>
            </a:r>
            <a:r>
              <a:rPr lang="en-US" sz="2900" dirty="0"/>
              <a:t> </a:t>
            </a:r>
            <a:r>
              <a:rPr lang="en-US" sz="2900" dirty="0" err="1"/>
              <a:t>plan_table_output</a:t>
            </a:r>
            <a:r>
              <a:rPr lang="en-US" sz="2900" dirty="0"/>
              <a:t> </a:t>
            </a:r>
            <a:r>
              <a:rPr lang="en-US" sz="2900" b="1" dirty="0"/>
              <a:t>FROM</a:t>
            </a:r>
            <a:r>
              <a:rPr lang="en-US" sz="2900" dirty="0"/>
              <a:t> </a:t>
            </a:r>
            <a:r>
              <a:rPr lang="en-US" sz="2900" b="1" dirty="0"/>
              <a:t>TABLE</a:t>
            </a:r>
            <a:r>
              <a:rPr lang="en-US" sz="2900" dirty="0"/>
              <a:t>(</a:t>
            </a:r>
            <a:r>
              <a:rPr lang="en-US" sz="2900" dirty="0" err="1"/>
              <a:t>dbms_xplan.display_cursor</a:t>
            </a:r>
            <a:r>
              <a:rPr lang="en-US" sz="2900" dirty="0"/>
              <a:t>('at64wqf50y1sn',0,'SERIAL'));</a:t>
            </a:r>
          </a:p>
          <a:p>
            <a:pPr marL="0" indent="0">
              <a:buNone/>
            </a:pPr>
            <a:r>
              <a:rPr lang="en-US" sz="2900" b="1" dirty="0"/>
              <a:t>SELECT</a:t>
            </a:r>
            <a:r>
              <a:rPr lang="en-US" sz="2900" dirty="0"/>
              <a:t> </a:t>
            </a:r>
            <a:r>
              <a:rPr lang="en-US" sz="2900" dirty="0" smtClean="0"/>
              <a:t>* </a:t>
            </a:r>
            <a:r>
              <a:rPr lang="en-US" sz="2900" b="1" dirty="0"/>
              <a:t>FROM</a:t>
            </a:r>
            <a:r>
              <a:rPr lang="en-US" sz="2900" dirty="0"/>
              <a:t> </a:t>
            </a:r>
            <a:r>
              <a:rPr lang="en-US" sz="2900" b="1" dirty="0"/>
              <a:t>TABLE</a:t>
            </a:r>
            <a:r>
              <a:rPr lang="en-US" sz="2900" dirty="0"/>
              <a:t>(</a:t>
            </a:r>
            <a:r>
              <a:rPr lang="en-US" sz="2900" dirty="0" err="1"/>
              <a:t>dbms_xplan.display_cursor</a:t>
            </a:r>
            <a:r>
              <a:rPr lang="en-US" sz="2900" dirty="0"/>
              <a:t>('at64wqf50y1sn',0,'ALL')); </a:t>
            </a:r>
            <a:r>
              <a:rPr lang="en-US" sz="2900" i="1" dirty="0"/>
              <a:t>-- isn't really all</a:t>
            </a:r>
            <a:endParaRPr lang="en-US" sz="2900" dirty="0"/>
          </a:p>
          <a:p>
            <a:pPr marL="0" indent="0">
              <a:buNone/>
            </a:pPr>
            <a:r>
              <a:rPr lang="en-US" sz="2900" b="1" dirty="0"/>
              <a:t>SELECT</a:t>
            </a:r>
            <a:r>
              <a:rPr lang="en-US" sz="2900" dirty="0"/>
              <a:t> </a:t>
            </a:r>
            <a:r>
              <a:rPr lang="en-US" sz="2900" dirty="0" smtClean="0"/>
              <a:t>* </a:t>
            </a:r>
            <a:r>
              <a:rPr lang="en-US" sz="2900" b="1" dirty="0"/>
              <a:t>FROM</a:t>
            </a:r>
            <a:r>
              <a:rPr lang="en-US" sz="2900" dirty="0"/>
              <a:t> </a:t>
            </a:r>
            <a:r>
              <a:rPr lang="en-US" sz="2900" b="1" dirty="0"/>
              <a:t>TABLE</a:t>
            </a:r>
            <a:r>
              <a:rPr lang="en-US" sz="2900" dirty="0"/>
              <a:t>(</a:t>
            </a:r>
            <a:r>
              <a:rPr lang="en-US" sz="2900" dirty="0" err="1"/>
              <a:t>dbms_xplan.display_cursor</a:t>
            </a:r>
            <a:r>
              <a:rPr lang="en-US" sz="2900" dirty="0"/>
              <a:t>('at64wqf50y1sn',0,'ADVANCED')); </a:t>
            </a:r>
            <a:r>
              <a:rPr lang="en-US" sz="2900" i="1" dirty="0"/>
              <a:t>-- includes outline</a:t>
            </a:r>
            <a:endParaRPr lang="en-US" sz="2900" dirty="0"/>
          </a:p>
          <a:p>
            <a:pPr marL="0" indent="0">
              <a:buNone/>
            </a:pPr>
            <a:r>
              <a:rPr lang="en-US" sz="2900" b="1" dirty="0"/>
              <a:t>SELECT</a:t>
            </a:r>
            <a:r>
              <a:rPr lang="en-US" sz="2900" dirty="0"/>
              <a:t> </a:t>
            </a:r>
            <a:r>
              <a:rPr lang="en-US" sz="2900" dirty="0" smtClean="0"/>
              <a:t>* </a:t>
            </a:r>
            <a:r>
              <a:rPr lang="en-US" sz="2900" b="1" dirty="0"/>
              <a:t>FROM</a:t>
            </a:r>
            <a:r>
              <a:rPr lang="en-US" sz="2900" dirty="0"/>
              <a:t> </a:t>
            </a:r>
            <a:r>
              <a:rPr lang="en-US" sz="2900" b="1" dirty="0"/>
              <a:t>TABLE</a:t>
            </a:r>
            <a:r>
              <a:rPr lang="en-US" sz="2900" dirty="0"/>
              <a:t>(</a:t>
            </a:r>
            <a:r>
              <a:rPr lang="en-US" sz="2900" dirty="0" err="1"/>
              <a:t>dbms_xplan.display_cursor</a:t>
            </a:r>
            <a:r>
              <a:rPr lang="en-US" sz="2900" dirty="0"/>
              <a:t>('at64wqf50y1sn',0,'ALL outline')); </a:t>
            </a:r>
            <a:r>
              <a:rPr lang="en-US" sz="2900" i="1" dirty="0"/>
              <a:t>-- </a:t>
            </a:r>
            <a:r>
              <a:rPr lang="en-US" sz="2900" i="1" dirty="0" smtClean="0"/>
              <a:t>equals advanced</a:t>
            </a:r>
            <a:endParaRPr lang="en-US" sz="2900" dirty="0"/>
          </a:p>
          <a:p>
            <a:pPr marL="0" indent="0">
              <a:buNone/>
            </a:pPr>
            <a:r>
              <a:rPr lang="en-US" sz="2900" b="1" dirty="0"/>
              <a:t>SELECT</a:t>
            </a:r>
            <a:r>
              <a:rPr lang="en-US" sz="2900" dirty="0"/>
              <a:t> </a:t>
            </a:r>
            <a:r>
              <a:rPr lang="en-US" sz="2900" dirty="0" smtClean="0"/>
              <a:t>* </a:t>
            </a:r>
            <a:r>
              <a:rPr lang="en-US" sz="2900" b="1" dirty="0" smtClean="0"/>
              <a:t>FROM</a:t>
            </a:r>
            <a:r>
              <a:rPr lang="en-US" sz="2900" dirty="0" smtClean="0"/>
              <a:t> </a:t>
            </a:r>
            <a:r>
              <a:rPr lang="en-US" sz="2900" b="1" dirty="0"/>
              <a:t>TABLE</a:t>
            </a:r>
            <a:r>
              <a:rPr lang="en-US" sz="2900" dirty="0"/>
              <a:t>(</a:t>
            </a:r>
            <a:r>
              <a:rPr lang="en-US" sz="2900" dirty="0" err="1"/>
              <a:t>dbms_xplan.display_cursor</a:t>
            </a:r>
            <a:r>
              <a:rPr lang="en-US" sz="2900" dirty="0"/>
              <a:t>('at64wqf50y1sn',0,'ALL </a:t>
            </a:r>
            <a:r>
              <a:rPr lang="en-US" sz="2900" dirty="0" err="1"/>
              <a:t>peeked_binds</a:t>
            </a:r>
            <a:r>
              <a:rPr lang="en-US" sz="2900" dirty="0"/>
              <a:t>'));</a:t>
            </a:r>
          </a:p>
          <a:p>
            <a:pPr marL="0" indent="0">
              <a:buNone/>
            </a:pPr>
            <a:r>
              <a:rPr lang="en-US" sz="2900" b="1" dirty="0"/>
              <a:t>SELECT</a:t>
            </a:r>
            <a:r>
              <a:rPr lang="en-US" sz="2900" dirty="0"/>
              <a:t> </a:t>
            </a:r>
            <a:r>
              <a:rPr lang="en-US" sz="2900" dirty="0" err="1"/>
              <a:t>plan_table_output</a:t>
            </a:r>
            <a:r>
              <a:rPr lang="en-US" sz="2900" dirty="0"/>
              <a:t> </a:t>
            </a:r>
            <a:r>
              <a:rPr lang="en-US" sz="2900" b="1" dirty="0"/>
              <a:t>FROM</a:t>
            </a:r>
            <a:r>
              <a:rPr lang="en-US" sz="2900" dirty="0"/>
              <a:t> </a:t>
            </a:r>
            <a:r>
              <a:rPr lang="en-US" sz="2900" b="1" dirty="0"/>
              <a:t>TABLE</a:t>
            </a:r>
            <a:r>
              <a:rPr lang="en-US" sz="2900" dirty="0"/>
              <a:t>(</a:t>
            </a:r>
            <a:r>
              <a:rPr lang="en-US" sz="2900" dirty="0" err="1"/>
              <a:t>dbms_xplan.display_cursor</a:t>
            </a:r>
            <a:r>
              <a:rPr lang="en-US" sz="2900" dirty="0"/>
              <a:t>('at64wqf50y1sn',0,'ALL ALLSTATS'));</a:t>
            </a:r>
          </a:p>
          <a:p>
            <a:pPr marL="0" indent="0">
              <a:buNone/>
            </a:pPr>
            <a:r>
              <a:rPr lang="en-US" sz="2900" b="1" dirty="0"/>
              <a:t>SELECT</a:t>
            </a:r>
            <a:r>
              <a:rPr lang="en-US" sz="2900" dirty="0"/>
              <a:t> </a:t>
            </a:r>
            <a:r>
              <a:rPr lang="en-US" sz="2900" dirty="0" err="1"/>
              <a:t>plan_table_output</a:t>
            </a:r>
            <a:r>
              <a:rPr lang="en-US" sz="2900" dirty="0"/>
              <a:t> </a:t>
            </a:r>
            <a:r>
              <a:rPr lang="en-US" sz="2900" b="1" dirty="0"/>
              <a:t>FROM</a:t>
            </a:r>
            <a:r>
              <a:rPr lang="en-US" sz="2900" dirty="0"/>
              <a:t> </a:t>
            </a:r>
            <a:r>
              <a:rPr lang="en-US" sz="2900" b="1" dirty="0"/>
              <a:t>TABLE</a:t>
            </a:r>
            <a:r>
              <a:rPr lang="en-US" sz="2900" dirty="0"/>
              <a:t>(</a:t>
            </a:r>
            <a:r>
              <a:rPr lang="en-US" sz="2900" dirty="0" err="1"/>
              <a:t>dbms_xplan.display_cursor</a:t>
            </a:r>
            <a:r>
              <a:rPr lang="en-US" sz="2900" dirty="0"/>
              <a:t>('at64wqf50y1sn',0,'ALL IOSTATS</a:t>
            </a:r>
            <a:r>
              <a:rPr lang="en-US" sz="2900" dirty="0" smtClean="0"/>
              <a:t>'));</a:t>
            </a:r>
          </a:p>
          <a:p>
            <a:pPr marL="0" indent="0">
              <a:buNone/>
            </a:pPr>
            <a:endParaRPr lang="en-US" sz="2800" dirty="0" smtClean="0"/>
          </a:p>
          <a:p>
            <a:pPr marL="0" indent="0">
              <a:buNone/>
            </a:pPr>
            <a:r>
              <a:rPr lang="en-US" sz="4400" dirty="0"/>
              <a:t>My favorite:</a:t>
            </a:r>
          </a:p>
          <a:p>
            <a:pPr marL="0" indent="0">
              <a:buNone/>
            </a:pPr>
            <a:r>
              <a:rPr lang="en-US" sz="3800" b="1" dirty="0"/>
              <a:t>SELECT</a:t>
            </a:r>
            <a:r>
              <a:rPr lang="en-US" sz="3800" dirty="0"/>
              <a:t> </a:t>
            </a:r>
            <a:r>
              <a:rPr lang="en-US" sz="3800" dirty="0" err="1" smtClean="0"/>
              <a:t>plan_table_output</a:t>
            </a:r>
            <a:endParaRPr lang="en-US" sz="3800" dirty="0" smtClean="0"/>
          </a:p>
          <a:p>
            <a:pPr marL="0" indent="0">
              <a:buNone/>
            </a:pPr>
            <a:r>
              <a:rPr lang="en-US" sz="3800" b="1" dirty="0" smtClean="0"/>
              <a:t>FROM</a:t>
            </a:r>
            <a:r>
              <a:rPr lang="en-US" sz="3800" dirty="0" smtClean="0"/>
              <a:t> </a:t>
            </a:r>
            <a:r>
              <a:rPr lang="en-US" sz="3800" b="1" dirty="0"/>
              <a:t>TABLE</a:t>
            </a:r>
            <a:r>
              <a:rPr lang="en-US" sz="3800" dirty="0"/>
              <a:t>(</a:t>
            </a:r>
            <a:r>
              <a:rPr lang="en-US" sz="3800" dirty="0" err="1"/>
              <a:t>dbms_xplan.display_cursor</a:t>
            </a:r>
            <a:r>
              <a:rPr lang="en-US" sz="3800" dirty="0"/>
              <a:t>(</a:t>
            </a:r>
            <a:r>
              <a:rPr lang="en-US" sz="3800" b="1" dirty="0"/>
              <a:t>format</a:t>
            </a:r>
            <a:r>
              <a:rPr lang="en-US" sz="3800" dirty="0"/>
              <a:t> =&gt; </a:t>
            </a:r>
            <a:r>
              <a:rPr lang="en-US" sz="3800" dirty="0" smtClean="0"/>
              <a:t>'ALLSTATS </a:t>
            </a:r>
            <a:r>
              <a:rPr lang="en-US" sz="3800" dirty="0" err="1" smtClean="0"/>
              <a:t>peeked_binds</a:t>
            </a:r>
            <a:r>
              <a:rPr lang="en-US" sz="3800" dirty="0"/>
              <a:t>'));</a:t>
            </a:r>
          </a:p>
        </p:txBody>
      </p:sp>
    </p:spTree>
    <p:extLst>
      <p:ext uri="{BB962C8B-B14F-4D97-AF65-F5344CB8AC3E}">
        <p14:creationId xmlns:p14="http://schemas.microsoft.com/office/powerpoint/2010/main" val="41272975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sql_id</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Defaults to NULL</a:t>
            </a:r>
          </a:p>
          <a:p>
            <a:pPr lvl="1"/>
            <a:r>
              <a:rPr lang="en-US" dirty="0" smtClean="0"/>
              <a:t>NULL will cause the plan of the last cursor executed by the session to be displayed </a:t>
            </a:r>
          </a:p>
          <a:p>
            <a:pPr lvl="1"/>
            <a:r>
              <a:rPr lang="en-US" dirty="0" smtClean="0"/>
              <a:t>Does not work in PL/SQL Developer.</a:t>
            </a:r>
          </a:p>
          <a:p>
            <a:pPr lvl="1"/>
            <a:r>
              <a:rPr lang="en-US" dirty="0" smtClean="0"/>
              <a:t>Does work in SQL*Plus.</a:t>
            </a:r>
          </a:p>
          <a:p>
            <a:r>
              <a:rPr lang="en-US" dirty="0" smtClean="0"/>
              <a:t>SQL_ID</a:t>
            </a:r>
            <a:r>
              <a:rPr lang="en-US" dirty="0"/>
              <a:t> of the SQL statement in the cursor </a:t>
            </a:r>
            <a:r>
              <a:rPr lang="en-US" dirty="0" smtClean="0"/>
              <a:t>cache.</a:t>
            </a:r>
          </a:p>
          <a:p>
            <a:r>
              <a:rPr lang="en-US" dirty="0" smtClean="0"/>
              <a:t>Retrieve SQL_ID</a:t>
            </a:r>
            <a:r>
              <a:rPr lang="en-US" dirty="0"/>
              <a:t> </a:t>
            </a:r>
            <a:r>
              <a:rPr lang="en-US" dirty="0" smtClean="0"/>
              <a:t>from V$SQL</a:t>
            </a:r>
            <a:r>
              <a:rPr lang="en-US" dirty="0"/>
              <a:t> or </a:t>
            </a:r>
            <a:r>
              <a:rPr lang="en-US" dirty="0" smtClean="0"/>
              <a:t>V$SQLAREA.</a:t>
            </a:r>
          </a:p>
          <a:p>
            <a:r>
              <a:rPr lang="en-US" dirty="0" smtClean="0"/>
              <a:t>Alternatively</a:t>
            </a:r>
            <a:r>
              <a:rPr lang="en-US" dirty="0"/>
              <a:t>, you could choose the column </a:t>
            </a:r>
            <a:r>
              <a:rPr lang="en-US" dirty="0" smtClean="0"/>
              <a:t>PREV_SQL_ID</a:t>
            </a:r>
            <a:r>
              <a:rPr lang="en-US" dirty="0"/>
              <a:t> for a specific session out of </a:t>
            </a:r>
            <a:r>
              <a:rPr lang="en-US" dirty="0" smtClean="0"/>
              <a:t>V$SESSION</a:t>
            </a:r>
            <a:r>
              <a:rPr lang="en-US" dirty="0"/>
              <a:t>. </a:t>
            </a:r>
          </a:p>
        </p:txBody>
      </p:sp>
    </p:spTree>
    <p:extLst>
      <p:ext uri="{BB962C8B-B14F-4D97-AF65-F5344CB8AC3E}">
        <p14:creationId xmlns:p14="http://schemas.microsoft.com/office/powerpoint/2010/main" val="36253244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a:t>
            </a:r>
            <a:r>
              <a:rPr lang="en-US" dirty="0" err="1" smtClean="0"/>
              <a:t>ql_id</a:t>
            </a:r>
            <a:endParaRPr lang="en-US" dirty="0"/>
          </a:p>
        </p:txBody>
      </p:sp>
      <p:sp>
        <p:nvSpPr>
          <p:cNvPr id="3" name="Content Placeholder 2"/>
          <p:cNvSpPr>
            <a:spLocks noGrp="1"/>
          </p:cNvSpPr>
          <p:nvPr>
            <p:ph idx="1"/>
          </p:nvPr>
        </p:nvSpPr>
        <p:spPr/>
        <p:txBody>
          <a:bodyPr>
            <a:normAutofit/>
          </a:bodyPr>
          <a:lstStyle/>
          <a:p>
            <a:r>
              <a:rPr lang="en-US" dirty="0" smtClean="0"/>
              <a:t>Can be obtained indirectly by searching for something unique in the SQL statement of interest:</a:t>
            </a:r>
          </a:p>
          <a:p>
            <a:pPr marL="0" indent="0">
              <a:buNone/>
            </a:pPr>
            <a:endParaRPr lang="en-US" dirty="0" smtClean="0"/>
          </a:p>
          <a:p>
            <a:pPr marL="0" indent="0">
              <a:buNone/>
            </a:pPr>
            <a:r>
              <a:rPr lang="en-US" sz="1900" b="1" i="0" u="none" strike="noStrike" baseline="0" dirty="0" smtClean="0">
                <a:solidFill>
                  <a:srgbClr val="003366"/>
                </a:solidFill>
                <a:highlight>
                  <a:srgbClr val="FFFFFF"/>
                </a:highlight>
                <a:latin typeface="Courier New"/>
              </a:rPr>
              <a:t>SELECT</a:t>
            </a:r>
            <a:r>
              <a:rPr lang="en-US" sz="1900" b="0" i="0" u="none" strike="noStrike" baseline="0" dirty="0" smtClean="0">
                <a:solidFill>
                  <a:srgbClr val="000080"/>
                </a:solidFill>
                <a:highlight>
                  <a:srgbClr val="FFFFFF"/>
                </a:highlight>
                <a:latin typeface="Courier New"/>
              </a:rPr>
              <a:t> </a:t>
            </a:r>
            <a:r>
              <a:rPr lang="en-US" sz="1900" b="0" i="0" u="none" strike="noStrike" baseline="0" dirty="0" err="1" smtClean="0">
                <a:solidFill>
                  <a:srgbClr val="000080"/>
                </a:solidFill>
                <a:highlight>
                  <a:srgbClr val="FFFFFF"/>
                </a:highlight>
                <a:latin typeface="Courier New"/>
              </a:rPr>
              <a:t>plan_table_output</a:t>
            </a:r>
            <a:endParaRPr lang="en-US" sz="1900" b="0" i="0" u="none" strike="noStrike" baseline="0" dirty="0" smtClean="0">
              <a:solidFill>
                <a:srgbClr val="000080"/>
              </a:solidFill>
              <a:highlight>
                <a:srgbClr val="FFFFFF"/>
              </a:highlight>
              <a:latin typeface="Courier New"/>
            </a:endParaRPr>
          </a:p>
          <a:p>
            <a:pPr marL="0" indent="0">
              <a:buNone/>
            </a:pPr>
            <a:r>
              <a:rPr lang="en-US" sz="1900" b="0" i="0" u="none" strike="noStrike" baseline="0" dirty="0" smtClean="0">
                <a:solidFill>
                  <a:srgbClr val="000080"/>
                </a:solidFill>
                <a:highlight>
                  <a:srgbClr val="FFFFFF"/>
                </a:highlight>
                <a:latin typeface="Courier New"/>
              </a:rPr>
              <a:t>  </a:t>
            </a:r>
            <a:r>
              <a:rPr lang="en-US" sz="1900" b="1" i="0" u="none" strike="noStrike" baseline="0" dirty="0" smtClean="0">
                <a:solidFill>
                  <a:srgbClr val="003366"/>
                </a:solidFill>
                <a:highlight>
                  <a:srgbClr val="FFFFFF"/>
                </a:highlight>
                <a:latin typeface="Courier New"/>
              </a:rPr>
              <a:t>FROM</a:t>
            </a:r>
            <a:r>
              <a:rPr lang="en-US" sz="1900" b="0" i="0" u="none" strike="noStrike" baseline="0" dirty="0" smtClean="0">
                <a:solidFill>
                  <a:srgbClr val="000080"/>
                </a:solidFill>
                <a:highlight>
                  <a:srgbClr val="FFFFFF"/>
                </a:highlight>
                <a:latin typeface="Courier New"/>
              </a:rPr>
              <a:t> </a:t>
            </a:r>
            <a:r>
              <a:rPr lang="en-US" sz="1900" b="0" i="0" u="none" strike="noStrike" baseline="0" dirty="0" err="1" smtClean="0">
                <a:solidFill>
                  <a:srgbClr val="000080"/>
                </a:solidFill>
                <a:highlight>
                  <a:srgbClr val="FFFFFF"/>
                </a:highlight>
                <a:latin typeface="Courier New"/>
              </a:rPr>
              <a:t>v$sql</a:t>
            </a:r>
            <a:r>
              <a:rPr lang="en-US" sz="1900" b="0" i="0" u="none" strike="noStrike" baseline="0" dirty="0" smtClean="0">
                <a:solidFill>
                  <a:srgbClr val="000080"/>
                </a:solidFill>
                <a:highlight>
                  <a:srgbClr val="FFFFFF"/>
                </a:highlight>
                <a:latin typeface="Courier New"/>
              </a:rPr>
              <a:t> s</a:t>
            </a:r>
          </a:p>
          <a:p>
            <a:pPr marL="0" indent="0">
              <a:buNone/>
            </a:pPr>
            <a:r>
              <a:rPr lang="en-US" sz="1900" b="0" i="0" u="none" strike="noStrike" baseline="0" dirty="0" smtClean="0">
                <a:solidFill>
                  <a:srgbClr val="000080"/>
                </a:solidFill>
                <a:highlight>
                  <a:srgbClr val="FFFFFF"/>
                </a:highlight>
                <a:latin typeface="Courier New"/>
              </a:rPr>
              <a:t>      ,</a:t>
            </a:r>
            <a:r>
              <a:rPr lang="en-US" sz="1900" b="1" i="0" u="none" strike="noStrike" baseline="0" dirty="0" smtClean="0">
                <a:solidFill>
                  <a:srgbClr val="003366"/>
                </a:solidFill>
                <a:highlight>
                  <a:srgbClr val="FFFFFF"/>
                </a:highlight>
                <a:latin typeface="Courier New"/>
              </a:rPr>
              <a:t>TABLE</a:t>
            </a:r>
            <a:r>
              <a:rPr lang="en-US" sz="1900" b="0" i="0" u="none" strike="noStrike" baseline="0" dirty="0" smtClean="0">
                <a:solidFill>
                  <a:srgbClr val="000080"/>
                </a:solidFill>
                <a:highlight>
                  <a:srgbClr val="FFFFFF"/>
                </a:highlight>
                <a:latin typeface="Courier New"/>
              </a:rPr>
              <a:t>(</a:t>
            </a:r>
            <a:r>
              <a:rPr lang="en-US" sz="1900" b="0" i="0" u="none" strike="noStrike" baseline="0" dirty="0" err="1" smtClean="0">
                <a:solidFill>
                  <a:srgbClr val="000080"/>
                </a:solidFill>
                <a:highlight>
                  <a:srgbClr val="FFFFFF"/>
                </a:highlight>
                <a:latin typeface="Courier New"/>
              </a:rPr>
              <a:t>dbms_xplan.display_cursor</a:t>
            </a:r>
            <a:r>
              <a:rPr lang="en-US" sz="1900" b="0" i="0" u="none" strike="noStrike" baseline="0" dirty="0" smtClean="0">
                <a:solidFill>
                  <a:srgbClr val="000080"/>
                </a:solidFill>
                <a:highlight>
                  <a:srgbClr val="FFFFFF"/>
                </a:highlight>
                <a:latin typeface="Courier New"/>
              </a:rPr>
              <a:t>(</a:t>
            </a:r>
            <a:r>
              <a:rPr lang="en-US" sz="1900" b="0" i="0" u="none" strike="noStrike" baseline="0" dirty="0" err="1" smtClean="0">
                <a:solidFill>
                  <a:srgbClr val="000080"/>
                </a:solidFill>
                <a:highlight>
                  <a:srgbClr val="FFFFFF"/>
                </a:highlight>
                <a:latin typeface="Courier New"/>
              </a:rPr>
              <a:t>s.sql_id</a:t>
            </a:r>
            <a:r>
              <a:rPr lang="en-US" sz="1900" b="0" i="0" u="none" strike="noStrike" baseline="0" dirty="0" smtClean="0">
                <a:solidFill>
                  <a:srgbClr val="000080"/>
                </a:solidFill>
                <a:highlight>
                  <a:srgbClr val="FFFFFF"/>
                </a:highlight>
                <a:latin typeface="Courier New"/>
              </a:rPr>
              <a:t>,</a:t>
            </a:r>
          </a:p>
          <a:p>
            <a:pPr marL="0" indent="0">
              <a:buNone/>
            </a:pPr>
            <a:r>
              <a:rPr lang="en-US" sz="1900" b="0" i="0" u="none" strike="noStrike" baseline="0" dirty="0" smtClean="0">
                <a:solidFill>
                  <a:srgbClr val="000080"/>
                </a:solidFill>
                <a:highlight>
                  <a:srgbClr val="FFFFFF"/>
                </a:highlight>
                <a:latin typeface="Courier New"/>
              </a:rPr>
              <a:t>                                       </a:t>
            </a:r>
            <a:r>
              <a:rPr lang="en-US" sz="1900" b="0" i="0" u="none" strike="noStrike" baseline="0" dirty="0" err="1" smtClean="0">
                <a:solidFill>
                  <a:srgbClr val="000080"/>
                </a:solidFill>
                <a:highlight>
                  <a:srgbClr val="FFFFFF"/>
                </a:highlight>
                <a:latin typeface="Courier New"/>
              </a:rPr>
              <a:t>s.child_number</a:t>
            </a:r>
            <a:r>
              <a:rPr lang="en-US" sz="1900" b="0" i="0" u="none" strike="noStrike" baseline="0" dirty="0" smtClean="0">
                <a:solidFill>
                  <a:srgbClr val="000080"/>
                </a:solidFill>
                <a:highlight>
                  <a:srgbClr val="FFFFFF"/>
                </a:highlight>
                <a:latin typeface="Courier New"/>
              </a:rPr>
              <a:t>,</a:t>
            </a:r>
          </a:p>
          <a:p>
            <a:pPr marL="0" indent="0">
              <a:buNone/>
            </a:pPr>
            <a:r>
              <a:rPr lang="en-US" sz="1900" b="0" i="0" u="none" strike="noStrike" baseline="0" dirty="0" smtClean="0">
                <a:solidFill>
                  <a:srgbClr val="000080"/>
                </a:solidFill>
                <a:highlight>
                  <a:srgbClr val="FFFFFF"/>
                </a:highlight>
                <a:latin typeface="Courier New"/>
              </a:rPr>
              <a:t>                                       </a:t>
            </a:r>
            <a:r>
              <a:rPr lang="en-US" sz="1900" b="0" i="0" u="none" strike="noStrike" baseline="0" dirty="0" smtClean="0">
                <a:solidFill>
                  <a:srgbClr val="FF0000"/>
                </a:solidFill>
                <a:highlight>
                  <a:srgbClr val="FFFFFF"/>
                </a:highlight>
                <a:latin typeface="Courier New"/>
              </a:rPr>
              <a:t>'basic'</a:t>
            </a:r>
            <a:r>
              <a:rPr lang="en-US" sz="1900" b="0" i="0" u="none" strike="noStrike" baseline="0" dirty="0" smtClean="0">
                <a:solidFill>
                  <a:srgbClr val="000080"/>
                </a:solidFill>
                <a:highlight>
                  <a:srgbClr val="FFFFFF"/>
                </a:highlight>
                <a:latin typeface="Courier New"/>
              </a:rPr>
              <a:t>)) t</a:t>
            </a:r>
          </a:p>
          <a:p>
            <a:pPr marL="0" indent="0">
              <a:buNone/>
            </a:pPr>
            <a:r>
              <a:rPr lang="en-US" sz="1900" b="0" i="0" u="none" strike="noStrike" baseline="0" dirty="0" smtClean="0">
                <a:solidFill>
                  <a:srgbClr val="000080"/>
                </a:solidFill>
                <a:highlight>
                  <a:srgbClr val="FFFFFF"/>
                </a:highlight>
                <a:latin typeface="Courier New"/>
              </a:rPr>
              <a:t> </a:t>
            </a:r>
            <a:r>
              <a:rPr lang="en-US" sz="1900" b="1" i="0" u="none" strike="noStrike" baseline="0" dirty="0" smtClean="0">
                <a:solidFill>
                  <a:srgbClr val="003366"/>
                </a:solidFill>
                <a:highlight>
                  <a:srgbClr val="FFFFFF"/>
                </a:highlight>
                <a:latin typeface="Courier New"/>
              </a:rPr>
              <a:t>WHERE</a:t>
            </a:r>
            <a:r>
              <a:rPr lang="en-US" sz="1900" b="0" i="0" u="none" strike="noStrike" baseline="0" dirty="0" smtClean="0">
                <a:solidFill>
                  <a:srgbClr val="000080"/>
                </a:solidFill>
                <a:highlight>
                  <a:srgbClr val="FFFFFF"/>
                </a:highlight>
                <a:latin typeface="Courier New"/>
              </a:rPr>
              <a:t> </a:t>
            </a:r>
            <a:r>
              <a:rPr lang="en-US" sz="1900" b="0" i="0" u="none" strike="noStrike" baseline="0" dirty="0" err="1" smtClean="0">
                <a:solidFill>
                  <a:srgbClr val="000080"/>
                </a:solidFill>
                <a:highlight>
                  <a:srgbClr val="FFFFFF"/>
                </a:highlight>
                <a:latin typeface="Courier New"/>
              </a:rPr>
              <a:t>s.sql_text</a:t>
            </a:r>
            <a:r>
              <a:rPr lang="en-US" sz="1900" b="0" i="0" u="none" strike="noStrike" baseline="0" dirty="0" smtClean="0">
                <a:solidFill>
                  <a:srgbClr val="000080"/>
                </a:solidFill>
                <a:highlight>
                  <a:srgbClr val="FFFFFF"/>
                </a:highlight>
                <a:latin typeface="Courier New"/>
              </a:rPr>
              <a:t> </a:t>
            </a:r>
            <a:r>
              <a:rPr lang="en-US" sz="1900" b="1" i="0" u="none" strike="noStrike" baseline="0" dirty="0" smtClean="0">
                <a:solidFill>
                  <a:srgbClr val="003366"/>
                </a:solidFill>
                <a:highlight>
                  <a:srgbClr val="FFFFFF"/>
                </a:highlight>
                <a:latin typeface="Courier New"/>
              </a:rPr>
              <a:t>LIKE</a:t>
            </a:r>
            <a:r>
              <a:rPr lang="en-US" sz="1900" b="0" i="0" u="none" strike="noStrike" baseline="0" dirty="0" smtClean="0">
                <a:solidFill>
                  <a:srgbClr val="000080"/>
                </a:solidFill>
                <a:highlight>
                  <a:srgbClr val="FFFFFF"/>
                </a:highlight>
                <a:latin typeface="Courier New"/>
              </a:rPr>
              <a:t> </a:t>
            </a:r>
            <a:r>
              <a:rPr lang="en-US" sz="1900" b="0" i="0" u="none" strike="noStrike" baseline="0" dirty="0" smtClean="0">
                <a:solidFill>
                  <a:srgbClr val="FF0000"/>
                </a:solidFill>
                <a:highlight>
                  <a:srgbClr val="FFFFFF"/>
                </a:highlight>
                <a:latin typeface="Courier New"/>
              </a:rPr>
              <a:t>'SELECT </a:t>
            </a:r>
            <a:r>
              <a:rPr lang="en-US" sz="1900" b="0" i="0" u="none" strike="noStrike" baseline="0" dirty="0" err="1" smtClean="0">
                <a:solidFill>
                  <a:srgbClr val="FF0000"/>
                </a:solidFill>
                <a:highlight>
                  <a:srgbClr val="FFFFFF"/>
                </a:highlight>
                <a:latin typeface="Courier New"/>
              </a:rPr>
              <a:t>prod_category</a:t>
            </a:r>
            <a:r>
              <a:rPr lang="en-US" sz="1900" b="0" i="0" u="none" strike="noStrike" baseline="0" dirty="0" smtClean="0">
                <a:solidFill>
                  <a:srgbClr val="FF0000"/>
                </a:solidFill>
                <a:highlight>
                  <a:srgbClr val="FFFFFF"/>
                </a:highlight>
                <a:latin typeface="Courier New"/>
              </a:rPr>
              <a:t>%'</a:t>
            </a:r>
            <a:r>
              <a:rPr lang="en-US" sz="1900" b="0" i="0" u="none" strike="noStrike" baseline="0" dirty="0" smtClean="0">
                <a:solidFill>
                  <a:srgbClr val="000080"/>
                </a:solidFill>
                <a:highlight>
                  <a:srgbClr val="FFFFFF"/>
                </a:highlight>
                <a:latin typeface="Courier New"/>
              </a:rPr>
              <a:t>;</a:t>
            </a:r>
            <a:endParaRPr lang="en-US" sz="1900" dirty="0"/>
          </a:p>
        </p:txBody>
      </p:sp>
    </p:spTree>
    <p:extLst>
      <p:ext uri="{BB962C8B-B14F-4D97-AF65-F5344CB8AC3E}">
        <p14:creationId xmlns:p14="http://schemas.microsoft.com/office/powerpoint/2010/main" val="34158951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19231</TotalTime>
  <Words>2171</Words>
  <Application>Microsoft Office PowerPoint</Application>
  <PresentationFormat>On-screen Show (4:3)</PresentationFormat>
  <Paragraphs>232</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Explaining SQL Path</vt:lpstr>
      <vt:lpstr>Explain Choices</vt:lpstr>
      <vt:lpstr>Rowsource Statistics</vt:lpstr>
      <vt:lpstr>Rowsource Statistics</vt:lpstr>
      <vt:lpstr>DBMS_XPLAN</vt:lpstr>
      <vt:lpstr>display_cursor()</vt:lpstr>
      <vt:lpstr>display_cursor()</vt:lpstr>
      <vt:lpstr>sql_id</vt:lpstr>
      <vt:lpstr>sql_id</vt:lpstr>
      <vt:lpstr>sql_id</vt:lpstr>
      <vt:lpstr>child_number</vt:lpstr>
      <vt:lpstr>GATHER_PLAN_STATISTICS</vt:lpstr>
      <vt:lpstr>format</vt:lpstr>
      <vt:lpstr>Using display_cursor</vt:lpstr>
      <vt:lpstr>V$SQL</vt:lpstr>
      <vt:lpstr>Data dictionary goodies</vt:lpstr>
      <vt:lpstr>Bind Peeking</vt:lpstr>
      <vt:lpstr>Multiple Plans</vt:lpstr>
      <vt:lpstr>Reading Plans</vt:lpstr>
      <vt:lpstr>Reading Plans</vt:lpstr>
      <vt:lpstr>11g Adaptive Cursor Sharing (ACS)</vt:lpstr>
      <vt:lpstr>11g ACS</vt:lpstr>
      <vt:lpstr>11g ACS</vt:lpstr>
      <vt:lpstr>11g ACS</vt:lpstr>
      <vt:lpstr>11g Adaptive Cursor Sharing</vt:lpstr>
    </vt:vector>
  </TitlesOfParts>
  <Company>LDS Church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Explaining SQL Path</dc:title>
  <dc:creator>Bill Coulam</dc:creator>
  <cp:lastModifiedBy>Bill Coulam</cp:lastModifiedBy>
  <cp:revision>39</cp:revision>
  <dcterms:created xsi:type="dcterms:W3CDTF">2013-12-01T16:50:08Z</dcterms:created>
  <dcterms:modified xsi:type="dcterms:W3CDTF">2013-12-20T22:30:46Z</dcterms:modified>
</cp:coreProperties>
</file>