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2" r:id="rId5"/>
    <p:sldId id="259" r:id="rId6"/>
    <p:sldId id="267" r:id="rId7"/>
    <p:sldId id="260" r:id="rId8"/>
    <p:sldId id="261" r:id="rId9"/>
    <p:sldId id="265" r:id="rId10"/>
    <p:sldId id="270" r:id="rId11"/>
    <p:sldId id="266" r:id="rId12"/>
    <p:sldId id="269" r:id="rId13"/>
    <p:sldId id="264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F63B3AC-9F6C-4BEA-A4E3-AB8637A25A46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95B1B70-2645-4B19-B0A6-E683DCC42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3AC-9F6C-4BEA-A4E3-AB8637A25A46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1B70-2645-4B19-B0A6-E683DCC42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3AC-9F6C-4BEA-A4E3-AB8637A25A46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1B70-2645-4B19-B0A6-E683DCC42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3AC-9F6C-4BEA-A4E3-AB8637A25A46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1B70-2645-4B19-B0A6-E683DCC42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3AC-9F6C-4BEA-A4E3-AB8637A25A46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1B70-2645-4B19-B0A6-E683DCC42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3AC-9F6C-4BEA-A4E3-AB8637A25A46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1B70-2645-4B19-B0A6-E683DCC42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F63B3AC-9F6C-4BEA-A4E3-AB8637A25A46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95B1B70-2645-4B19-B0A6-E683DCC42F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cover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F63B3AC-9F6C-4BEA-A4E3-AB8637A25A46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95B1B70-2645-4B19-B0A6-E683DCC42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3AC-9F6C-4BEA-A4E3-AB8637A25A46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1B70-2645-4B19-B0A6-E683DCC42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3AC-9F6C-4BEA-A4E3-AB8637A25A46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1B70-2645-4B19-B0A6-E683DCC42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3AC-9F6C-4BEA-A4E3-AB8637A25A46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1B70-2645-4B19-B0A6-E683DCC42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F63B3AC-9F6C-4BEA-A4E3-AB8637A25A46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95B1B70-2645-4B19-B0A6-E683DCC42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over dir="u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aviks-blog.com/2007/06/10/propagating-middle-tier-and-application-users-to-the-dbms-part-2-of-3/" TargetMode="External"/><Relationship Id="rId2" Type="http://schemas.openxmlformats.org/officeDocument/2006/relationships/hyperlink" Target="http://www.slaviks-blog.com/2007/05/22/propagating-middle-tier-and-application-users-to-the-dbms-part-1-of-3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docs/cd/B19306_01/java.102/b14355/endtoend.htm" TargetMode="External"/><Relationship Id="rId2" Type="http://schemas.openxmlformats.org/officeDocument/2006/relationships/hyperlink" Target="http://www.oracle.com/technology/tech/java/oc4j/pdf/j2ee-cmp-with-vpd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ntegrigy.com/security-resources/analysis/Integrigy_Spoofing_Oracle_Session_Information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Who Goes There?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End-to-End User Identification</a:t>
            </a:r>
          </a:p>
        </p:txBody>
      </p:sp>
      <p:grpSp>
        <p:nvGrpSpPr>
          <p:cNvPr id="5" name="Group 102"/>
          <p:cNvGrpSpPr>
            <a:grpSpLocks/>
          </p:cNvGrpSpPr>
          <p:nvPr/>
        </p:nvGrpSpPr>
        <p:grpSpPr bwMode="auto">
          <a:xfrm>
            <a:off x="5638800" y="457200"/>
            <a:ext cx="3124200" cy="812800"/>
            <a:chOff x="528" y="922"/>
            <a:chExt cx="5084" cy="1518"/>
          </a:xfrm>
        </p:grpSpPr>
        <p:sp>
          <p:nvSpPr>
            <p:cNvPr id="6" name="Freeform 103"/>
            <p:cNvSpPr>
              <a:spLocks/>
            </p:cNvSpPr>
            <p:nvPr/>
          </p:nvSpPr>
          <p:spPr bwMode="auto">
            <a:xfrm>
              <a:off x="1422" y="922"/>
              <a:ext cx="240" cy="252"/>
            </a:xfrm>
            <a:custGeom>
              <a:avLst/>
              <a:gdLst/>
              <a:ahLst/>
              <a:cxnLst>
                <a:cxn ang="0">
                  <a:pos x="79" y="20"/>
                </a:cxn>
                <a:cxn ang="0">
                  <a:pos x="76" y="20"/>
                </a:cxn>
                <a:cxn ang="0">
                  <a:pos x="73" y="11"/>
                </a:cxn>
                <a:cxn ang="0">
                  <a:pos x="53" y="7"/>
                </a:cxn>
                <a:cxn ang="0">
                  <a:pos x="47" y="7"/>
                </a:cxn>
                <a:cxn ang="0">
                  <a:pos x="47" y="21"/>
                </a:cxn>
                <a:cxn ang="0">
                  <a:pos x="47" y="52"/>
                </a:cxn>
                <a:cxn ang="0">
                  <a:pos x="49" y="79"/>
                </a:cxn>
                <a:cxn ang="0">
                  <a:pos x="60" y="81"/>
                </a:cxn>
                <a:cxn ang="0">
                  <a:pos x="60" y="84"/>
                </a:cxn>
                <a:cxn ang="0">
                  <a:pos x="22" y="84"/>
                </a:cxn>
                <a:cxn ang="0">
                  <a:pos x="22" y="81"/>
                </a:cxn>
                <a:cxn ang="0">
                  <a:pos x="32" y="79"/>
                </a:cxn>
                <a:cxn ang="0">
                  <a:pos x="35" y="52"/>
                </a:cxn>
                <a:cxn ang="0">
                  <a:pos x="35" y="21"/>
                </a:cxn>
                <a:cxn ang="0">
                  <a:pos x="34" y="7"/>
                </a:cxn>
                <a:cxn ang="0">
                  <a:pos x="28" y="7"/>
                </a:cxn>
                <a:cxn ang="0">
                  <a:pos x="8" y="11"/>
                </a:cxn>
                <a:cxn ang="0">
                  <a:pos x="4" y="20"/>
                </a:cxn>
                <a:cxn ang="0">
                  <a:pos x="0" y="19"/>
                </a:cxn>
                <a:cxn ang="0">
                  <a:pos x="2" y="1"/>
                </a:cxn>
                <a:cxn ang="0">
                  <a:pos x="3" y="0"/>
                </a:cxn>
                <a:cxn ang="0">
                  <a:pos x="41" y="2"/>
                </a:cxn>
                <a:cxn ang="0">
                  <a:pos x="79" y="0"/>
                </a:cxn>
                <a:cxn ang="0">
                  <a:pos x="80" y="1"/>
                </a:cxn>
                <a:cxn ang="0">
                  <a:pos x="79" y="20"/>
                </a:cxn>
              </a:cxnLst>
              <a:rect l="0" t="0" r="r" b="b"/>
              <a:pathLst>
                <a:path w="80" h="84">
                  <a:moveTo>
                    <a:pt x="79" y="20"/>
                  </a:moveTo>
                  <a:cubicBezTo>
                    <a:pt x="79" y="20"/>
                    <a:pt x="76" y="20"/>
                    <a:pt x="76" y="20"/>
                  </a:cubicBezTo>
                  <a:cubicBezTo>
                    <a:pt x="76" y="16"/>
                    <a:pt x="75" y="13"/>
                    <a:pt x="73" y="11"/>
                  </a:cubicBezTo>
                  <a:cubicBezTo>
                    <a:pt x="71" y="8"/>
                    <a:pt x="67" y="7"/>
                    <a:pt x="53" y="7"/>
                  </a:cubicBezTo>
                  <a:cubicBezTo>
                    <a:pt x="50" y="7"/>
                    <a:pt x="48" y="7"/>
                    <a:pt x="47" y="7"/>
                  </a:cubicBezTo>
                  <a:cubicBezTo>
                    <a:pt x="47" y="8"/>
                    <a:pt x="47" y="13"/>
                    <a:pt x="47" y="21"/>
                  </a:cubicBezTo>
                  <a:cubicBezTo>
                    <a:pt x="47" y="52"/>
                    <a:pt x="47" y="52"/>
                    <a:pt x="47" y="52"/>
                  </a:cubicBezTo>
                  <a:cubicBezTo>
                    <a:pt x="47" y="75"/>
                    <a:pt x="48" y="78"/>
                    <a:pt x="49" y="79"/>
                  </a:cubicBezTo>
                  <a:cubicBezTo>
                    <a:pt x="51" y="80"/>
                    <a:pt x="54" y="80"/>
                    <a:pt x="60" y="81"/>
                  </a:cubicBezTo>
                  <a:cubicBezTo>
                    <a:pt x="60" y="81"/>
                    <a:pt x="60" y="84"/>
                    <a:pt x="60" y="84"/>
                  </a:cubicBezTo>
                  <a:cubicBezTo>
                    <a:pt x="54" y="84"/>
                    <a:pt x="28" y="84"/>
                    <a:pt x="22" y="84"/>
                  </a:cubicBezTo>
                  <a:cubicBezTo>
                    <a:pt x="22" y="84"/>
                    <a:pt x="22" y="81"/>
                    <a:pt x="22" y="81"/>
                  </a:cubicBezTo>
                  <a:cubicBezTo>
                    <a:pt x="27" y="80"/>
                    <a:pt x="31" y="80"/>
                    <a:pt x="32" y="79"/>
                  </a:cubicBezTo>
                  <a:cubicBezTo>
                    <a:pt x="34" y="78"/>
                    <a:pt x="35" y="75"/>
                    <a:pt x="35" y="52"/>
                  </a:cubicBezTo>
                  <a:cubicBezTo>
                    <a:pt x="35" y="21"/>
                    <a:pt x="35" y="21"/>
                    <a:pt x="35" y="21"/>
                  </a:cubicBezTo>
                  <a:cubicBezTo>
                    <a:pt x="35" y="13"/>
                    <a:pt x="35" y="8"/>
                    <a:pt x="34" y="7"/>
                  </a:cubicBezTo>
                  <a:cubicBezTo>
                    <a:pt x="33" y="7"/>
                    <a:pt x="31" y="7"/>
                    <a:pt x="28" y="7"/>
                  </a:cubicBezTo>
                  <a:cubicBezTo>
                    <a:pt x="14" y="7"/>
                    <a:pt x="11" y="8"/>
                    <a:pt x="8" y="11"/>
                  </a:cubicBezTo>
                  <a:cubicBezTo>
                    <a:pt x="6" y="13"/>
                    <a:pt x="4" y="17"/>
                    <a:pt x="4" y="20"/>
                  </a:cubicBezTo>
                  <a:cubicBezTo>
                    <a:pt x="4" y="20"/>
                    <a:pt x="0" y="20"/>
                    <a:pt x="0" y="19"/>
                  </a:cubicBezTo>
                  <a:cubicBezTo>
                    <a:pt x="1" y="13"/>
                    <a:pt x="2" y="5"/>
                    <a:pt x="2" y="1"/>
                  </a:cubicBezTo>
                  <a:cubicBezTo>
                    <a:pt x="2" y="1"/>
                    <a:pt x="3" y="0"/>
                    <a:pt x="3" y="0"/>
                  </a:cubicBezTo>
                  <a:cubicBezTo>
                    <a:pt x="8" y="1"/>
                    <a:pt x="18" y="2"/>
                    <a:pt x="41" y="2"/>
                  </a:cubicBezTo>
                  <a:cubicBezTo>
                    <a:pt x="72" y="2"/>
                    <a:pt x="77" y="1"/>
                    <a:pt x="79" y="0"/>
                  </a:cubicBezTo>
                  <a:cubicBezTo>
                    <a:pt x="80" y="0"/>
                    <a:pt x="80" y="0"/>
                    <a:pt x="80" y="1"/>
                  </a:cubicBezTo>
                  <a:cubicBezTo>
                    <a:pt x="80" y="5"/>
                    <a:pt x="80" y="13"/>
                    <a:pt x="79" y="2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4"/>
            <p:cNvSpPr>
              <a:spLocks/>
            </p:cNvSpPr>
            <p:nvPr/>
          </p:nvSpPr>
          <p:spPr bwMode="auto">
            <a:xfrm>
              <a:off x="1691" y="925"/>
              <a:ext cx="287" cy="249"/>
            </a:xfrm>
            <a:custGeom>
              <a:avLst/>
              <a:gdLst/>
              <a:ahLst/>
              <a:cxnLst>
                <a:cxn ang="0">
                  <a:pos x="59" y="83"/>
                </a:cxn>
                <a:cxn ang="0">
                  <a:pos x="59" y="80"/>
                </a:cxn>
                <a:cxn ang="0">
                  <a:pos x="68" y="78"/>
                </a:cxn>
                <a:cxn ang="0">
                  <a:pos x="71" y="51"/>
                </a:cxn>
                <a:cxn ang="0">
                  <a:pos x="71" y="43"/>
                </a:cxn>
                <a:cxn ang="0">
                  <a:pos x="24" y="43"/>
                </a:cxn>
                <a:cxn ang="0">
                  <a:pos x="24" y="51"/>
                </a:cxn>
                <a:cxn ang="0">
                  <a:pos x="26" y="78"/>
                </a:cxn>
                <a:cxn ang="0">
                  <a:pos x="35" y="80"/>
                </a:cxn>
                <a:cxn ang="0">
                  <a:pos x="36" y="83"/>
                </a:cxn>
                <a:cxn ang="0">
                  <a:pos x="0" y="83"/>
                </a:cxn>
                <a:cxn ang="0">
                  <a:pos x="0" y="80"/>
                </a:cxn>
                <a:cxn ang="0">
                  <a:pos x="9" y="78"/>
                </a:cxn>
                <a:cxn ang="0">
                  <a:pos x="12" y="51"/>
                </a:cxn>
                <a:cxn ang="0">
                  <a:pos x="12" y="32"/>
                </a:cxn>
                <a:cxn ang="0">
                  <a:pos x="9" y="5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36" y="0"/>
                </a:cxn>
                <a:cxn ang="0">
                  <a:pos x="35" y="3"/>
                </a:cxn>
                <a:cxn ang="0">
                  <a:pos x="26" y="5"/>
                </a:cxn>
                <a:cxn ang="0">
                  <a:pos x="24" y="32"/>
                </a:cxn>
                <a:cxn ang="0">
                  <a:pos x="24" y="38"/>
                </a:cxn>
                <a:cxn ang="0">
                  <a:pos x="71" y="38"/>
                </a:cxn>
                <a:cxn ang="0">
                  <a:pos x="71" y="32"/>
                </a:cxn>
                <a:cxn ang="0">
                  <a:pos x="68" y="5"/>
                </a:cxn>
                <a:cxn ang="0">
                  <a:pos x="59" y="3"/>
                </a:cxn>
                <a:cxn ang="0">
                  <a:pos x="59" y="0"/>
                </a:cxn>
                <a:cxn ang="0">
                  <a:pos x="95" y="0"/>
                </a:cxn>
                <a:cxn ang="0">
                  <a:pos x="95" y="3"/>
                </a:cxn>
                <a:cxn ang="0">
                  <a:pos x="86" y="5"/>
                </a:cxn>
                <a:cxn ang="0">
                  <a:pos x="83" y="32"/>
                </a:cxn>
                <a:cxn ang="0">
                  <a:pos x="83" y="51"/>
                </a:cxn>
                <a:cxn ang="0">
                  <a:pos x="86" y="78"/>
                </a:cxn>
                <a:cxn ang="0">
                  <a:pos x="95" y="80"/>
                </a:cxn>
                <a:cxn ang="0">
                  <a:pos x="95" y="83"/>
                </a:cxn>
                <a:cxn ang="0">
                  <a:pos x="59" y="83"/>
                </a:cxn>
              </a:cxnLst>
              <a:rect l="0" t="0" r="r" b="b"/>
              <a:pathLst>
                <a:path w="95" h="83">
                  <a:moveTo>
                    <a:pt x="59" y="83"/>
                  </a:moveTo>
                  <a:cubicBezTo>
                    <a:pt x="59" y="83"/>
                    <a:pt x="59" y="80"/>
                    <a:pt x="59" y="80"/>
                  </a:cubicBezTo>
                  <a:cubicBezTo>
                    <a:pt x="65" y="79"/>
                    <a:pt x="67" y="79"/>
                    <a:pt x="68" y="78"/>
                  </a:cubicBezTo>
                  <a:cubicBezTo>
                    <a:pt x="70" y="77"/>
                    <a:pt x="71" y="74"/>
                    <a:pt x="71" y="51"/>
                  </a:cubicBezTo>
                  <a:cubicBezTo>
                    <a:pt x="71" y="43"/>
                    <a:pt x="71" y="43"/>
                    <a:pt x="71" y="43"/>
                  </a:cubicBezTo>
                  <a:cubicBezTo>
                    <a:pt x="24" y="43"/>
                    <a:pt x="24" y="43"/>
                    <a:pt x="24" y="43"/>
                  </a:cubicBezTo>
                  <a:cubicBezTo>
                    <a:pt x="24" y="51"/>
                    <a:pt x="24" y="51"/>
                    <a:pt x="24" y="51"/>
                  </a:cubicBezTo>
                  <a:cubicBezTo>
                    <a:pt x="24" y="74"/>
                    <a:pt x="25" y="77"/>
                    <a:pt x="26" y="78"/>
                  </a:cubicBezTo>
                  <a:cubicBezTo>
                    <a:pt x="28" y="79"/>
                    <a:pt x="30" y="79"/>
                    <a:pt x="35" y="80"/>
                  </a:cubicBezTo>
                  <a:cubicBezTo>
                    <a:pt x="36" y="80"/>
                    <a:pt x="36" y="83"/>
                    <a:pt x="36" y="83"/>
                  </a:cubicBezTo>
                  <a:cubicBezTo>
                    <a:pt x="29" y="83"/>
                    <a:pt x="6" y="83"/>
                    <a:pt x="0" y="83"/>
                  </a:cubicBezTo>
                  <a:cubicBezTo>
                    <a:pt x="0" y="83"/>
                    <a:pt x="0" y="80"/>
                    <a:pt x="0" y="80"/>
                  </a:cubicBezTo>
                  <a:cubicBezTo>
                    <a:pt x="6" y="79"/>
                    <a:pt x="8" y="79"/>
                    <a:pt x="9" y="78"/>
                  </a:cubicBezTo>
                  <a:cubicBezTo>
                    <a:pt x="11" y="77"/>
                    <a:pt x="12" y="74"/>
                    <a:pt x="12" y="51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2" y="9"/>
                    <a:pt x="11" y="6"/>
                    <a:pt x="9" y="5"/>
                  </a:cubicBezTo>
                  <a:cubicBezTo>
                    <a:pt x="8" y="4"/>
                    <a:pt x="6" y="4"/>
                    <a:pt x="0" y="3"/>
                  </a:cubicBezTo>
                  <a:cubicBezTo>
                    <a:pt x="0" y="3"/>
                    <a:pt x="0" y="0"/>
                    <a:pt x="0" y="0"/>
                  </a:cubicBezTo>
                  <a:cubicBezTo>
                    <a:pt x="6" y="0"/>
                    <a:pt x="29" y="0"/>
                    <a:pt x="36" y="0"/>
                  </a:cubicBezTo>
                  <a:cubicBezTo>
                    <a:pt x="36" y="0"/>
                    <a:pt x="36" y="3"/>
                    <a:pt x="35" y="3"/>
                  </a:cubicBezTo>
                  <a:cubicBezTo>
                    <a:pt x="30" y="4"/>
                    <a:pt x="28" y="4"/>
                    <a:pt x="26" y="5"/>
                  </a:cubicBezTo>
                  <a:cubicBezTo>
                    <a:pt x="25" y="6"/>
                    <a:pt x="24" y="9"/>
                    <a:pt x="24" y="32"/>
                  </a:cubicBezTo>
                  <a:cubicBezTo>
                    <a:pt x="24" y="38"/>
                    <a:pt x="24" y="38"/>
                    <a:pt x="24" y="38"/>
                  </a:cubicBezTo>
                  <a:cubicBezTo>
                    <a:pt x="71" y="38"/>
                    <a:pt x="71" y="38"/>
                    <a:pt x="71" y="38"/>
                  </a:cubicBezTo>
                  <a:cubicBezTo>
                    <a:pt x="71" y="32"/>
                    <a:pt x="71" y="32"/>
                    <a:pt x="71" y="32"/>
                  </a:cubicBezTo>
                  <a:cubicBezTo>
                    <a:pt x="71" y="9"/>
                    <a:pt x="70" y="6"/>
                    <a:pt x="68" y="5"/>
                  </a:cubicBezTo>
                  <a:cubicBezTo>
                    <a:pt x="67" y="4"/>
                    <a:pt x="65" y="4"/>
                    <a:pt x="59" y="3"/>
                  </a:cubicBezTo>
                  <a:cubicBezTo>
                    <a:pt x="59" y="3"/>
                    <a:pt x="59" y="0"/>
                    <a:pt x="59" y="0"/>
                  </a:cubicBezTo>
                  <a:cubicBezTo>
                    <a:pt x="66" y="0"/>
                    <a:pt x="88" y="0"/>
                    <a:pt x="95" y="0"/>
                  </a:cubicBezTo>
                  <a:cubicBezTo>
                    <a:pt x="95" y="0"/>
                    <a:pt x="95" y="3"/>
                    <a:pt x="95" y="3"/>
                  </a:cubicBezTo>
                  <a:cubicBezTo>
                    <a:pt x="89" y="4"/>
                    <a:pt x="87" y="4"/>
                    <a:pt x="86" y="5"/>
                  </a:cubicBezTo>
                  <a:cubicBezTo>
                    <a:pt x="84" y="6"/>
                    <a:pt x="83" y="9"/>
                    <a:pt x="83" y="32"/>
                  </a:cubicBezTo>
                  <a:cubicBezTo>
                    <a:pt x="83" y="51"/>
                    <a:pt x="83" y="51"/>
                    <a:pt x="83" y="51"/>
                  </a:cubicBezTo>
                  <a:cubicBezTo>
                    <a:pt x="83" y="74"/>
                    <a:pt x="84" y="77"/>
                    <a:pt x="86" y="78"/>
                  </a:cubicBezTo>
                  <a:cubicBezTo>
                    <a:pt x="87" y="79"/>
                    <a:pt x="89" y="79"/>
                    <a:pt x="95" y="80"/>
                  </a:cubicBezTo>
                  <a:cubicBezTo>
                    <a:pt x="95" y="80"/>
                    <a:pt x="95" y="83"/>
                    <a:pt x="95" y="83"/>
                  </a:cubicBezTo>
                  <a:cubicBezTo>
                    <a:pt x="88" y="83"/>
                    <a:pt x="66" y="83"/>
                    <a:pt x="59" y="83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05"/>
            <p:cNvSpPr>
              <a:spLocks/>
            </p:cNvSpPr>
            <p:nvPr/>
          </p:nvSpPr>
          <p:spPr bwMode="auto">
            <a:xfrm>
              <a:off x="2016" y="925"/>
              <a:ext cx="176" cy="249"/>
            </a:xfrm>
            <a:custGeom>
              <a:avLst/>
              <a:gdLst/>
              <a:ahLst/>
              <a:cxnLst>
                <a:cxn ang="0">
                  <a:pos x="56" y="81"/>
                </a:cxn>
                <a:cxn ang="0">
                  <a:pos x="51" y="83"/>
                </a:cxn>
                <a:cxn ang="0">
                  <a:pos x="23" y="82"/>
                </a:cxn>
                <a:cxn ang="0">
                  <a:pos x="0" y="83"/>
                </a:cxn>
                <a:cxn ang="0">
                  <a:pos x="0" y="80"/>
                </a:cxn>
                <a:cxn ang="0">
                  <a:pos x="9" y="78"/>
                </a:cxn>
                <a:cxn ang="0">
                  <a:pos x="12" y="51"/>
                </a:cxn>
                <a:cxn ang="0">
                  <a:pos x="12" y="32"/>
                </a:cxn>
                <a:cxn ang="0">
                  <a:pos x="9" y="5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35" y="0"/>
                </a:cxn>
                <a:cxn ang="0">
                  <a:pos x="56" y="0"/>
                </a:cxn>
                <a:cxn ang="0">
                  <a:pos x="57" y="0"/>
                </a:cxn>
                <a:cxn ang="0">
                  <a:pos x="55" y="18"/>
                </a:cxn>
                <a:cxn ang="0">
                  <a:pos x="52" y="17"/>
                </a:cxn>
                <a:cxn ang="0">
                  <a:pos x="49" y="9"/>
                </a:cxn>
                <a:cxn ang="0">
                  <a:pos x="34" y="5"/>
                </a:cxn>
                <a:cxn ang="0">
                  <a:pos x="24" y="6"/>
                </a:cxn>
                <a:cxn ang="0">
                  <a:pos x="23" y="19"/>
                </a:cxn>
                <a:cxn ang="0">
                  <a:pos x="23" y="37"/>
                </a:cxn>
                <a:cxn ang="0">
                  <a:pos x="33" y="37"/>
                </a:cxn>
                <a:cxn ang="0">
                  <a:pos x="48" y="30"/>
                </a:cxn>
                <a:cxn ang="0">
                  <a:pos x="51" y="30"/>
                </a:cxn>
                <a:cxn ang="0">
                  <a:pos x="51" y="52"/>
                </a:cxn>
                <a:cxn ang="0">
                  <a:pos x="47" y="52"/>
                </a:cxn>
                <a:cxn ang="0">
                  <a:pos x="45" y="45"/>
                </a:cxn>
                <a:cxn ang="0">
                  <a:pos x="33" y="43"/>
                </a:cxn>
                <a:cxn ang="0">
                  <a:pos x="23" y="43"/>
                </a:cxn>
                <a:cxn ang="0">
                  <a:pos x="23" y="51"/>
                </a:cxn>
                <a:cxn ang="0">
                  <a:pos x="26" y="75"/>
                </a:cxn>
                <a:cxn ang="0">
                  <a:pos x="37" y="78"/>
                </a:cxn>
                <a:cxn ang="0">
                  <a:pos x="52" y="73"/>
                </a:cxn>
                <a:cxn ang="0">
                  <a:pos x="57" y="64"/>
                </a:cxn>
                <a:cxn ang="0">
                  <a:pos x="59" y="65"/>
                </a:cxn>
                <a:cxn ang="0">
                  <a:pos x="56" y="81"/>
                </a:cxn>
              </a:cxnLst>
              <a:rect l="0" t="0" r="r" b="b"/>
              <a:pathLst>
                <a:path w="59" h="83">
                  <a:moveTo>
                    <a:pt x="56" y="81"/>
                  </a:moveTo>
                  <a:cubicBezTo>
                    <a:pt x="55" y="82"/>
                    <a:pt x="55" y="83"/>
                    <a:pt x="51" y="83"/>
                  </a:cubicBezTo>
                  <a:cubicBezTo>
                    <a:pt x="43" y="83"/>
                    <a:pt x="34" y="82"/>
                    <a:pt x="23" y="82"/>
                  </a:cubicBezTo>
                  <a:cubicBezTo>
                    <a:pt x="14" y="82"/>
                    <a:pt x="9" y="82"/>
                    <a:pt x="0" y="83"/>
                  </a:cubicBezTo>
                  <a:cubicBezTo>
                    <a:pt x="0" y="83"/>
                    <a:pt x="0" y="80"/>
                    <a:pt x="0" y="80"/>
                  </a:cubicBezTo>
                  <a:cubicBezTo>
                    <a:pt x="5" y="79"/>
                    <a:pt x="7" y="79"/>
                    <a:pt x="9" y="78"/>
                  </a:cubicBezTo>
                  <a:cubicBezTo>
                    <a:pt x="11" y="77"/>
                    <a:pt x="12" y="74"/>
                    <a:pt x="12" y="51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2" y="9"/>
                    <a:pt x="11" y="6"/>
                    <a:pt x="9" y="5"/>
                  </a:cubicBezTo>
                  <a:cubicBezTo>
                    <a:pt x="7" y="4"/>
                    <a:pt x="5" y="4"/>
                    <a:pt x="0" y="3"/>
                  </a:cubicBezTo>
                  <a:cubicBezTo>
                    <a:pt x="0" y="3"/>
                    <a:pt x="0" y="0"/>
                    <a:pt x="0" y="0"/>
                  </a:cubicBezTo>
                  <a:cubicBezTo>
                    <a:pt x="10" y="0"/>
                    <a:pt x="26" y="0"/>
                    <a:pt x="35" y="0"/>
                  </a:cubicBezTo>
                  <a:cubicBezTo>
                    <a:pt x="46" y="0"/>
                    <a:pt x="52" y="0"/>
                    <a:pt x="56" y="0"/>
                  </a:cubicBezTo>
                  <a:cubicBezTo>
                    <a:pt x="56" y="0"/>
                    <a:pt x="57" y="0"/>
                    <a:pt x="57" y="0"/>
                  </a:cubicBezTo>
                  <a:cubicBezTo>
                    <a:pt x="56" y="5"/>
                    <a:pt x="56" y="11"/>
                    <a:pt x="55" y="18"/>
                  </a:cubicBezTo>
                  <a:cubicBezTo>
                    <a:pt x="55" y="18"/>
                    <a:pt x="52" y="18"/>
                    <a:pt x="52" y="17"/>
                  </a:cubicBezTo>
                  <a:cubicBezTo>
                    <a:pt x="52" y="14"/>
                    <a:pt x="51" y="11"/>
                    <a:pt x="49" y="9"/>
                  </a:cubicBezTo>
                  <a:cubicBezTo>
                    <a:pt x="47" y="7"/>
                    <a:pt x="43" y="5"/>
                    <a:pt x="34" y="5"/>
                  </a:cubicBezTo>
                  <a:cubicBezTo>
                    <a:pt x="29" y="5"/>
                    <a:pt x="25" y="6"/>
                    <a:pt x="24" y="6"/>
                  </a:cubicBezTo>
                  <a:cubicBezTo>
                    <a:pt x="23" y="7"/>
                    <a:pt x="23" y="11"/>
                    <a:pt x="23" y="19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46" y="37"/>
                    <a:pt x="47" y="35"/>
                    <a:pt x="48" y="30"/>
                  </a:cubicBezTo>
                  <a:cubicBezTo>
                    <a:pt x="48" y="29"/>
                    <a:pt x="51" y="29"/>
                    <a:pt x="51" y="30"/>
                  </a:cubicBezTo>
                  <a:cubicBezTo>
                    <a:pt x="51" y="34"/>
                    <a:pt x="51" y="49"/>
                    <a:pt x="51" y="52"/>
                  </a:cubicBezTo>
                  <a:cubicBezTo>
                    <a:pt x="51" y="52"/>
                    <a:pt x="47" y="52"/>
                    <a:pt x="47" y="52"/>
                  </a:cubicBezTo>
                  <a:cubicBezTo>
                    <a:pt x="47" y="50"/>
                    <a:pt x="47" y="46"/>
                    <a:pt x="45" y="45"/>
                  </a:cubicBezTo>
                  <a:cubicBezTo>
                    <a:pt x="44" y="44"/>
                    <a:pt x="42" y="43"/>
                    <a:pt x="33" y="43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3" y="51"/>
                    <a:pt x="23" y="51"/>
                    <a:pt x="23" y="51"/>
                  </a:cubicBezTo>
                  <a:cubicBezTo>
                    <a:pt x="23" y="66"/>
                    <a:pt x="24" y="73"/>
                    <a:pt x="26" y="75"/>
                  </a:cubicBezTo>
                  <a:cubicBezTo>
                    <a:pt x="28" y="77"/>
                    <a:pt x="30" y="78"/>
                    <a:pt x="37" y="78"/>
                  </a:cubicBezTo>
                  <a:cubicBezTo>
                    <a:pt x="45" y="78"/>
                    <a:pt x="50" y="76"/>
                    <a:pt x="52" y="73"/>
                  </a:cubicBezTo>
                  <a:cubicBezTo>
                    <a:pt x="54" y="71"/>
                    <a:pt x="56" y="69"/>
                    <a:pt x="57" y="64"/>
                  </a:cubicBezTo>
                  <a:cubicBezTo>
                    <a:pt x="57" y="64"/>
                    <a:pt x="59" y="64"/>
                    <a:pt x="59" y="65"/>
                  </a:cubicBezTo>
                  <a:cubicBezTo>
                    <a:pt x="58" y="72"/>
                    <a:pt x="57" y="79"/>
                    <a:pt x="56" y="8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106"/>
            <p:cNvSpPr>
              <a:spLocks/>
            </p:cNvSpPr>
            <p:nvPr/>
          </p:nvSpPr>
          <p:spPr bwMode="auto">
            <a:xfrm>
              <a:off x="2362" y="922"/>
              <a:ext cx="233" cy="255"/>
            </a:xfrm>
            <a:custGeom>
              <a:avLst/>
              <a:gdLst/>
              <a:ahLst/>
              <a:cxnLst>
                <a:cxn ang="0">
                  <a:pos x="74" y="79"/>
                </a:cxn>
                <a:cxn ang="0">
                  <a:pos x="48" y="85"/>
                </a:cxn>
                <a:cxn ang="0">
                  <a:pos x="0" y="44"/>
                </a:cxn>
                <a:cxn ang="0">
                  <a:pos x="47" y="0"/>
                </a:cxn>
                <a:cxn ang="0">
                  <a:pos x="75" y="4"/>
                </a:cxn>
                <a:cxn ang="0">
                  <a:pos x="75" y="4"/>
                </a:cxn>
                <a:cxn ang="0">
                  <a:pos x="76" y="23"/>
                </a:cxn>
                <a:cxn ang="0">
                  <a:pos x="73" y="22"/>
                </a:cxn>
                <a:cxn ang="0">
                  <a:pos x="67" y="12"/>
                </a:cxn>
                <a:cxn ang="0">
                  <a:pos x="46" y="5"/>
                </a:cxn>
                <a:cxn ang="0">
                  <a:pos x="14" y="40"/>
                </a:cxn>
                <a:cxn ang="0">
                  <a:pos x="48" y="80"/>
                </a:cxn>
                <a:cxn ang="0">
                  <a:pos x="68" y="73"/>
                </a:cxn>
                <a:cxn ang="0">
                  <a:pos x="74" y="62"/>
                </a:cxn>
                <a:cxn ang="0">
                  <a:pos x="77" y="62"/>
                </a:cxn>
                <a:cxn ang="0">
                  <a:pos x="74" y="79"/>
                </a:cxn>
              </a:cxnLst>
              <a:rect l="0" t="0" r="r" b="b"/>
              <a:pathLst>
                <a:path w="77" h="85">
                  <a:moveTo>
                    <a:pt x="74" y="79"/>
                  </a:moveTo>
                  <a:cubicBezTo>
                    <a:pt x="72" y="81"/>
                    <a:pt x="63" y="85"/>
                    <a:pt x="48" y="85"/>
                  </a:cubicBezTo>
                  <a:cubicBezTo>
                    <a:pt x="21" y="85"/>
                    <a:pt x="0" y="66"/>
                    <a:pt x="0" y="44"/>
                  </a:cubicBezTo>
                  <a:cubicBezTo>
                    <a:pt x="0" y="22"/>
                    <a:pt x="18" y="0"/>
                    <a:pt x="47" y="0"/>
                  </a:cubicBezTo>
                  <a:cubicBezTo>
                    <a:pt x="62" y="0"/>
                    <a:pt x="70" y="5"/>
                    <a:pt x="75" y="4"/>
                  </a:cubicBezTo>
                  <a:cubicBezTo>
                    <a:pt x="75" y="4"/>
                    <a:pt x="75" y="4"/>
                    <a:pt x="75" y="4"/>
                  </a:cubicBezTo>
                  <a:cubicBezTo>
                    <a:pt x="75" y="9"/>
                    <a:pt x="76" y="16"/>
                    <a:pt x="76" y="23"/>
                  </a:cubicBezTo>
                  <a:cubicBezTo>
                    <a:pt x="76" y="23"/>
                    <a:pt x="73" y="23"/>
                    <a:pt x="73" y="22"/>
                  </a:cubicBezTo>
                  <a:cubicBezTo>
                    <a:pt x="72" y="19"/>
                    <a:pt x="70" y="15"/>
                    <a:pt x="67" y="12"/>
                  </a:cubicBezTo>
                  <a:cubicBezTo>
                    <a:pt x="63" y="8"/>
                    <a:pt x="55" y="5"/>
                    <a:pt x="46" y="5"/>
                  </a:cubicBezTo>
                  <a:cubicBezTo>
                    <a:pt x="22" y="5"/>
                    <a:pt x="14" y="22"/>
                    <a:pt x="14" y="40"/>
                  </a:cubicBezTo>
                  <a:cubicBezTo>
                    <a:pt x="14" y="60"/>
                    <a:pt x="27" y="80"/>
                    <a:pt x="48" y="80"/>
                  </a:cubicBezTo>
                  <a:cubicBezTo>
                    <a:pt x="57" y="80"/>
                    <a:pt x="64" y="78"/>
                    <a:pt x="68" y="73"/>
                  </a:cubicBezTo>
                  <a:cubicBezTo>
                    <a:pt x="71" y="70"/>
                    <a:pt x="73" y="66"/>
                    <a:pt x="74" y="62"/>
                  </a:cubicBezTo>
                  <a:cubicBezTo>
                    <a:pt x="74" y="61"/>
                    <a:pt x="77" y="62"/>
                    <a:pt x="77" y="62"/>
                  </a:cubicBezTo>
                  <a:cubicBezTo>
                    <a:pt x="76" y="69"/>
                    <a:pt x="75" y="77"/>
                    <a:pt x="74" y="7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107"/>
            <p:cNvSpPr>
              <a:spLocks/>
            </p:cNvSpPr>
            <p:nvPr/>
          </p:nvSpPr>
          <p:spPr bwMode="auto">
            <a:xfrm>
              <a:off x="2641" y="925"/>
              <a:ext cx="287" cy="249"/>
            </a:xfrm>
            <a:custGeom>
              <a:avLst/>
              <a:gdLst/>
              <a:ahLst/>
              <a:cxnLst>
                <a:cxn ang="0">
                  <a:pos x="60" y="83"/>
                </a:cxn>
                <a:cxn ang="0">
                  <a:pos x="60" y="80"/>
                </a:cxn>
                <a:cxn ang="0">
                  <a:pos x="69" y="78"/>
                </a:cxn>
                <a:cxn ang="0">
                  <a:pos x="72" y="51"/>
                </a:cxn>
                <a:cxn ang="0">
                  <a:pos x="72" y="43"/>
                </a:cxn>
                <a:cxn ang="0">
                  <a:pos x="24" y="43"/>
                </a:cxn>
                <a:cxn ang="0">
                  <a:pos x="24" y="51"/>
                </a:cxn>
                <a:cxn ang="0">
                  <a:pos x="27" y="78"/>
                </a:cxn>
                <a:cxn ang="0">
                  <a:pos x="36" y="80"/>
                </a:cxn>
                <a:cxn ang="0">
                  <a:pos x="36" y="83"/>
                </a:cxn>
                <a:cxn ang="0">
                  <a:pos x="1" y="83"/>
                </a:cxn>
                <a:cxn ang="0">
                  <a:pos x="1" y="80"/>
                </a:cxn>
                <a:cxn ang="0">
                  <a:pos x="10" y="78"/>
                </a:cxn>
                <a:cxn ang="0">
                  <a:pos x="13" y="51"/>
                </a:cxn>
                <a:cxn ang="0">
                  <a:pos x="13" y="32"/>
                </a:cxn>
                <a:cxn ang="0">
                  <a:pos x="10" y="5"/>
                </a:cxn>
                <a:cxn ang="0">
                  <a:pos x="1" y="3"/>
                </a:cxn>
                <a:cxn ang="0">
                  <a:pos x="1" y="0"/>
                </a:cxn>
                <a:cxn ang="0">
                  <a:pos x="36" y="0"/>
                </a:cxn>
                <a:cxn ang="0">
                  <a:pos x="36" y="3"/>
                </a:cxn>
                <a:cxn ang="0">
                  <a:pos x="27" y="5"/>
                </a:cxn>
                <a:cxn ang="0">
                  <a:pos x="24" y="32"/>
                </a:cxn>
                <a:cxn ang="0">
                  <a:pos x="24" y="38"/>
                </a:cxn>
                <a:cxn ang="0">
                  <a:pos x="72" y="38"/>
                </a:cxn>
                <a:cxn ang="0">
                  <a:pos x="72" y="32"/>
                </a:cxn>
                <a:cxn ang="0">
                  <a:pos x="69" y="5"/>
                </a:cxn>
                <a:cxn ang="0">
                  <a:pos x="60" y="3"/>
                </a:cxn>
                <a:cxn ang="0">
                  <a:pos x="60" y="0"/>
                </a:cxn>
                <a:cxn ang="0">
                  <a:pos x="96" y="0"/>
                </a:cxn>
                <a:cxn ang="0">
                  <a:pos x="95" y="3"/>
                </a:cxn>
                <a:cxn ang="0">
                  <a:pos x="86" y="5"/>
                </a:cxn>
                <a:cxn ang="0">
                  <a:pos x="83" y="32"/>
                </a:cxn>
                <a:cxn ang="0">
                  <a:pos x="83" y="51"/>
                </a:cxn>
                <a:cxn ang="0">
                  <a:pos x="86" y="78"/>
                </a:cxn>
                <a:cxn ang="0">
                  <a:pos x="95" y="80"/>
                </a:cxn>
                <a:cxn ang="0">
                  <a:pos x="96" y="83"/>
                </a:cxn>
                <a:cxn ang="0">
                  <a:pos x="60" y="83"/>
                </a:cxn>
              </a:cxnLst>
              <a:rect l="0" t="0" r="r" b="b"/>
              <a:pathLst>
                <a:path w="96" h="83">
                  <a:moveTo>
                    <a:pt x="60" y="83"/>
                  </a:moveTo>
                  <a:cubicBezTo>
                    <a:pt x="59" y="83"/>
                    <a:pt x="59" y="80"/>
                    <a:pt x="60" y="80"/>
                  </a:cubicBezTo>
                  <a:cubicBezTo>
                    <a:pt x="65" y="79"/>
                    <a:pt x="68" y="79"/>
                    <a:pt x="69" y="78"/>
                  </a:cubicBezTo>
                  <a:cubicBezTo>
                    <a:pt x="71" y="77"/>
                    <a:pt x="72" y="74"/>
                    <a:pt x="72" y="51"/>
                  </a:cubicBezTo>
                  <a:cubicBezTo>
                    <a:pt x="72" y="43"/>
                    <a:pt x="72" y="43"/>
                    <a:pt x="72" y="43"/>
                  </a:cubicBezTo>
                  <a:cubicBezTo>
                    <a:pt x="24" y="43"/>
                    <a:pt x="24" y="43"/>
                    <a:pt x="24" y="43"/>
                  </a:cubicBezTo>
                  <a:cubicBezTo>
                    <a:pt x="24" y="51"/>
                    <a:pt x="24" y="51"/>
                    <a:pt x="24" y="51"/>
                  </a:cubicBezTo>
                  <a:cubicBezTo>
                    <a:pt x="24" y="74"/>
                    <a:pt x="26" y="77"/>
                    <a:pt x="27" y="78"/>
                  </a:cubicBezTo>
                  <a:cubicBezTo>
                    <a:pt x="29" y="79"/>
                    <a:pt x="31" y="79"/>
                    <a:pt x="36" y="80"/>
                  </a:cubicBezTo>
                  <a:cubicBezTo>
                    <a:pt x="37" y="80"/>
                    <a:pt x="37" y="83"/>
                    <a:pt x="36" y="83"/>
                  </a:cubicBezTo>
                  <a:cubicBezTo>
                    <a:pt x="30" y="83"/>
                    <a:pt x="7" y="83"/>
                    <a:pt x="1" y="83"/>
                  </a:cubicBezTo>
                  <a:cubicBezTo>
                    <a:pt x="1" y="83"/>
                    <a:pt x="0" y="80"/>
                    <a:pt x="1" y="80"/>
                  </a:cubicBezTo>
                  <a:cubicBezTo>
                    <a:pt x="6" y="79"/>
                    <a:pt x="8" y="79"/>
                    <a:pt x="10" y="78"/>
                  </a:cubicBezTo>
                  <a:cubicBezTo>
                    <a:pt x="12" y="77"/>
                    <a:pt x="13" y="74"/>
                    <a:pt x="13" y="51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9"/>
                    <a:pt x="12" y="6"/>
                    <a:pt x="10" y="5"/>
                  </a:cubicBezTo>
                  <a:cubicBezTo>
                    <a:pt x="8" y="4"/>
                    <a:pt x="6" y="4"/>
                    <a:pt x="1" y="3"/>
                  </a:cubicBezTo>
                  <a:cubicBezTo>
                    <a:pt x="0" y="3"/>
                    <a:pt x="1" y="0"/>
                    <a:pt x="1" y="0"/>
                  </a:cubicBezTo>
                  <a:cubicBezTo>
                    <a:pt x="7" y="0"/>
                    <a:pt x="30" y="0"/>
                    <a:pt x="36" y="0"/>
                  </a:cubicBezTo>
                  <a:cubicBezTo>
                    <a:pt x="37" y="0"/>
                    <a:pt x="37" y="3"/>
                    <a:pt x="36" y="3"/>
                  </a:cubicBezTo>
                  <a:cubicBezTo>
                    <a:pt x="31" y="4"/>
                    <a:pt x="29" y="4"/>
                    <a:pt x="27" y="5"/>
                  </a:cubicBezTo>
                  <a:cubicBezTo>
                    <a:pt x="26" y="6"/>
                    <a:pt x="24" y="9"/>
                    <a:pt x="24" y="32"/>
                  </a:cubicBezTo>
                  <a:cubicBezTo>
                    <a:pt x="24" y="38"/>
                    <a:pt x="24" y="38"/>
                    <a:pt x="24" y="38"/>
                  </a:cubicBezTo>
                  <a:cubicBezTo>
                    <a:pt x="72" y="38"/>
                    <a:pt x="72" y="38"/>
                    <a:pt x="72" y="38"/>
                  </a:cubicBezTo>
                  <a:cubicBezTo>
                    <a:pt x="72" y="32"/>
                    <a:pt x="72" y="32"/>
                    <a:pt x="72" y="32"/>
                  </a:cubicBezTo>
                  <a:cubicBezTo>
                    <a:pt x="72" y="9"/>
                    <a:pt x="71" y="6"/>
                    <a:pt x="69" y="5"/>
                  </a:cubicBezTo>
                  <a:cubicBezTo>
                    <a:pt x="68" y="4"/>
                    <a:pt x="65" y="4"/>
                    <a:pt x="60" y="3"/>
                  </a:cubicBezTo>
                  <a:cubicBezTo>
                    <a:pt x="59" y="3"/>
                    <a:pt x="59" y="0"/>
                    <a:pt x="60" y="0"/>
                  </a:cubicBezTo>
                  <a:cubicBezTo>
                    <a:pt x="66" y="0"/>
                    <a:pt x="89" y="0"/>
                    <a:pt x="96" y="0"/>
                  </a:cubicBezTo>
                  <a:cubicBezTo>
                    <a:pt x="96" y="0"/>
                    <a:pt x="96" y="3"/>
                    <a:pt x="95" y="3"/>
                  </a:cubicBezTo>
                  <a:cubicBezTo>
                    <a:pt x="90" y="4"/>
                    <a:pt x="88" y="4"/>
                    <a:pt x="86" y="5"/>
                  </a:cubicBezTo>
                  <a:cubicBezTo>
                    <a:pt x="85" y="6"/>
                    <a:pt x="83" y="9"/>
                    <a:pt x="83" y="32"/>
                  </a:cubicBezTo>
                  <a:cubicBezTo>
                    <a:pt x="83" y="51"/>
                    <a:pt x="83" y="51"/>
                    <a:pt x="83" y="51"/>
                  </a:cubicBezTo>
                  <a:cubicBezTo>
                    <a:pt x="83" y="74"/>
                    <a:pt x="85" y="77"/>
                    <a:pt x="86" y="78"/>
                  </a:cubicBezTo>
                  <a:cubicBezTo>
                    <a:pt x="88" y="79"/>
                    <a:pt x="90" y="79"/>
                    <a:pt x="95" y="80"/>
                  </a:cubicBezTo>
                  <a:cubicBezTo>
                    <a:pt x="96" y="80"/>
                    <a:pt x="96" y="83"/>
                    <a:pt x="96" y="83"/>
                  </a:cubicBezTo>
                  <a:cubicBezTo>
                    <a:pt x="89" y="83"/>
                    <a:pt x="66" y="83"/>
                    <a:pt x="60" y="83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108"/>
            <p:cNvSpPr>
              <a:spLocks/>
            </p:cNvSpPr>
            <p:nvPr/>
          </p:nvSpPr>
          <p:spPr bwMode="auto">
            <a:xfrm>
              <a:off x="2959" y="925"/>
              <a:ext cx="276" cy="252"/>
            </a:xfrm>
            <a:custGeom>
              <a:avLst/>
              <a:gdLst/>
              <a:ahLst/>
              <a:cxnLst>
                <a:cxn ang="0">
                  <a:pos x="82" y="6"/>
                </a:cxn>
                <a:cxn ang="0">
                  <a:pos x="80" y="32"/>
                </a:cxn>
                <a:cxn ang="0">
                  <a:pos x="80" y="54"/>
                </a:cxn>
                <a:cxn ang="0">
                  <a:pos x="47" y="84"/>
                </a:cxn>
                <a:cxn ang="0">
                  <a:pos x="12" y="54"/>
                </a:cxn>
                <a:cxn ang="0">
                  <a:pos x="12" y="32"/>
                </a:cxn>
                <a:cxn ang="0">
                  <a:pos x="9" y="5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36" y="0"/>
                </a:cxn>
                <a:cxn ang="0">
                  <a:pos x="36" y="3"/>
                </a:cxn>
                <a:cxn ang="0">
                  <a:pos x="26" y="5"/>
                </a:cxn>
                <a:cxn ang="0">
                  <a:pos x="23" y="32"/>
                </a:cxn>
                <a:cxn ang="0">
                  <a:pos x="23" y="50"/>
                </a:cxn>
                <a:cxn ang="0">
                  <a:pos x="50" y="77"/>
                </a:cxn>
                <a:cxn ang="0">
                  <a:pos x="73" y="52"/>
                </a:cxn>
                <a:cxn ang="0">
                  <a:pos x="73" y="32"/>
                </a:cxn>
                <a:cxn ang="0">
                  <a:pos x="71" y="6"/>
                </a:cxn>
                <a:cxn ang="0">
                  <a:pos x="61" y="3"/>
                </a:cxn>
                <a:cxn ang="0">
                  <a:pos x="61" y="0"/>
                </a:cxn>
                <a:cxn ang="0">
                  <a:pos x="91" y="0"/>
                </a:cxn>
                <a:cxn ang="0">
                  <a:pos x="91" y="3"/>
                </a:cxn>
                <a:cxn ang="0">
                  <a:pos x="82" y="6"/>
                </a:cxn>
              </a:cxnLst>
              <a:rect l="0" t="0" r="r" b="b"/>
              <a:pathLst>
                <a:path w="92" h="84">
                  <a:moveTo>
                    <a:pt x="82" y="6"/>
                  </a:moveTo>
                  <a:cubicBezTo>
                    <a:pt x="81" y="7"/>
                    <a:pt x="80" y="9"/>
                    <a:pt x="80" y="32"/>
                  </a:cubicBezTo>
                  <a:cubicBezTo>
                    <a:pt x="80" y="54"/>
                    <a:pt x="80" y="54"/>
                    <a:pt x="80" y="54"/>
                  </a:cubicBezTo>
                  <a:cubicBezTo>
                    <a:pt x="80" y="69"/>
                    <a:pt x="67" y="84"/>
                    <a:pt x="47" y="84"/>
                  </a:cubicBezTo>
                  <a:cubicBezTo>
                    <a:pt x="26" y="84"/>
                    <a:pt x="12" y="71"/>
                    <a:pt x="12" y="54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2" y="9"/>
                    <a:pt x="11" y="6"/>
                    <a:pt x="9" y="5"/>
                  </a:cubicBezTo>
                  <a:cubicBezTo>
                    <a:pt x="8" y="4"/>
                    <a:pt x="6" y="4"/>
                    <a:pt x="0" y="3"/>
                  </a:cubicBezTo>
                  <a:cubicBezTo>
                    <a:pt x="0" y="3"/>
                    <a:pt x="0" y="0"/>
                    <a:pt x="0" y="0"/>
                  </a:cubicBezTo>
                  <a:cubicBezTo>
                    <a:pt x="6" y="0"/>
                    <a:pt x="30" y="0"/>
                    <a:pt x="36" y="0"/>
                  </a:cubicBezTo>
                  <a:cubicBezTo>
                    <a:pt x="36" y="0"/>
                    <a:pt x="37" y="3"/>
                    <a:pt x="36" y="3"/>
                  </a:cubicBezTo>
                  <a:cubicBezTo>
                    <a:pt x="31" y="4"/>
                    <a:pt x="28" y="4"/>
                    <a:pt x="26" y="5"/>
                  </a:cubicBezTo>
                  <a:cubicBezTo>
                    <a:pt x="25" y="6"/>
                    <a:pt x="23" y="9"/>
                    <a:pt x="23" y="32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3" y="66"/>
                    <a:pt x="33" y="77"/>
                    <a:pt x="50" y="77"/>
                  </a:cubicBezTo>
                  <a:cubicBezTo>
                    <a:pt x="66" y="77"/>
                    <a:pt x="73" y="66"/>
                    <a:pt x="73" y="52"/>
                  </a:cubicBezTo>
                  <a:cubicBezTo>
                    <a:pt x="73" y="32"/>
                    <a:pt x="73" y="32"/>
                    <a:pt x="73" y="32"/>
                  </a:cubicBezTo>
                  <a:cubicBezTo>
                    <a:pt x="73" y="9"/>
                    <a:pt x="72" y="7"/>
                    <a:pt x="71" y="6"/>
                  </a:cubicBezTo>
                  <a:cubicBezTo>
                    <a:pt x="69" y="4"/>
                    <a:pt x="66" y="4"/>
                    <a:pt x="61" y="3"/>
                  </a:cubicBezTo>
                  <a:cubicBezTo>
                    <a:pt x="61" y="3"/>
                    <a:pt x="61" y="0"/>
                    <a:pt x="61" y="0"/>
                  </a:cubicBezTo>
                  <a:cubicBezTo>
                    <a:pt x="68" y="0"/>
                    <a:pt x="85" y="0"/>
                    <a:pt x="91" y="0"/>
                  </a:cubicBezTo>
                  <a:cubicBezTo>
                    <a:pt x="92" y="0"/>
                    <a:pt x="92" y="3"/>
                    <a:pt x="91" y="3"/>
                  </a:cubicBezTo>
                  <a:cubicBezTo>
                    <a:pt x="86" y="4"/>
                    <a:pt x="84" y="4"/>
                    <a:pt x="82" y="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9"/>
            <p:cNvSpPr>
              <a:spLocks noEditPoints="1"/>
            </p:cNvSpPr>
            <p:nvPr/>
          </p:nvSpPr>
          <p:spPr bwMode="auto">
            <a:xfrm>
              <a:off x="3261" y="925"/>
              <a:ext cx="271" cy="249"/>
            </a:xfrm>
            <a:custGeom>
              <a:avLst/>
              <a:gdLst/>
              <a:ahLst/>
              <a:cxnLst>
                <a:cxn ang="0">
                  <a:pos x="82" y="82"/>
                </a:cxn>
                <a:cxn ang="0">
                  <a:pos x="62" y="78"/>
                </a:cxn>
                <a:cxn ang="0">
                  <a:pos x="38" y="48"/>
                </a:cxn>
                <a:cxn ang="0">
                  <a:pos x="24" y="48"/>
                </a:cxn>
                <a:cxn ang="0">
                  <a:pos x="24" y="51"/>
                </a:cxn>
                <a:cxn ang="0">
                  <a:pos x="27" y="78"/>
                </a:cxn>
                <a:cxn ang="0">
                  <a:pos x="38" y="80"/>
                </a:cxn>
                <a:cxn ang="0">
                  <a:pos x="39" y="83"/>
                </a:cxn>
                <a:cxn ang="0">
                  <a:pos x="1" y="83"/>
                </a:cxn>
                <a:cxn ang="0">
                  <a:pos x="1" y="80"/>
                </a:cxn>
                <a:cxn ang="0">
                  <a:pos x="10" y="78"/>
                </a:cxn>
                <a:cxn ang="0">
                  <a:pos x="13" y="51"/>
                </a:cxn>
                <a:cxn ang="0">
                  <a:pos x="13" y="32"/>
                </a:cxn>
                <a:cxn ang="0">
                  <a:pos x="10" y="5"/>
                </a:cxn>
                <a:cxn ang="0">
                  <a:pos x="1" y="3"/>
                </a:cxn>
                <a:cxn ang="0">
                  <a:pos x="1" y="0"/>
                </a:cxn>
                <a:cxn ang="0">
                  <a:pos x="19" y="0"/>
                </a:cxn>
                <a:cxn ang="0">
                  <a:pos x="35" y="0"/>
                </a:cxn>
                <a:cxn ang="0">
                  <a:pos x="66" y="21"/>
                </a:cxn>
                <a:cxn ang="0">
                  <a:pos x="48" y="45"/>
                </a:cxn>
                <a:cxn ang="0">
                  <a:pos x="86" y="79"/>
                </a:cxn>
                <a:cxn ang="0">
                  <a:pos x="90" y="79"/>
                </a:cxn>
                <a:cxn ang="0">
                  <a:pos x="90" y="82"/>
                </a:cxn>
                <a:cxn ang="0">
                  <a:pos x="82" y="82"/>
                </a:cxn>
                <a:cxn ang="0">
                  <a:pos x="34" y="5"/>
                </a:cxn>
                <a:cxn ang="0">
                  <a:pos x="26" y="7"/>
                </a:cxn>
                <a:cxn ang="0">
                  <a:pos x="24" y="32"/>
                </a:cxn>
                <a:cxn ang="0">
                  <a:pos x="26" y="41"/>
                </a:cxn>
                <a:cxn ang="0">
                  <a:pos x="36" y="43"/>
                </a:cxn>
                <a:cxn ang="0">
                  <a:pos x="52" y="25"/>
                </a:cxn>
                <a:cxn ang="0">
                  <a:pos x="34" y="5"/>
                </a:cxn>
              </a:cxnLst>
              <a:rect l="0" t="0" r="r" b="b"/>
              <a:pathLst>
                <a:path w="90" h="83">
                  <a:moveTo>
                    <a:pt x="82" y="82"/>
                  </a:moveTo>
                  <a:cubicBezTo>
                    <a:pt x="74" y="82"/>
                    <a:pt x="67" y="82"/>
                    <a:pt x="62" y="78"/>
                  </a:cubicBezTo>
                  <a:cubicBezTo>
                    <a:pt x="55" y="74"/>
                    <a:pt x="48" y="65"/>
                    <a:pt x="38" y="48"/>
                  </a:cubicBezTo>
                  <a:cubicBezTo>
                    <a:pt x="32" y="48"/>
                    <a:pt x="29" y="48"/>
                    <a:pt x="24" y="48"/>
                  </a:cubicBezTo>
                  <a:cubicBezTo>
                    <a:pt x="24" y="51"/>
                    <a:pt x="24" y="51"/>
                    <a:pt x="24" y="51"/>
                  </a:cubicBezTo>
                  <a:cubicBezTo>
                    <a:pt x="24" y="74"/>
                    <a:pt x="26" y="77"/>
                    <a:pt x="27" y="78"/>
                  </a:cubicBezTo>
                  <a:cubicBezTo>
                    <a:pt x="29" y="79"/>
                    <a:pt x="33" y="79"/>
                    <a:pt x="38" y="80"/>
                  </a:cubicBezTo>
                  <a:cubicBezTo>
                    <a:pt x="39" y="80"/>
                    <a:pt x="39" y="83"/>
                    <a:pt x="39" y="83"/>
                  </a:cubicBezTo>
                  <a:cubicBezTo>
                    <a:pt x="33" y="83"/>
                    <a:pt x="7" y="83"/>
                    <a:pt x="1" y="83"/>
                  </a:cubicBezTo>
                  <a:cubicBezTo>
                    <a:pt x="0" y="83"/>
                    <a:pt x="0" y="80"/>
                    <a:pt x="1" y="80"/>
                  </a:cubicBezTo>
                  <a:cubicBezTo>
                    <a:pt x="6" y="79"/>
                    <a:pt x="9" y="79"/>
                    <a:pt x="10" y="78"/>
                  </a:cubicBezTo>
                  <a:cubicBezTo>
                    <a:pt x="11" y="77"/>
                    <a:pt x="13" y="74"/>
                    <a:pt x="13" y="51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9"/>
                    <a:pt x="11" y="6"/>
                    <a:pt x="10" y="5"/>
                  </a:cubicBezTo>
                  <a:cubicBezTo>
                    <a:pt x="9" y="4"/>
                    <a:pt x="6" y="4"/>
                    <a:pt x="1" y="3"/>
                  </a:cubicBezTo>
                  <a:cubicBezTo>
                    <a:pt x="0" y="3"/>
                    <a:pt x="0" y="0"/>
                    <a:pt x="1" y="0"/>
                  </a:cubicBezTo>
                  <a:cubicBezTo>
                    <a:pt x="7" y="0"/>
                    <a:pt x="13" y="0"/>
                    <a:pt x="19" y="0"/>
                  </a:cubicBezTo>
                  <a:cubicBezTo>
                    <a:pt x="23" y="0"/>
                    <a:pt x="29" y="0"/>
                    <a:pt x="35" y="0"/>
                  </a:cubicBezTo>
                  <a:cubicBezTo>
                    <a:pt x="54" y="0"/>
                    <a:pt x="66" y="11"/>
                    <a:pt x="66" y="21"/>
                  </a:cubicBezTo>
                  <a:cubicBezTo>
                    <a:pt x="66" y="31"/>
                    <a:pt x="58" y="40"/>
                    <a:pt x="48" y="45"/>
                  </a:cubicBezTo>
                  <a:cubicBezTo>
                    <a:pt x="66" y="71"/>
                    <a:pt x="75" y="79"/>
                    <a:pt x="86" y="79"/>
                  </a:cubicBezTo>
                  <a:cubicBezTo>
                    <a:pt x="87" y="79"/>
                    <a:pt x="89" y="79"/>
                    <a:pt x="90" y="79"/>
                  </a:cubicBezTo>
                  <a:cubicBezTo>
                    <a:pt x="90" y="79"/>
                    <a:pt x="90" y="82"/>
                    <a:pt x="90" y="82"/>
                  </a:cubicBezTo>
                  <a:cubicBezTo>
                    <a:pt x="88" y="82"/>
                    <a:pt x="85" y="82"/>
                    <a:pt x="82" y="82"/>
                  </a:cubicBezTo>
                  <a:close/>
                  <a:moveTo>
                    <a:pt x="34" y="5"/>
                  </a:moveTo>
                  <a:cubicBezTo>
                    <a:pt x="30" y="5"/>
                    <a:pt x="27" y="6"/>
                    <a:pt x="26" y="7"/>
                  </a:cubicBezTo>
                  <a:cubicBezTo>
                    <a:pt x="26" y="7"/>
                    <a:pt x="24" y="16"/>
                    <a:pt x="24" y="32"/>
                  </a:cubicBezTo>
                  <a:cubicBezTo>
                    <a:pt x="24" y="40"/>
                    <a:pt x="25" y="41"/>
                    <a:pt x="26" y="41"/>
                  </a:cubicBezTo>
                  <a:cubicBezTo>
                    <a:pt x="27" y="43"/>
                    <a:pt x="29" y="43"/>
                    <a:pt x="36" y="43"/>
                  </a:cubicBezTo>
                  <a:cubicBezTo>
                    <a:pt x="45" y="43"/>
                    <a:pt x="52" y="35"/>
                    <a:pt x="52" y="25"/>
                  </a:cubicBezTo>
                  <a:cubicBezTo>
                    <a:pt x="52" y="14"/>
                    <a:pt x="47" y="5"/>
                    <a:pt x="34" y="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0"/>
            <p:cNvSpPr>
              <a:spLocks/>
            </p:cNvSpPr>
            <p:nvPr/>
          </p:nvSpPr>
          <p:spPr bwMode="auto">
            <a:xfrm>
              <a:off x="3522" y="922"/>
              <a:ext cx="235" cy="255"/>
            </a:xfrm>
            <a:custGeom>
              <a:avLst/>
              <a:gdLst/>
              <a:ahLst/>
              <a:cxnLst>
                <a:cxn ang="0">
                  <a:pos x="73" y="79"/>
                </a:cxn>
                <a:cxn ang="0">
                  <a:pos x="47" y="85"/>
                </a:cxn>
                <a:cxn ang="0">
                  <a:pos x="0" y="44"/>
                </a:cxn>
                <a:cxn ang="0">
                  <a:pos x="47" y="0"/>
                </a:cxn>
                <a:cxn ang="0">
                  <a:pos x="74" y="4"/>
                </a:cxn>
                <a:cxn ang="0">
                  <a:pos x="75" y="4"/>
                </a:cxn>
                <a:cxn ang="0">
                  <a:pos x="75" y="23"/>
                </a:cxn>
                <a:cxn ang="0">
                  <a:pos x="72" y="22"/>
                </a:cxn>
                <a:cxn ang="0">
                  <a:pos x="67" y="12"/>
                </a:cxn>
                <a:cxn ang="0">
                  <a:pos x="46" y="5"/>
                </a:cxn>
                <a:cxn ang="0">
                  <a:pos x="13" y="40"/>
                </a:cxn>
                <a:cxn ang="0">
                  <a:pos x="47" y="80"/>
                </a:cxn>
                <a:cxn ang="0">
                  <a:pos x="68" y="73"/>
                </a:cxn>
                <a:cxn ang="0">
                  <a:pos x="74" y="62"/>
                </a:cxn>
                <a:cxn ang="0">
                  <a:pos x="77" y="62"/>
                </a:cxn>
                <a:cxn ang="0">
                  <a:pos x="73" y="79"/>
                </a:cxn>
              </a:cxnLst>
              <a:rect l="0" t="0" r="r" b="b"/>
              <a:pathLst>
                <a:path w="77" h="85">
                  <a:moveTo>
                    <a:pt x="73" y="79"/>
                  </a:moveTo>
                  <a:cubicBezTo>
                    <a:pt x="72" y="81"/>
                    <a:pt x="63" y="85"/>
                    <a:pt x="47" y="85"/>
                  </a:cubicBezTo>
                  <a:cubicBezTo>
                    <a:pt x="20" y="85"/>
                    <a:pt x="0" y="66"/>
                    <a:pt x="0" y="44"/>
                  </a:cubicBezTo>
                  <a:cubicBezTo>
                    <a:pt x="0" y="22"/>
                    <a:pt x="18" y="0"/>
                    <a:pt x="47" y="0"/>
                  </a:cubicBezTo>
                  <a:cubicBezTo>
                    <a:pt x="62" y="0"/>
                    <a:pt x="70" y="5"/>
                    <a:pt x="74" y="4"/>
                  </a:cubicBezTo>
                  <a:cubicBezTo>
                    <a:pt x="75" y="4"/>
                    <a:pt x="75" y="4"/>
                    <a:pt x="75" y="4"/>
                  </a:cubicBezTo>
                  <a:cubicBezTo>
                    <a:pt x="75" y="9"/>
                    <a:pt x="75" y="16"/>
                    <a:pt x="75" y="23"/>
                  </a:cubicBezTo>
                  <a:cubicBezTo>
                    <a:pt x="75" y="23"/>
                    <a:pt x="72" y="23"/>
                    <a:pt x="72" y="22"/>
                  </a:cubicBezTo>
                  <a:cubicBezTo>
                    <a:pt x="72" y="19"/>
                    <a:pt x="70" y="15"/>
                    <a:pt x="67" y="12"/>
                  </a:cubicBezTo>
                  <a:cubicBezTo>
                    <a:pt x="62" y="8"/>
                    <a:pt x="55" y="5"/>
                    <a:pt x="46" y="5"/>
                  </a:cubicBezTo>
                  <a:cubicBezTo>
                    <a:pt x="22" y="5"/>
                    <a:pt x="13" y="22"/>
                    <a:pt x="13" y="40"/>
                  </a:cubicBezTo>
                  <a:cubicBezTo>
                    <a:pt x="13" y="60"/>
                    <a:pt x="27" y="80"/>
                    <a:pt x="47" y="80"/>
                  </a:cubicBezTo>
                  <a:cubicBezTo>
                    <a:pt x="57" y="80"/>
                    <a:pt x="64" y="78"/>
                    <a:pt x="68" y="73"/>
                  </a:cubicBezTo>
                  <a:cubicBezTo>
                    <a:pt x="71" y="70"/>
                    <a:pt x="72" y="66"/>
                    <a:pt x="74" y="62"/>
                  </a:cubicBezTo>
                  <a:cubicBezTo>
                    <a:pt x="74" y="61"/>
                    <a:pt x="77" y="62"/>
                    <a:pt x="77" y="62"/>
                  </a:cubicBezTo>
                  <a:cubicBezTo>
                    <a:pt x="76" y="69"/>
                    <a:pt x="74" y="77"/>
                    <a:pt x="73" y="7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11"/>
            <p:cNvSpPr>
              <a:spLocks/>
            </p:cNvSpPr>
            <p:nvPr/>
          </p:nvSpPr>
          <p:spPr bwMode="auto">
            <a:xfrm>
              <a:off x="3799" y="925"/>
              <a:ext cx="289" cy="249"/>
            </a:xfrm>
            <a:custGeom>
              <a:avLst/>
              <a:gdLst/>
              <a:ahLst/>
              <a:cxnLst>
                <a:cxn ang="0">
                  <a:pos x="60" y="83"/>
                </a:cxn>
                <a:cxn ang="0">
                  <a:pos x="60" y="80"/>
                </a:cxn>
                <a:cxn ang="0">
                  <a:pos x="69" y="78"/>
                </a:cxn>
                <a:cxn ang="0">
                  <a:pos x="72" y="51"/>
                </a:cxn>
                <a:cxn ang="0">
                  <a:pos x="72" y="43"/>
                </a:cxn>
                <a:cxn ang="0">
                  <a:pos x="24" y="43"/>
                </a:cxn>
                <a:cxn ang="0">
                  <a:pos x="24" y="51"/>
                </a:cxn>
                <a:cxn ang="0">
                  <a:pos x="27" y="78"/>
                </a:cxn>
                <a:cxn ang="0">
                  <a:pos x="36" y="80"/>
                </a:cxn>
                <a:cxn ang="0">
                  <a:pos x="36" y="83"/>
                </a:cxn>
                <a:cxn ang="0">
                  <a:pos x="0" y="83"/>
                </a:cxn>
                <a:cxn ang="0">
                  <a:pos x="1" y="80"/>
                </a:cxn>
                <a:cxn ang="0">
                  <a:pos x="10" y="78"/>
                </a:cxn>
                <a:cxn ang="0">
                  <a:pos x="12" y="51"/>
                </a:cxn>
                <a:cxn ang="0">
                  <a:pos x="12" y="32"/>
                </a:cxn>
                <a:cxn ang="0">
                  <a:pos x="10" y="5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36" y="0"/>
                </a:cxn>
                <a:cxn ang="0">
                  <a:pos x="36" y="3"/>
                </a:cxn>
                <a:cxn ang="0">
                  <a:pos x="27" y="5"/>
                </a:cxn>
                <a:cxn ang="0">
                  <a:pos x="24" y="32"/>
                </a:cxn>
                <a:cxn ang="0">
                  <a:pos x="24" y="38"/>
                </a:cxn>
                <a:cxn ang="0">
                  <a:pos x="72" y="38"/>
                </a:cxn>
                <a:cxn ang="0">
                  <a:pos x="72" y="32"/>
                </a:cxn>
                <a:cxn ang="0">
                  <a:pos x="69" y="5"/>
                </a:cxn>
                <a:cxn ang="0">
                  <a:pos x="60" y="3"/>
                </a:cxn>
                <a:cxn ang="0">
                  <a:pos x="60" y="0"/>
                </a:cxn>
                <a:cxn ang="0">
                  <a:pos x="95" y="0"/>
                </a:cxn>
                <a:cxn ang="0">
                  <a:pos x="95" y="3"/>
                </a:cxn>
                <a:cxn ang="0">
                  <a:pos x="86" y="5"/>
                </a:cxn>
                <a:cxn ang="0">
                  <a:pos x="83" y="32"/>
                </a:cxn>
                <a:cxn ang="0">
                  <a:pos x="83" y="51"/>
                </a:cxn>
                <a:cxn ang="0">
                  <a:pos x="86" y="78"/>
                </a:cxn>
                <a:cxn ang="0">
                  <a:pos x="95" y="80"/>
                </a:cxn>
                <a:cxn ang="0">
                  <a:pos x="95" y="83"/>
                </a:cxn>
                <a:cxn ang="0">
                  <a:pos x="60" y="83"/>
                </a:cxn>
              </a:cxnLst>
              <a:rect l="0" t="0" r="r" b="b"/>
              <a:pathLst>
                <a:path w="96" h="83">
                  <a:moveTo>
                    <a:pt x="60" y="83"/>
                  </a:moveTo>
                  <a:cubicBezTo>
                    <a:pt x="59" y="83"/>
                    <a:pt x="59" y="80"/>
                    <a:pt x="60" y="80"/>
                  </a:cubicBezTo>
                  <a:cubicBezTo>
                    <a:pt x="65" y="79"/>
                    <a:pt x="67" y="79"/>
                    <a:pt x="69" y="78"/>
                  </a:cubicBezTo>
                  <a:cubicBezTo>
                    <a:pt x="70" y="77"/>
                    <a:pt x="72" y="74"/>
                    <a:pt x="72" y="51"/>
                  </a:cubicBezTo>
                  <a:cubicBezTo>
                    <a:pt x="72" y="43"/>
                    <a:pt x="72" y="43"/>
                    <a:pt x="72" y="43"/>
                  </a:cubicBezTo>
                  <a:cubicBezTo>
                    <a:pt x="24" y="43"/>
                    <a:pt x="24" y="43"/>
                    <a:pt x="24" y="43"/>
                  </a:cubicBezTo>
                  <a:cubicBezTo>
                    <a:pt x="24" y="51"/>
                    <a:pt x="24" y="51"/>
                    <a:pt x="24" y="51"/>
                  </a:cubicBezTo>
                  <a:cubicBezTo>
                    <a:pt x="24" y="74"/>
                    <a:pt x="25" y="77"/>
                    <a:pt x="27" y="78"/>
                  </a:cubicBezTo>
                  <a:cubicBezTo>
                    <a:pt x="28" y="79"/>
                    <a:pt x="30" y="79"/>
                    <a:pt x="36" y="80"/>
                  </a:cubicBezTo>
                  <a:cubicBezTo>
                    <a:pt x="36" y="80"/>
                    <a:pt x="36" y="83"/>
                    <a:pt x="36" y="83"/>
                  </a:cubicBezTo>
                  <a:cubicBezTo>
                    <a:pt x="30" y="83"/>
                    <a:pt x="7" y="83"/>
                    <a:pt x="0" y="83"/>
                  </a:cubicBezTo>
                  <a:cubicBezTo>
                    <a:pt x="0" y="83"/>
                    <a:pt x="0" y="80"/>
                    <a:pt x="1" y="80"/>
                  </a:cubicBezTo>
                  <a:cubicBezTo>
                    <a:pt x="6" y="79"/>
                    <a:pt x="8" y="79"/>
                    <a:pt x="10" y="78"/>
                  </a:cubicBezTo>
                  <a:cubicBezTo>
                    <a:pt x="11" y="77"/>
                    <a:pt x="12" y="74"/>
                    <a:pt x="12" y="51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2" y="9"/>
                    <a:pt x="11" y="6"/>
                    <a:pt x="10" y="5"/>
                  </a:cubicBezTo>
                  <a:cubicBezTo>
                    <a:pt x="8" y="4"/>
                    <a:pt x="6" y="4"/>
                    <a:pt x="1" y="3"/>
                  </a:cubicBezTo>
                  <a:cubicBezTo>
                    <a:pt x="0" y="3"/>
                    <a:pt x="0" y="0"/>
                    <a:pt x="0" y="0"/>
                  </a:cubicBezTo>
                  <a:cubicBezTo>
                    <a:pt x="7" y="0"/>
                    <a:pt x="30" y="0"/>
                    <a:pt x="36" y="0"/>
                  </a:cubicBezTo>
                  <a:cubicBezTo>
                    <a:pt x="36" y="0"/>
                    <a:pt x="36" y="3"/>
                    <a:pt x="36" y="3"/>
                  </a:cubicBezTo>
                  <a:cubicBezTo>
                    <a:pt x="30" y="4"/>
                    <a:pt x="28" y="4"/>
                    <a:pt x="27" y="5"/>
                  </a:cubicBezTo>
                  <a:cubicBezTo>
                    <a:pt x="25" y="6"/>
                    <a:pt x="24" y="9"/>
                    <a:pt x="24" y="32"/>
                  </a:cubicBezTo>
                  <a:cubicBezTo>
                    <a:pt x="24" y="38"/>
                    <a:pt x="24" y="38"/>
                    <a:pt x="24" y="38"/>
                  </a:cubicBezTo>
                  <a:cubicBezTo>
                    <a:pt x="72" y="38"/>
                    <a:pt x="72" y="38"/>
                    <a:pt x="72" y="38"/>
                  </a:cubicBezTo>
                  <a:cubicBezTo>
                    <a:pt x="72" y="32"/>
                    <a:pt x="72" y="32"/>
                    <a:pt x="72" y="32"/>
                  </a:cubicBezTo>
                  <a:cubicBezTo>
                    <a:pt x="72" y="9"/>
                    <a:pt x="70" y="6"/>
                    <a:pt x="69" y="5"/>
                  </a:cubicBezTo>
                  <a:cubicBezTo>
                    <a:pt x="67" y="4"/>
                    <a:pt x="65" y="4"/>
                    <a:pt x="60" y="3"/>
                  </a:cubicBezTo>
                  <a:cubicBezTo>
                    <a:pt x="59" y="3"/>
                    <a:pt x="59" y="0"/>
                    <a:pt x="60" y="0"/>
                  </a:cubicBezTo>
                  <a:cubicBezTo>
                    <a:pt x="66" y="0"/>
                    <a:pt x="89" y="0"/>
                    <a:pt x="95" y="0"/>
                  </a:cubicBezTo>
                  <a:cubicBezTo>
                    <a:pt x="96" y="0"/>
                    <a:pt x="96" y="3"/>
                    <a:pt x="95" y="3"/>
                  </a:cubicBezTo>
                  <a:cubicBezTo>
                    <a:pt x="90" y="4"/>
                    <a:pt x="88" y="4"/>
                    <a:pt x="86" y="5"/>
                  </a:cubicBezTo>
                  <a:cubicBezTo>
                    <a:pt x="85" y="6"/>
                    <a:pt x="83" y="9"/>
                    <a:pt x="83" y="32"/>
                  </a:cubicBezTo>
                  <a:cubicBezTo>
                    <a:pt x="83" y="51"/>
                    <a:pt x="83" y="51"/>
                    <a:pt x="83" y="51"/>
                  </a:cubicBezTo>
                  <a:cubicBezTo>
                    <a:pt x="83" y="74"/>
                    <a:pt x="85" y="77"/>
                    <a:pt x="86" y="78"/>
                  </a:cubicBezTo>
                  <a:cubicBezTo>
                    <a:pt x="88" y="79"/>
                    <a:pt x="90" y="79"/>
                    <a:pt x="95" y="80"/>
                  </a:cubicBezTo>
                  <a:cubicBezTo>
                    <a:pt x="96" y="80"/>
                    <a:pt x="96" y="83"/>
                    <a:pt x="95" y="83"/>
                  </a:cubicBezTo>
                  <a:cubicBezTo>
                    <a:pt x="89" y="83"/>
                    <a:pt x="66" y="83"/>
                    <a:pt x="60" y="83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12"/>
            <p:cNvSpPr>
              <a:spLocks noEditPoints="1"/>
            </p:cNvSpPr>
            <p:nvPr/>
          </p:nvSpPr>
          <p:spPr bwMode="auto">
            <a:xfrm>
              <a:off x="4233" y="922"/>
              <a:ext cx="271" cy="255"/>
            </a:xfrm>
            <a:custGeom>
              <a:avLst/>
              <a:gdLst/>
              <a:ahLst/>
              <a:cxnLst>
                <a:cxn ang="0">
                  <a:pos x="44" y="85"/>
                </a:cxn>
                <a:cxn ang="0">
                  <a:pos x="0" y="44"/>
                </a:cxn>
                <a:cxn ang="0">
                  <a:pos x="46" y="0"/>
                </a:cxn>
                <a:cxn ang="0">
                  <a:pos x="90" y="42"/>
                </a:cxn>
                <a:cxn ang="0">
                  <a:pos x="44" y="85"/>
                </a:cxn>
                <a:cxn ang="0">
                  <a:pos x="43" y="5"/>
                </a:cxn>
                <a:cxn ang="0">
                  <a:pos x="14" y="40"/>
                </a:cxn>
                <a:cxn ang="0">
                  <a:pos x="47" y="80"/>
                </a:cxn>
                <a:cxn ang="0">
                  <a:pos x="77" y="45"/>
                </a:cxn>
                <a:cxn ang="0">
                  <a:pos x="43" y="5"/>
                </a:cxn>
              </a:cxnLst>
              <a:rect l="0" t="0" r="r" b="b"/>
              <a:pathLst>
                <a:path w="90" h="85">
                  <a:moveTo>
                    <a:pt x="44" y="85"/>
                  </a:moveTo>
                  <a:cubicBezTo>
                    <a:pt x="19" y="85"/>
                    <a:pt x="0" y="66"/>
                    <a:pt x="0" y="44"/>
                  </a:cubicBezTo>
                  <a:cubicBezTo>
                    <a:pt x="0" y="22"/>
                    <a:pt x="19" y="0"/>
                    <a:pt x="46" y="0"/>
                  </a:cubicBezTo>
                  <a:cubicBezTo>
                    <a:pt x="71" y="0"/>
                    <a:pt x="90" y="19"/>
                    <a:pt x="90" y="42"/>
                  </a:cubicBezTo>
                  <a:cubicBezTo>
                    <a:pt x="90" y="64"/>
                    <a:pt x="71" y="85"/>
                    <a:pt x="44" y="85"/>
                  </a:cubicBezTo>
                  <a:close/>
                  <a:moveTo>
                    <a:pt x="43" y="5"/>
                  </a:moveTo>
                  <a:cubicBezTo>
                    <a:pt x="20" y="5"/>
                    <a:pt x="14" y="24"/>
                    <a:pt x="14" y="40"/>
                  </a:cubicBezTo>
                  <a:cubicBezTo>
                    <a:pt x="14" y="60"/>
                    <a:pt x="26" y="80"/>
                    <a:pt x="47" y="80"/>
                  </a:cubicBezTo>
                  <a:cubicBezTo>
                    <a:pt x="70" y="80"/>
                    <a:pt x="77" y="61"/>
                    <a:pt x="77" y="45"/>
                  </a:cubicBezTo>
                  <a:cubicBezTo>
                    <a:pt x="77" y="24"/>
                    <a:pt x="65" y="5"/>
                    <a:pt x="43" y="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13"/>
            <p:cNvSpPr>
              <a:spLocks/>
            </p:cNvSpPr>
            <p:nvPr/>
          </p:nvSpPr>
          <p:spPr bwMode="auto">
            <a:xfrm>
              <a:off x="4540" y="925"/>
              <a:ext cx="181" cy="249"/>
            </a:xfrm>
            <a:custGeom>
              <a:avLst/>
              <a:gdLst/>
              <a:ahLst/>
              <a:cxnLst>
                <a:cxn ang="0">
                  <a:pos x="58" y="17"/>
                </a:cxn>
                <a:cxn ang="0">
                  <a:pos x="55" y="17"/>
                </a:cxn>
                <a:cxn ang="0">
                  <a:pos x="52" y="9"/>
                </a:cxn>
                <a:cxn ang="0">
                  <a:pos x="36" y="5"/>
                </a:cxn>
                <a:cxn ang="0">
                  <a:pos x="25" y="5"/>
                </a:cxn>
                <a:cxn ang="0">
                  <a:pos x="24" y="19"/>
                </a:cxn>
                <a:cxn ang="0">
                  <a:pos x="24" y="38"/>
                </a:cxn>
                <a:cxn ang="0">
                  <a:pos x="33" y="38"/>
                </a:cxn>
                <a:cxn ang="0">
                  <a:pos x="49" y="32"/>
                </a:cxn>
                <a:cxn ang="0">
                  <a:pos x="52" y="32"/>
                </a:cxn>
                <a:cxn ang="0">
                  <a:pos x="51" y="52"/>
                </a:cxn>
                <a:cxn ang="0">
                  <a:pos x="48" y="52"/>
                </a:cxn>
                <a:cxn ang="0">
                  <a:pos x="46" y="46"/>
                </a:cxn>
                <a:cxn ang="0">
                  <a:pos x="33" y="44"/>
                </a:cxn>
                <a:cxn ang="0">
                  <a:pos x="24" y="44"/>
                </a:cxn>
                <a:cxn ang="0">
                  <a:pos x="24" y="51"/>
                </a:cxn>
                <a:cxn ang="0">
                  <a:pos x="27" y="78"/>
                </a:cxn>
                <a:cxn ang="0">
                  <a:pos x="39" y="80"/>
                </a:cxn>
                <a:cxn ang="0">
                  <a:pos x="39" y="83"/>
                </a:cxn>
                <a:cxn ang="0">
                  <a:pos x="1" y="83"/>
                </a:cxn>
                <a:cxn ang="0">
                  <a:pos x="1" y="80"/>
                </a:cxn>
                <a:cxn ang="0">
                  <a:pos x="10" y="78"/>
                </a:cxn>
                <a:cxn ang="0">
                  <a:pos x="13" y="51"/>
                </a:cxn>
                <a:cxn ang="0">
                  <a:pos x="13" y="32"/>
                </a:cxn>
                <a:cxn ang="0">
                  <a:pos x="10" y="5"/>
                </a:cxn>
                <a:cxn ang="0">
                  <a:pos x="1" y="3"/>
                </a:cxn>
                <a:cxn ang="0">
                  <a:pos x="1" y="0"/>
                </a:cxn>
                <a:cxn ang="0">
                  <a:pos x="36" y="0"/>
                </a:cxn>
                <a:cxn ang="0">
                  <a:pos x="59" y="0"/>
                </a:cxn>
                <a:cxn ang="0">
                  <a:pos x="60" y="0"/>
                </a:cxn>
                <a:cxn ang="0">
                  <a:pos x="58" y="17"/>
                </a:cxn>
              </a:cxnLst>
              <a:rect l="0" t="0" r="r" b="b"/>
              <a:pathLst>
                <a:path w="60" h="83">
                  <a:moveTo>
                    <a:pt x="58" y="17"/>
                  </a:moveTo>
                  <a:cubicBezTo>
                    <a:pt x="58" y="18"/>
                    <a:pt x="55" y="18"/>
                    <a:pt x="55" y="17"/>
                  </a:cubicBezTo>
                  <a:cubicBezTo>
                    <a:pt x="55" y="14"/>
                    <a:pt x="54" y="11"/>
                    <a:pt x="52" y="9"/>
                  </a:cubicBezTo>
                  <a:cubicBezTo>
                    <a:pt x="50" y="7"/>
                    <a:pt x="46" y="5"/>
                    <a:pt x="36" y="5"/>
                  </a:cubicBezTo>
                  <a:cubicBezTo>
                    <a:pt x="31" y="5"/>
                    <a:pt x="26" y="5"/>
                    <a:pt x="25" y="5"/>
                  </a:cubicBezTo>
                  <a:cubicBezTo>
                    <a:pt x="24" y="7"/>
                    <a:pt x="24" y="11"/>
                    <a:pt x="24" y="19"/>
                  </a:cubicBezTo>
                  <a:cubicBezTo>
                    <a:pt x="24" y="38"/>
                    <a:pt x="24" y="38"/>
                    <a:pt x="24" y="38"/>
                  </a:cubicBezTo>
                  <a:cubicBezTo>
                    <a:pt x="33" y="38"/>
                    <a:pt x="33" y="38"/>
                    <a:pt x="33" y="38"/>
                  </a:cubicBezTo>
                  <a:cubicBezTo>
                    <a:pt x="46" y="38"/>
                    <a:pt x="48" y="37"/>
                    <a:pt x="49" y="32"/>
                  </a:cubicBezTo>
                  <a:cubicBezTo>
                    <a:pt x="49" y="32"/>
                    <a:pt x="52" y="32"/>
                    <a:pt x="52" y="32"/>
                  </a:cubicBezTo>
                  <a:cubicBezTo>
                    <a:pt x="51" y="36"/>
                    <a:pt x="51" y="49"/>
                    <a:pt x="51" y="52"/>
                  </a:cubicBezTo>
                  <a:cubicBezTo>
                    <a:pt x="51" y="52"/>
                    <a:pt x="48" y="52"/>
                    <a:pt x="48" y="52"/>
                  </a:cubicBezTo>
                  <a:cubicBezTo>
                    <a:pt x="48" y="50"/>
                    <a:pt x="47" y="47"/>
                    <a:pt x="46" y="46"/>
                  </a:cubicBezTo>
                  <a:cubicBezTo>
                    <a:pt x="45" y="45"/>
                    <a:pt x="43" y="44"/>
                    <a:pt x="33" y="44"/>
                  </a:cubicBezTo>
                  <a:cubicBezTo>
                    <a:pt x="24" y="44"/>
                    <a:pt x="24" y="44"/>
                    <a:pt x="24" y="44"/>
                  </a:cubicBezTo>
                  <a:cubicBezTo>
                    <a:pt x="24" y="51"/>
                    <a:pt x="24" y="51"/>
                    <a:pt x="24" y="51"/>
                  </a:cubicBezTo>
                  <a:cubicBezTo>
                    <a:pt x="24" y="74"/>
                    <a:pt x="25" y="77"/>
                    <a:pt x="27" y="78"/>
                  </a:cubicBezTo>
                  <a:cubicBezTo>
                    <a:pt x="29" y="79"/>
                    <a:pt x="33" y="79"/>
                    <a:pt x="39" y="80"/>
                  </a:cubicBezTo>
                  <a:cubicBezTo>
                    <a:pt x="39" y="80"/>
                    <a:pt x="39" y="83"/>
                    <a:pt x="39" y="83"/>
                  </a:cubicBezTo>
                  <a:cubicBezTo>
                    <a:pt x="32" y="83"/>
                    <a:pt x="7" y="83"/>
                    <a:pt x="1" y="83"/>
                  </a:cubicBezTo>
                  <a:cubicBezTo>
                    <a:pt x="0" y="83"/>
                    <a:pt x="0" y="80"/>
                    <a:pt x="1" y="80"/>
                  </a:cubicBezTo>
                  <a:cubicBezTo>
                    <a:pt x="6" y="79"/>
                    <a:pt x="8" y="79"/>
                    <a:pt x="10" y="78"/>
                  </a:cubicBezTo>
                  <a:cubicBezTo>
                    <a:pt x="12" y="77"/>
                    <a:pt x="13" y="74"/>
                    <a:pt x="13" y="51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9"/>
                    <a:pt x="12" y="5"/>
                    <a:pt x="10" y="5"/>
                  </a:cubicBezTo>
                  <a:cubicBezTo>
                    <a:pt x="8" y="4"/>
                    <a:pt x="6" y="3"/>
                    <a:pt x="1" y="3"/>
                  </a:cubicBezTo>
                  <a:cubicBezTo>
                    <a:pt x="0" y="2"/>
                    <a:pt x="0" y="0"/>
                    <a:pt x="1" y="0"/>
                  </a:cubicBezTo>
                  <a:cubicBezTo>
                    <a:pt x="11" y="0"/>
                    <a:pt x="28" y="0"/>
                    <a:pt x="36" y="0"/>
                  </a:cubicBezTo>
                  <a:cubicBezTo>
                    <a:pt x="47" y="0"/>
                    <a:pt x="55" y="0"/>
                    <a:pt x="59" y="0"/>
                  </a:cubicBezTo>
                  <a:cubicBezTo>
                    <a:pt x="59" y="0"/>
                    <a:pt x="60" y="0"/>
                    <a:pt x="60" y="0"/>
                  </a:cubicBezTo>
                  <a:cubicBezTo>
                    <a:pt x="59" y="5"/>
                    <a:pt x="59" y="10"/>
                    <a:pt x="58" y="1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14"/>
            <p:cNvSpPr>
              <a:spLocks/>
            </p:cNvSpPr>
            <p:nvPr/>
          </p:nvSpPr>
          <p:spPr bwMode="auto">
            <a:xfrm>
              <a:off x="528" y="1441"/>
              <a:ext cx="248" cy="643"/>
            </a:xfrm>
            <a:custGeom>
              <a:avLst/>
              <a:gdLst/>
              <a:ahLst/>
              <a:cxnLst>
                <a:cxn ang="0">
                  <a:pos x="81" y="5"/>
                </a:cxn>
                <a:cxn ang="0">
                  <a:pos x="62" y="8"/>
                </a:cxn>
                <a:cxn ang="0">
                  <a:pos x="56" y="63"/>
                </a:cxn>
                <a:cxn ang="0">
                  <a:pos x="57" y="131"/>
                </a:cxn>
                <a:cxn ang="0">
                  <a:pos x="4" y="215"/>
                </a:cxn>
                <a:cxn ang="0">
                  <a:pos x="1" y="211"/>
                </a:cxn>
                <a:cxn ang="0">
                  <a:pos x="35" y="131"/>
                </a:cxn>
                <a:cxn ang="0">
                  <a:pos x="35" y="63"/>
                </a:cxn>
                <a:cxn ang="0">
                  <a:pos x="30" y="8"/>
                </a:cxn>
                <a:cxn ang="0">
                  <a:pos x="10" y="5"/>
                </a:cxn>
                <a:cxn ang="0">
                  <a:pos x="10" y="0"/>
                </a:cxn>
                <a:cxn ang="0">
                  <a:pos x="81" y="0"/>
                </a:cxn>
                <a:cxn ang="0">
                  <a:pos x="81" y="5"/>
                </a:cxn>
              </a:cxnLst>
              <a:rect l="0" t="0" r="r" b="b"/>
              <a:pathLst>
                <a:path w="82" h="216">
                  <a:moveTo>
                    <a:pt x="81" y="5"/>
                  </a:moveTo>
                  <a:cubicBezTo>
                    <a:pt x="71" y="6"/>
                    <a:pt x="65" y="7"/>
                    <a:pt x="62" y="8"/>
                  </a:cubicBezTo>
                  <a:cubicBezTo>
                    <a:pt x="58" y="10"/>
                    <a:pt x="56" y="17"/>
                    <a:pt x="56" y="63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8" y="175"/>
                    <a:pt x="47" y="195"/>
                    <a:pt x="4" y="215"/>
                  </a:cubicBezTo>
                  <a:cubicBezTo>
                    <a:pt x="3" y="216"/>
                    <a:pt x="0" y="212"/>
                    <a:pt x="1" y="211"/>
                  </a:cubicBezTo>
                  <a:cubicBezTo>
                    <a:pt x="24" y="195"/>
                    <a:pt x="35" y="185"/>
                    <a:pt x="35" y="131"/>
                  </a:cubicBezTo>
                  <a:cubicBezTo>
                    <a:pt x="35" y="63"/>
                    <a:pt x="35" y="63"/>
                    <a:pt x="35" y="63"/>
                  </a:cubicBezTo>
                  <a:cubicBezTo>
                    <a:pt x="35" y="17"/>
                    <a:pt x="33" y="10"/>
                    <a:pt x="30" y="8"/>
                  </a:cubicBezTo>
                  <a:cubicBezTo>
                    <a:pt x="27" y="7"/>
                    <a:pt x="20" y="6"/>
                    <a:pt x="10" y="5"/>
                  </a:cubicBezTo>
                  <a:cubicBezTo>
                    <a:pt x="10" y="4"/>
                    <a:pt x="10" y="0"/>
                    <a:pt x="10" y="0"/>
                  </a:cubicBezTo>
                  <a:cubicBezTo>
                    <a:pt x="22" y="0"/>
                    <a:pt x="69" y="0"/>
                    <a:pt x="81" y="0"/>
                  </a:cubicBezTo>
                  <a:cubicBezTo>
                    <a:pt x="82" y="0"/>
                    <a:pt x="82" y="4"/>
                    <a:pt x="81" y="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15"/>
            <p:cNvSpPr>
              <a:spLocks/>
            </p:cNvSpPr>
            <p:nvPr/>
          </p:nvSpPr>
          <p:spPr bwMode="auto">
            <a:xfrm>
              <a:off x="848" y="1438"/>
              <a:ext cx="341" cy="489"/>
            </a:xfrm>
            <a:custGeom>
              <a:avLst/>
              <a:gdLst/>
              <a:ahLst/>
              <a:cxnLst>
                <a:cxn ang="0">
                  <a:pos x="110" y="161"/>
                </a:cxn>
                <a:cxn ang="0">
                  <a:pos x="90" y="164"/>
                </a:cxn>
                <a:cxn ang="0">
                  <a:pos x="47" y="163"/>
                </a:cxn>
                <a:cxn ang="0">
                  <a:pos x="0" y="164"/>
                </a:cxn>
                <a:cxn ang="0">
                  <a:pos x="1" y="159"/>
                </a:cxn>
                <a:cxn ang="0">
                  <a:pos x="19" y="155"/>
                </a:cxn>
                <a:cxn ang="0">
                  <a:pos x="25" y="100"/>
                </a:cxn>
                <a:cxn ang="0">
                  <a:pos x="25" y="64"/>
                </a:cxn>
                <a:cxn ang="0">
                  <a:pos x="19" y="9"/>
                </a:cxn>
                <a:cxn ang="0">
                  <a:pos x="1" y="6"/>
                </a:cxn>
                <a:cxn ang="0">
                  <a:pos x="0" y="1"/>
                </a:cxn>
                <a:cxn ang="0">
                  <a:pos x="69" y="1"/>
                </a:cxn>
                <a:cxn ang="0">
                  <a:pos x="106" y="0"/>
                </a:cxn>
                <a:cxn ang="0">
                  <a:pos x="108" y="1"/>
                </a:cxn>
                <a:cxn ang="0">
                  <a:pos x="105" y="36"/>
                </a:cxn>
                <a:cxn ang="0">
                  <a:pos x="99" y="35"/>
                </a:cxn>
                <a:cxn ang="0">
                  <a:pos x="94" y="18"/>
                </a:cxn>
                <a:cxn ang="0">
                  <a:pos x="68" y="10"/>
                </a:cxn>
                <a:cxn ang="0">
                  <a:pos x="47" y="11"/>
                </a:cxn>
                <a:cxn ang="0">
                  <a:pos x="46" y="38"/>
                </a:cxn>
                <a:cxn ang="0">
                  <a:pos x="46" y="74"/>
                </a:cxn>
                <a:cxn ang="0">
                  <a:pos x="66" y="74"/>
                </a:cxn>
                <a:cxn ang="0">
                  <a:pos x="92" y="58"/>
                </a:cxn>
                <a:cxn ang="0">
                  <a:pos x="98" y="58"/>
                </a:cxn>
                <a:cxn ang="0">
                  <a:pos x="97" y="104"/>
                </a:cxn>
                <a:cxn ang="0">
                  <a:pos x="91" y="104"/>
                </a:cxn>
                <a:cxn ang="0">
                  <a:pos x="87" y="88"/>
                </a:cxn>
                <a:cxn ang="0">
                  <a:pos x="66" y="84"/>
                </a:cxn>
                <a:cxn ang="0">
                  <a:pos x="46" y="84"/>
                </a:cxn>
                <a:cxn ang="0">
                  <a:pos x="46" y="101"/>
                </a:cxn>
                <a:cxn ang="0">
                  <a:pos x="50" y="151"/>
                </a:cxn>
                <a:cxn ang="0">
                  <a:pos x="74" y="154"/>
                </a:cxn>
                <a:cxn ang="0">
                  <a:pos x="100" y="145"/>
                </a:cxn>
                <a:cxn ang="0">
                  <a:pos x="109" y="125"/>
                </a:cxn>
                <a:cxn ang="0">
                  <a:pos x="114" y="126"/>
                </a:cxn>
                <a:cxn ang="0">
                  <a:pos x="110" y="161"/>
                </a:cxn>
              </a:cxnLst>
              <a:rect l="0" t="0" r="r" b="b"/>
              <a:pathLst>
                <a:path w="114" h="164">
                  <a:moveTo>
                    <a:pt x="110" y="161"/>
                  </a:moveTo>
                  <a:cubicBezTo>
                    <a:pt x="109" y="163"/>
                    <a:pt x="101" y="164"/>
                    <a:pt x="90" y="164"/>
                  </a:cubicBezTo>
                  <a:cubicBezTo>
                    <a:pt x="75" y="164"/>
                    <a:pt x="68" y="163"/>
                    <a:pt x="47" y="163"/>
                  </a:cubicBezTo>
                  <a:cubicBezTo>
                    <a:pt x="30" y="163"/>
                    <a:pt x="18" y="164"/>
                    <a:pt x="0" y="164"/>
                  </a:cubicBezTo>
                  <a:cubicBezTo>
                    <a:pt x="0" y="164"/>
                    <a:pt x="0" y="159"/>
                    <a:pt x="1" y="159"/>
                  </a:cubicBezTo>
                  <a:cubicBezTo>
                    <a:pt x="10" y="158"/>
                    <a:pt x="16" y="157"/>
                    <a:pt x="19" y="155"/>
                  </a:cubicBezTo>
                  <a:cubicBezTo>
                    <a:pt x="22" y="153"/>
                    <a:pt x="25" y="147"/>
                    <a:pt x="25" y="100"/>
                  </a:cubicBezTo>
                  <a:cubicBezTo>
                    <a:pt x="25" y="64"/>
                    <a:pt x="25" y="64"/>
                    <a:pt x="25" y="64"/>
                  </a:cubicBezTo>
                  <a:cubicBezTo>
                    <a:pt x="25" y="18"/>
                    <a:pt x="22" y="11"/>
                    <a:pt x="19" y="9"/>
                  </a:cubicBezTo>
                  <a:cubicBezTo>
                    <a:pt x="16" y="8"/>
                    <a:pt x="10" y="7"/>
                    <a:pt x="1" y="6"/>
                  </a:cubicBezTo>
                  <a:cubicBezTo>
                    <a:pt x="0" y="5"/>
                    <a:pt x="0" y="1"/>
                    <a:pt x="0" y="1"/>
                  </a:cubicBezTo>
                  <a:cubicBezTo>
                    <a:pt x="20" y="1"/>
                    <a:pt x="53" y="1"/>
                    <a:pt x="69" y="1"/>
                  </a:cubicBezTo>
                  <a:cubicBezTo>
                    <a:pt x="90" y="1"/>
                    <a:pt x="99" y="1"/>
                    <a:pt x="106" y="0"/>
                  </a:cubicBezTo>
                  <a:cubicBezTo>
                    <a:pt x="107" y="0"/>
                    <a:pt x="108" y="0"/>
                    <a:pt x="108" y="1"/>
                  </a:cubicBezTo>
                  <a:cubicBezTo>
                    <a:pt x="107" y="10"/>
                    <a:pt x="107" y="22"/>
                    <a:pt x="105" y="36"/>
                  </a:cubicBezTo>
                  <a:cubicBezTo>
                    <a:pt x="105" y="37"/>
                    <a:pt x="99" y="37"/>
                    <a:pt x="99" y="35"/>
                  </a:cubicBezTo>
                  <a:cubicBezTo>
                    <a:pt x="99" y="29"/>
                    <a:pt x="98" y="22"/>
                    <a:pt x="94" y="18"/>
                  </a:cubicBezTo>
                  <a:cubicBezTo>
                    <a:pt x="89" y="13"/>
                    <a:pt x="82" y="10"/>
                    <a:pt x="68" y="10"/>
                  </a:cubicBezTo>
                  <a:cubicBezTo>
                    <a:pt x="58" y="10"/>
                    <a:pt x="49" y="10"/>
                    <a:pt x="47" y="11"/>
                  </a:cubicBezTo>
                  <a:cubicBezTo>
                    <a:pt x="46" y="13"/>
                    <a:pt x="46" y="23"/>
                    <a:pt x="46" y="38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66" y="74"/>
                    <a:pt x="66" y="74"/>
                    <a:pt x="66" y="74"/>
                  </a:cubicBezTo>
                  <a:cubicBezTo>
                    <a:pt x="90" y="74"/>
                    <a:pt x="91" y="68"/>
                    <a:pt x="92" y="58"/>
                  </a:cubicBezTo>
                  <a:cubicBezTo>
                    <a:pt x="92" y="57"/>
                    <a:pt x="98" y="58"/>
                    <a:pt x="98" y="58"/>
                  </a:cubicBezTo>
                  <a:cubicBezTo>
                    <a:pt x="98" y="65"/>
                    <a:pt x="97" y="97"/>
                    <a:pt x="97" y="104"/>
                  </a:cubicBezTo>
                  <a:cubicBezTo>
                    <a:pt x="97" y="105"/>
                    <a:pt x="91" y="105"/>
                    <a:pt x="91" y="104"/>
                  </a:cubicBezTo>
                  <a:cubicBezTo>
                    <a:pt x="91" y="99"/>
                    <a:pt x="90" y="90"/>
                    <a:pt x="87" y="88"/>
                  </a:cubicBezTo>
                  <a:cubicBezTo>
                    <a:pt x="85" y="86"/>
                    <a:pt x="84" y="84"/>
                    <a:pt x="66" y="84"/>
                  </a:cubicBezTo>
                  <a:cubicBezTo>
                    <a:pt x="46" y="84"/>
                    <a:pt x="46" y="84"/>
                    <a:pt x="46" y="84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6" y="134"/>
                    <a:pt x="47" y="148"/>
                    <a:pt x="50" y="151"/>
                  </a:cubicBezTo>
                  <a:cubicBezTo>
                    <a:pt x="52" y="153"/>
                    <a:pt x="60" y="154"/>
                    <a:pt x="74" y="154"/>
                  </a:cubicBezTo>
                  <a:cubicBezTo>
                    <a:pt x="90" y="154"/>
                    <a:pt x="96" y="150"/>
                    <a:pt x="100" y="145"/>
                  </a:cubicBezTo>
                  <a:cubicBezTo>
                    <a:pt x="103" y="142"/>
                    <a:pt x="106" y="135"/>
                    <a:pt x="109" y="125"/>
                  </a:cubicBezTo>
                  <a:cubicBezTo>
                    <a:pt x="109" y="124"/>
                    <a:pt x="114" y="125"/>
                    <a:pt x="114" y="126"/>
                  </a:cubicBezTo>
                  <a:cubicBezTo>
                    <a:pt x="113" y="142"/>
                    <a:pt x="110" y="161"/>
                    <a:pt x="110" y="16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16"/>
            <p:cNvSpPr>
              <a:spLocks/>
            </p:cNvSpPr>
            <p:nvPr/>
          </p:nvSpPr>
          <p:spPr bwMode="auto">
            <a:xfrm>
              <a:off x="1295" y="1429"/>
              <a:ext cx="287" cy="504"/>
            </a:xfrm>
            <a:custGeom>
              <a:avLst/>
              <a:gdLst/>
              <a:ahLst/>
              <a:cxnLst>
                <a:cxn ang="0">
                  <a:pos x="44" y="170"/>
                </a:cxn>
                <a:cxn ang="0">
                  <a:pos x="3" y="158"/>
                </a:cxn>
                <a:cxn ang="0">
                  <a:pos x="1" y="118"/>
                </a:cxn>
                <a:cxn ang="0">
                  <a:pos x="8" y="118"/>
                </a:cxn>
                <a:cxn ang="0">
                  <a:pos x="16" y="146"/>
                </a:cxn>
                <a:cxn ang="0">
                  <a:pos x="49" y="162"/>
                </a:cxn>
                <a:cxn ang="0">
                  <a:pos x="76" y="132"/>
                </a:cxn>
                <a:cxn ang="0">
                  <a:pos x="9" y="44"/>
                </a:cxn>
                <a:cxn ang="0">
                  <a:pos x="55" y="0"/>
                </a:cxn>
                <a:cxn ang="0">
                  <a:pos x="88" y="4"/>
                </a:cxn>
                <a:cxn ang="0">
                  <a:pos x="90" y="5"/>
                </a:cxn>
                <a:cxn ang="0">
                  <a:pos x="90" y="43"/>
                </a:cxn>
                <a:cxn ang="0">
                  <a:pos x="84" y="42"/>
                </a:cxn>
                <a:cxn ang="0">
                  <a:pos x="76" y="17"/>
                </a:cxn>
                <a:cxn ang="0">
                  <a:pos x="53" y="8"/>
                </a:cxn>
                <a:cxn ang="0">
                  <a:pos x="29" y="35"/>
                </a:cxn>
                <a:cxn ang="0">
                  <a:pos x="96" y="121"/>
                </a:cxn>
                <a:cxn ang="0">
                  <a:pos x="44" y="170"/>
                </a:cxn>
              </a:cxnLst>
              <a:rect l="0" t="0" r="r" b="b"/>
              <a:pathLst>
                <a:path w="96" h="170">
                  <a:moveTo>
                    <a:pt x="44" y="170"/>
                  </a:moveTo>
                  <a:cubicBezTo>
                    <a:pt x="23" y="170"/>
                    <a:pt x="6" y="161"/>
                    <a:pt x="3" y="158"/>
                  </a:cubicBezTo>
                  <a:cubicBezTo>
                    <a:pt x="3" y="157"/>
                    <a:pt x="0" y="131"/>
                    <a:pt x="1" y="118"/>
                  </a:cubicBezTo>
                  <a:cubicBezTo>
                    <a:pt x="1" y="117"/>
                    <a:pt x="7" y="116"/>
                    <a:pt x="8" y="118"/>
                  </a:cubicBezTo>
                  <a:cubicBezTo>
                    <a:pt x="8" y="127"/>
                    <a:pt x="13" y="140"/>
                    <a:pt x="16" y="146"/>
                  </a:cubicBezTo>
                  <a:cubicBezTo>
                    <a:pt x="23" y="155"/>
                    <a:pt x="33" y="162"/>
                    <a:pt x="49" y="162"/>
                  </a:cubicBezTo>
                  <a:cubicBezTo>
                    <a:pt x="66" y="162"/>
                    <a:pt x="76" y="150"/>
                    <a:pt x="76" y="132"/>
                  </a:cubicBezTo>
                  <a:cubicBezTo>
                    <a:pt x="76" y="92"/>
                    <a:pt x="9" y="90"/>
                    <a:pt x="9" y="44"/>
                  </a:cubicBezTo>
                  <a:cubicBezTo>
                    <a:pt x="9" y="20"/>
                    <a:pt x="29" y="0"/>
                    <a:pt x="55" y="0"/>
                  </a:cubicBezTo>
                  <a:cubicBezTo>
                    <a:pt x="75" y="0"/>
                    <a:pt x="77" y="6"/>
                    <a:pt x="88" y="4"/>
                  </a:cubicBezTo>
                  <a:cubicBezTo>
                    <a:pt x="89" y="4"/>
                    <a:pt x="90" y="4"/>
                    <a:pt x="90" y="5"/>
                  </a:cubicBezTo>
                  <a:cubicBezTo>
                    <a:pt x="90" y="14"/>
                    <a:pt x="90" y="29"/>
                    <a:pt x="90" y="43"/>
                  </a:cubicBezTo>
                  <a:cubicBezTo>
                    <a:pt x="89" y="43"/>
                    <a:pt x="84" y="43"/>
                    <a:pt x="84" y="42"/>
                  </a:cubicBezTo>
                  <a:cubicBezTo>
                    <a:pt x="83" y="32"/>
                    <a:pt x="81" y="23"/>
                    <a:pt x="76" y="17"/>
                  </a:cubicBezTo>
                  <a:cubicBezTo>
                    <a:pt x="70" y="11"/>
                    <a:pt x="63" y="8"/>
                    <a:pt x="53" y="8"/>
                  </a:cubicBezTo>
                  <a:cubicBezTo>
                    <a:pt x="39" y="8"/>
                    <a:pt x="29" y="20"/>
                    <a:pt x="29" y="35"/>
                  </a:cubicBezTo>
                  <a:cubicBezTo>
                    <a:pt x="29" y="69"/>
                    <a:pt x="96" y="77"/>
                    <a:pt x="96" y="121"/>
                  </a:cubicBezTo>
                  <a:cubicBezTo>
                    <a:pt x="96" y="153"/>
                    <a:pt x="69" y="170"/>
                    <a:pt x="44" y="17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17"/>
            <p:cNvSpPr>
              <a:spLocks/>
            </p:cNvSpPr>
            <p:nvPr/>
          </p:nvSpPr>
          <p:spPr bwMode="auto">
            <a:xfrm>
              <a:off x="1662" y="1441"/>
              <a:ext cx="527" cy="489"/>
            </a:xfrm>
            <a:custGeom>
              <a:avLst/>
              <a:gdLst/>
              <a:ahLst/>
              <a:cxnLst>
                <a:cxn ang="0">
                  <a:pos x="157" y="9"/>
                </a:cxn>
                <a:cxn ang="0">
                  <a:pos x="153" y="63"/>
                </a:cxn>
                <a:cxn ang="0">
                  <a:pos x="153" y="105"/>
                </a:cxn>
                <a:cxn ang="0">
                  <a:pos x="87" y="164"/>
                </a:cxn>
                <a:cxn ang="0">
                  <a:pos x="23" y="106"/>
                </a:cxn>
                <a:cxn ang="0">
                  <a:pos x="23" y="63"/>
                </a:cxn>
                <a:cxn ang="0">
                  <a:pos x="18" y="8"/>
                </a:cxn>
                <a:cxn ang="0">
                  <a:pos x="1" y="5"/>
                </a:cxn>
                <a:cxn ang="0">
                  <a:pos x="1" y="0"/>
                </a:cxn>
                <a:cxn ang="0">
                  <a:pos x="68" y="0"/>
                </a:cxn>
                <a:cxn ang="0">
                  <a:pos x="68" y="5"/>
                </a:cxn>
                <a:cxn ang="0">
                  <a:pos x="50" y="8"/>
                </a:cxn>
                <a:cxn ang="0">
                  <a:pos x="45" y="63"/>
                </a:cxn>
                <a:cxn ang="0">
                  <a:pos x="45" y="101"/>
                </a:cxn>
                <a:cxn ang="0">
                  <a:pos x="95" y="152"/>
                </a:cxn>
                <a:cxn ang="0">
                  <a:pos x="141" y="104"/>
                </a:cxn>
                <a:cxn ang="0">
                  <a:pos x="141" y="63"/>
                </a:cxn>
                <a:cxn ang="0">
                  <a:pos x="137" y="9"/>
                </a:cxn>
                <a:cxn ang="0">
                  <a:pos x="118" y="5"/>
                </a:cxn>
                <a:cxn ang="0">
                  <a:pos x="118" y="0"/>
                </a:cxn>
                <a:cxn ang="0">
                  <a:pos x="175" y="0"/>
                </a:cxn>
                <a:cxn ang="0">
                  <a:pos x="175" y="5"/>
                </a:cxn>
                <a:cxn ang="0">
                  <a:pos x="157" y="9"/>
                </a:cxn>
              </a:cxnLst>
              <a:rect l="0" t="0" r="r" b="b"/>
              <a:pathLst>
                <a:path w="176" h="164">
                  <a:moveTo>
                    <a:pt x="157" y="9"/>
                  </a:moveTo>
                  <a:cubicBezTo>
                    <a:pt x="155" y="11"/>
                    <a:pt x="153" y="17"/>
                    <a:pt x="153" y="63"/>
                  </a:cubicBezTo>
                  <a:cubicBezTo>
                    <a:pt x="153" y="105"/>
                    <a:pt x="153" y="105"/>
                    <a:pt x="153" y="105"/>
                  </a:cubicBezTo>
                  <a:cubicBezTo>
                    <a:pt x="153" y="135"/>
                    <a:pt x="129" y="164"/>
                    <a:pt x="87" y="164"/>
                  </a:cubicBezTo>
                  <a:cubicBezTo>
                    <a:pt x="47" y="164"/>
                    <a:pt x="23" y="138"/>
                    <a:pt x="23" y="106"/>
                  </a:cubicBezTo>
                  <a:cubicBezTo>
                    <a:pt x="23" y="63"/>
                    <a:pt x="23" y="63"/>
                    <a:pt x="23" y="63"/>
                  </a:cubicBezTo>
                  <a:cubicBezTo>
                    <a:pt x="23" y="17"/>
                    <a:pt x="21" y="10"/>
                    <a:pt x="18" y="8"/>
                  </a:cubicBezTo>
                  <a:cubicBezTo>
                    <a:pt x="15" y="7"/>
                    <a:pt x="10" y="6"/>
                    <a:pt x="1" y="5"/>
                  </a:cubicBezTo>
                  <a:cubicBezTo>
                    <a:pt x="0" y="4"/>
                    <a:pt x="0" y="0"/>
                    <a:pt x="1" y="0"/>
                  </a:cubicBezTo>
                  <a:cubicBezTo>
                    <a:pt x="12" y="0"/>
                    <a:pt x="57" y="0"/>
                    <a:pt x="68" y="0"/>
                  </a:cubicBezTo>
                  <a:cubicBezTo>
                    <a:pt x="69" y="0"/>
                    <a:pt x="69" y="4"/>
                    <a:pt x="68" y="5"/>
                  </a:cubicBezTo>
                  <a:cubicBezTo>
                    <a:pt x="58" y="6"/>
                    <a:pt x="53" y="7"/>
                    <a:pt x="50" y="8"/>
                  </a:cubicBezTo>
                  <a:cubicBezTo>
                    <a:pt x="47" y="10"/>
                    <a:pt x="45" y="17"/>
                    <a:pt x="45" y="63"/>
                  </a:cubicBezTo>
                  <a:cubicBezTo>
                    <a:pt x="45" y="101"/>
                    <a:pt x="45" y="101"/>
                    <a:pt x="45" y="101"/>
                  </a:cubicBezTo>
                  <a:cubicBezTo>
                    <a:pt x="45" y="129"/>
                    <a:pt x="62" y="152"/>
                    <a:pt x="95" y="152"/>
                  </a:cubicBezTo>
                  <a:cubicBezTo>
                    <a:pt x="126" y="152"/>
                    <a:pt x="141" y="128"/>
                    <a:pt x="141" y="104"/>
                  </a:cubicBezTo>
                  <a:cubicBezTo>
                    <a:pt x="141" y="63"/>
                    <a:pt x="141" y="63"/>
                    <a:pt x="141" y="63"/>
                  </a:cubicBezTo>
                  <a:cubicBezTo>
                    <a:pt x="141" y="17"/>
                    <a:pt x="139" y="11"/>
                    <a:pt x="137" y="9"/>
                  </a:cubicBezTo>
                  <a:cubicBezTo>
                    <a:pt x="134" y="7"/>
                    <a:pt x="128" y="6"/>
                    <a:pt x="118" y="5"/>
                  </a:cubicBezTo>
                  <a:cubicBezTo>
                    <a:pt x="117" y="4"/>
                    <a:pt x="118" y="0"/>
                    <a:pt x="118" y="0"/>
                  </a:cubicBezTo>
                  <a:cubicBezTo>
                    <a:pt x="130" y="0"/>
                    <a:pt x="163" y="0"/>
                    <a:pt x="175" y="0"/>
                  </a:cubicBezTo>
                  <a:cubicBezTo>
                    <a:pt x="176" y="0"/>
                    <a:pt x="176" y="4"/>
                    <a:pt x="175" y="5"/>
                  </a:cubicBezTo>
                  <a:cubicBezTo>
                    <a:pt x="165" y="6"/>
                    <a:pt x="160" y="7"/>
                    <a:pt x="157" y="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18"/>
            <p:cNvSpPr>
              <a:spLocks/>
            </p:cNvSpPr>
            <p:nvPr/>
          </p:nvSpPr>
          <p:spPr bwMode="auto">
            <a:xfrm>
              <a:off x="2256" y="1429"/>
              <a:ext cx="287" cy="504"/>
            </a:xfrm>
            <a:custGeom>
              <a:avLst/>
              <a:gdLst/>
              <a:ahLst/>
              <a:cxnLst>
                <a:cxn ang="0">
                  <a:pos x="43" y="170"/>
                </a:cxn>
                <a:cxn ang="0">
                  <a:pos x="3" y="158"/>
                </a:cxn>
                <a:cxn ang="0">
                  <a:pos x="1" y="118"/>
                </a:cxn>
                <a:cxn ang="0">
                  <a:pos x="7" y="118"/>
                </a:cxn>
                <a:cxn ang="0">
                  <a:pos x="16" y="146"/>
                </a:cxn>
                <a:cxn ang="0">
                  <a:pos x="48" y="162"/>
                </a:cxn>
                <a:cxn ang="0">
                  <a:pos x="75" y="132"/>
                </a:cxn>
                <a:cxn ang="0">
                  <a:pos x="9" y="44"/>
                </a:cxn>
                <a:cxn ang="0">
                  <a:pos x="55" y="0"/>
                </a:cxn>
                <a:cxn ang="0">
                  <a:pos x="88" y="4"/>
                </a:cxn>
                <a:cxn ang="0">
                  <a:pos x="89" y="5"/>
                </a:cxn>
                <a:cxn ang="0">
                  <a:pos x="89" y="43"/>
                </a:cxn>
                <a:cxn ang="0">
                  <a:pos x="84" y="42"/>
                </a:cxn>
                <a:cxn ang="0">
                  <a:pos x="76" y="17"/>
                </a:cxn>
                <a:cxn ang="0">
                  <a:pos x="52" y="8"/>
                </a:cxn>
                <a:cxn ang="0">
                  <a:pos x="28" y="35"/>
                </a:cxn>
                <a:cxn ang="0">
                  <a:pos x="96" y="121"/>
                </a:cxn>
                <a:cxn ang="0">
                  <a:pos x="43" y="170"/>
                </a:cxn>
              </a:cxnLst>
              <a:rect l="0" t="0" r="r" b="b"/>
              <a:pathLst>
                <a:path w="96" h="170">
                  <a:moveTo>
                    <a:pt x="43" y="170"/>
                  </a:moveTo>
                  <a:cubicBezTo>
                    <a:pt x="22" y="170"/>
                    <a:pt x="5" y="161"/>
                    <a:pt x="3" y="158"/>
                  </a:cubicBezTo>
                  <a:cubicBezTo>
                    <a:pt x="3" y="157"/>
                    <a:pt x="0" y="131"/>
                    <a:pt x="1" y="118"/>
                  </a:cubicBezTo>
                  <a:cubicBezTo>
                    <a:pt x="1" y="117"/>
                    <a:pt x="7" y="116"/>
                    <a:pt x="7" y="118"/>
                  </a:cubicBezTo>
                  <a:cubicBezTo>
                    <a:pt x="8" y="127"/>
                    <a:pt x="12" y="140"/>
                    <a:pt x="16" y="146"/>
                  </a:cubicBezTo>
                  <a:cubicBezTo>
                    <a:pt x="22" y="155"/>
                    <a:pt x="33" y="162"/>
                    <a:pt x="48" y="162"/>
                  </a:cubicBezTo>
                  <a:cubicBezTo>
                    <a:pt x="66" y="162"/>
                    <a:pt x="75" y="150"/>
                    <a:pt x="75" y="132"/>
                  </a:cubicBezTo>
                  <a:cubicBezTo>
                    <a:pt x="75" y="88"/>
                    <a:pt x="9" y="94"/>
                    <a:pt x="9" y="44"/>
                  </a:cubicBezTo>
                  <a:cubicBezTo>
                    <a:pt x="9" y="20"/>
                    <a:pt x="29" y="0"/>
                    <a:pt x="55" y="0"/>
                  </a:cubicBezTo>
                  <a:cubicBezTo>
                    <a:pt x="74" y="0"/>
                    <a:pt x="77" y="6"/>
                    <a:pt x="88" y="4"/>
                  </a:cubicBezTo>
                  <a:cubicBezTo>
                    <a:pt x="89" y="4"/>
                    <a:pt x="89" y="4"/>
                    <a:pt x="89" y="5"/>
                  </a:cubicBezTo>
                  <a:cubicBezTo>
                    <a:pt x="89" y="14"/>
                    <a:pt x="90" y="29"/>
                    <a:pt x="89" y="43"/>
                  </a:cubicBezTo>
                  <a:cubicBezTo>
                    <a:pt x="89" y="43"/>
                    <a:pt x="84" y="43"/>
                    <a:pt x="84" y="42"/>
                  </a:cubicBezTo>
                  <a:cubicBezTo>
                    <a:pt x="83" y="32"/>
                    <a:pt x="81" y="23"/>
                    <a:pt x="76" y="17"/>
                  </a:cubicBezTo>
                  <a:cubicBezTo>
                    <a:pt x="70" y="11"/>
                    <a:pt x="63" y="8"/>
                    <a:pt x="52" y="8"/>
                  </a:cubicBezTo>
                  <a:cubicBezTo>
                    <a:pt x="38" y="8"/>
                    <a:pt x="28" y="20"/>
                    <a:pt x="28" y="35"/>
                  </a:cubicBezTo>
                  <a:cubicBezTo>
                    <a:pt x="28" y="69"/>
                    <a:pt x="96" y="77"/>
                    <a:pt x="96" y="121"/>
                  </a:cubicBezTo>
                  <a:cubicBezTo>
                    <a:pt x="96" y="153"/>
                    <a:pt x="69" y="170"/>
                    <a:pt x="43" y="17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119"/>
            <p:cNvSpPr>
              <a:spLocks/>
            </p:cNvSpPr>
            <p:nvPr/>
          </p:nvSpPr>
          <p:spPr bwMode="auto">
            <a:xfrm>
              <a:off x="2866" y="1429"/>
              <a:ext cx="434" cy="504"/>
            </a:xfrm>
            <a:custGeom>
              <a:avLst/>
              <a:gdLst/>
              <a:ahLst/>
              <a:cxnLst>
                <a:cxn ang="0">
                  <a:pos x="138" y="159"/>
                </a:cxn>
                <a:cxn ang="0">
                  <a:pos x="88" y="170"/>
                </a:cxn>
                <a:cxn ang="0">
                  <a:pos x="0" y="87"/>
                </a:cxn>
                <a:cxn ang="0">
                  <a:pos x="87" y="0"/>
                </a:cxn>
                <a:cxn ang="0">
                  <a:pos x="139" y="8"/>
                </a:cxn>
                <a:cxn ang="0">
                  <a:pos x="141" y="8"/>
                </a:cxn>
                <a:cxn ang="0">
                  <a:pos x="142" y="49"/>
                </a:cxn>
                <a:cxn ang="0">
                  <a:pos x="136" y="49"/>
                </a:cxn>
                <a:cxn ang="0">
                  <a:pos x="125" y="23"/>
                </a:cxn>
                <a:cxn ang="0">
                  <a:pos x="85" y="9"/>
                </a:cxn>
                <a:cxn ang="0">
                  <a:pos x="24" y="80"/>
                </a:cxn>
                <a:cxn ang="0">
                  <a:pos x="89" y="161"/>
                </a:cxn>
                <a:cxn ang="0">
                  <a:pos x="128" y="145"/>
                </a:cxn>
                <a:cxn ang="0">
                  <a:pos x="138" y="123"/>
                </a:cxn>
                <a:cxn ang="0">
                  <a:pos x="144" y="124"/>
                </a:cxn>
                <a:cxn ang="0">
                  <a:pos x="138" y="159"/>
                </a:cxn>
              </a:cxnLst>
              <a:rect l="0" t="0" r="r" b="b"/>
              <a:pathLst>
                <a:path w="144" h="170">
                  <a:moveTo>
                    <a:pt x="138" y="159"/>
                  </a:moveTo>
                  <a:cubicBezTo>
                    <a:pt x="137" y="160"/>
                    <a:pt x="121" y="170"/>
                    <a:pt x="88" y="170"/>
                  </a:cubicBezTo>
                  <a:cubicBezTo>
                    <a:pt x="34" y="170"/>
                    <a:pt x="0" y="133"/>
                    <a:pt x="0" y="87"/>
                  </a:cubicBezTo>
                  <a:cubicBezTo>
                    <a:pt x="0" y="44"/>
                    <a:pt x="31" y="0"/>
                    <a:pt x="87" y="0"/>
                  </a:cubicBezTo>
                  <a:cubicBezTo>
                    <a:pt x="116" y="0"/>
                    <a:pt x="130" y="10"/>
                    <a:pt x="139" y="8"/>
                  </a:cubicBezTo>
                  <a:cubicBezTo>
                    <a:pt x="140" y="7"/>
                    <a:pt x="141" y="8"/>
                    <a:pt x="141" y="8"/>
                  </a:cubicBezTo>
                  <a:cubicBezTo>
                    <a:pt x="141" y="17"/>
                    <a:pt x="142" y="36"/>
                    <a:pt x="142" y="49"/>
                  </a:cubicBezTo>
                  <a:cubicBezTo>
                    <a:pt x="141" y="50"/>
                    <a:pt x="136" y="50"/>
                    <a:pt x="136" y="49"/>
                  </a:cubicBezTo>
                  <a:cubicBezTo>
                    <a:pt x="135" y="38"/>
                    <a:pt x="131" y="30"/>
                    <a:pt x="125" y="23"/>
                  </a:cubicBezTo>
                  <a:cubicBezTo>
                    <a:pt x="118" y="15"/>
                    <a:pt x="102" y="9"/>
                    <a:pt x="85" y="9"/>
                  </a:cubicBezTo>
                  <a:cubicBezTo>
                    <a:pt x="41" y="9"/>
                    <a:pt x="24" y="44"/>
                    <a:pt x="24" y="80"/>
                  </a:cubicBezTo>
                  <a:cubicBezTo>
                    <a:pt x="24" y="121"/>
                    <a:pt x="50" y="161"/>
                    <a:pt x="89" y="161"/>
                  </a:cubicBezTo>
                  <a:cubicBezTo>
                    <a:pt x="107" y="161"/>
                    <a:pt x="119" y="155"/>
                    <a:pt x="128" y="145"/>
                  </a:cubicBezTo>
                  <a:cubicBezTo>
                    <a:pt x="133" y="138"/>
                    <a:pt x="136" y="131"/>
                    <a:pt x="138" y="123"/>
                  </a:cubicBezTo>
                  <a:cubicBezTo>
                    <a:pt x="139" y="122"/>
                    <a:pt x="144" y="123"/>
                    <a:pt x="144" y="124"/>
                  </a:cubicBezTo>
                  <a:cubicBezTo>
                    <a:pt x="143" y="134"/>
                    <a:pt x="139" y="158"/>
                    <a:pt x="138" y="15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120"/>
            <p:cNvSpPr>
              <a:spLocks/>
            </p:cNvSpPr>
            <p:nvPr/>
          </p:nvSpPr>
          <p:spPr bwMode="auto">
            <a:xfrm>
              <a:off x="3403" y="1441"/>
              <a:ext cx="543" cy="486"/>
            </a:xfrm>
            <a:custGeom>
              <a:avLst/>
              <a:gdLst/>
              <a:ahLst/>
              <a:cxnLst>
                <a:cxn ang="0">
                  <a:pos x="114" y="163"/>
                </a:cxn>
                <a:cxn ang="0">
                  <a:pos x="114" y="158"/>
                </a:cxn>
                <a:cxn ang="0">
                  <a:pos x="132" y="154"/>
                </a:cxn>
                <a:cxn ang="0">
                  <a:pos x="137" y="99"/>
                </a:cxn>
                <a:cxn ang="0">
                  <a:pos x="137" y="84"/>
                </a:cxn>
                <a:cxn ang="0">
                  <a:pos x="44" y="84"/>
                </a:cxn>
                <a:cxn ang="0">
                  <a:pos x="44" y="99"/>
                </a:cxn>
                <a:cxn ang="0">
                  <a:pos x="50" y="154"/>
                </a:cxn>
                <a:cxn ang="0">
                  <a:pos x="67" y="158"/>
                </a:cxn>
                <a:cxn ang="0">
                  <a:pos x="67" y="163"/>
                </a:cxn>
                <a:cxn ang="0">
                  <a:pos x="1" y="163"/>
                </a:cxn>
                <a:cxn ang="0">
                  <a:pos x="1" y="158"/>
                </a:cxn>
                <a:cxn ang="0">
                  <a:pos x="18" y="154"/>
                </a:cxn>
                <a:cxn ang="0">
                  <a:pos x="23" y="99"/>
                </a:cxn>
                <a:cxn ang="0">
                  <a:pos x="23" y="63"/>
                </a:cxn>
                <a:cxn ang="0">
                  <a:pos x="18" y="8"/>
                </a:cxn>
                <a:cxn ang="0">
                  <a:pos x="1" y="5"/>
                </a:cxn>
                <a:cxn ang="0">
                  <a:pos x="1" y="0"/>
                </a:cxn>
                <a:cxn ang="0">
                  <a:pos x="67" y="0"/>
                </a:cxn>
                <a:cxn ang="0">
                  <a:pos x="67" y="5"/>
                </a:cxn>
                <a:cxn ang="0">
                  <a:pos x="50" y="8"/>
                </a:cxn>
                <a:cxn ang="0">
                  <a:pos x="44" y="63"/>
                </a:cxn>
                <a:cxn ang="0">
                  <a:pos x="44" y="75"/>
                </a:cxn>
                <a:cxn ang="0">
                  <a:pos x="137" y="75"/>
                </a:cxn>
                <a:cxn ang="0">
                  <a:pos x="137" y="63"/>
                </a:cxn>
                <a:cxn ang="0">
                  <a:pos x="132" y="8"/>
                </a:cxn>
                <a:cxn ang="0">
                  <a:pos x="114" y="5"/>
                </a:cxn>
                <a:cxn ang="0">
                  <a:pos x="114" y="0"/>
                </a:cxn>
                <a:cxn ang="0">
                  <a:pos x="181" y="0"/>
                </a:cxn>
                <a:cxn ang="0">
                  <a:pos x="181" y="5"/>
                </a:cxn>
                <a:cxn ang="0">
                  <a:pos x="163" y="8"/>
                </a:cxn>
                <a:cxn ang="0">
                  <a:pos x="158" y="63"/>
                </a:cxn>
                <a:cxn ang="0">
                  <a:pos x="158" y="99"/>
                </a:cxn>
                <a:cxn ang="0">
                  <a:pos x="163" y="154"/>
                </a:cxn>
                <a:cxn ang="0">
                  <a:pos x="181" y="158"/>
                </a:cxn>
                <a:cxn ang="0">
                  <a:pos x="181" y="163"/>
                </a:cxn>
                <a:cxn ang="0">
                  <a:pos x="114" y="163"/>
                </a:cxn>
              </a:cxnLst>
              <a:rect l="0" t="0" r="r" b="b"/>
              <a:pathLst>
                <a:path w="181" h="163">
                  <a:moveTo>
                    <a:pt x="114" y="163"/>
                  </a:moveTo>
                  <a:cubicBezTo>
                    <a:pt x="113" y="163"/>
                    <a:pt x="113" y="158"/>
                    <a:pt x="114" y="158"/>
                  </a:cubicBezTo>
                  <a:cubicBezTo>
                    <a:pt x="124" y="157"/>
                    <a:pt x="129" y="155"/>
                    <a:pt x="132" y="154"/>
                  </a:cubicBezTo>
                  <a:cubicBezTo>
                    <a:pt x="135" y="152"/>
                    <a:pt x="137" y="146"/>
                    <a:pt x="137" y="99"/>
                  </a:cubicBezTo>
                  <a:cubicBezTo>
                    <a:pt x="137" y="84"/>
                    <a:pt x="137" y="84"/>
                    <a:pt x="137" y="84"/>
                  </a:cubicBezTo>
                  <a:cubicBezTo>
                    <a:pt x="44" y="84"/>
                    <a:pt x="44" y="84"/>
                    <a:pt x="44" y="84"/>
                  </a:cubicBezTo>
                  <a:cubicBezTo>
                    <a:pt x="44" y="99"/>
                    <a:pt x="44" y="99"/>
                    <a:pt x="44" y="99"/>
                  </a:cubicBezTo>
                  <a:cubicBezTo>
                    <a:pt x="44" y="146"/>
                    <a:pt x="46" y="152"/>
                    <a:pt x="50" y="154"/>
                  </a:cubicBezTo>
                  <a:cubicBezTo>
                    <a:pt x="53" y="155"/>
                    <a:pt x="57" y="157"/>
                    <a:pt x="67" y="158"/>
                  </a:cubicBezTo>
                  <a:cubicBezTo>
                    <a:pt x="68" y="158"/>
                    <a:pt x="68" y="163"/>
                    <a:pt x="67" y="163"/>
                  </a:cubicBezTo>
                  <a:cubicBezTo>
                    <a:pt x="55" y="163"/>
                    <a:pt x="12" y="163"/>
                    <a:pt x="1" y="163"/>
                  </a:cubicBezTo>
                  <a:cubicBezTo>
                    <a:pt x="0" y="163"/>
                    <a:pt x="0" y="158"/>
                    <a:pt x="1" y="158"/>
                  </a:cubicBezTo>
                  <a:cubicBezTo>
                    <a:pt x="11" y="157"/>
                    <a:pt x="15" y="155"/>
                    <a:pt x="18" y="154"/>
                  </a:cubicBezTo>
                  <a:cubicBezTo>
                    <a:pt x="21" y="152"/>
                    <a:pt x="23" y="146"/>
                    <a:pt x="23" y="99"/>
                  </a:cubicBezTo>
                  <a:cubicBezTo>
                    <a:pt x="23" y="63"/>
                    <a:pt x="23" y="63"/>
                    <a:pt x="23" y="63"/>
                  </a:cubicBezTo>
                  <a:cubicBezTo>
                    <a:pt x="23" y="17"/>
                    <a:pt x="21" y="10"/>
                    <a:pt x="18" y="8"/>
                  </a:cubicBezTo>
                  <a:cubicBezTo>
                    <a:pt x="15" y="7"/>
                    <a:pt x="11" y="6"/>
                    <a:pt x="1" y="5"/>
                  </a:cubicBezTo>
                  <a:cubicBezTo>
                    <a:pt x="0" y="4"/>
                    <a:pt x="0" y="0"/>
                    <a:pt x="1" y="0"/>
                  </a:cubicBezTo>
                  <a:cubicBezTo>
                    <a:pt x="12" y="0"/>
                    <a:pt x="55" y="0"/>
                    <a:pt x="67" y="0"/>
                  </a:cubicBezTo>
                  <a:cubicBezTo>
                    <a:pt x="68" y="0"/>
                    <a:pt x="68" y="4"/>
                    <a:pt x="67" y="5"/>
                  </a:cubicBezTo>
                  <a:cubicBezTo>
                    <a:pt x="57" y="6"/>
                    <a:pt x="53" y="7"/>
                    <a:pt x="50" y="8"/>
                  </a:cubicBezTo>
                  <a:cubicBezTo>
                    <a:pt x="46" y="10"/>
                    <a:pt x="44" y="17"/>
                    <a:pt x="44" y="63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137" y="75"/>
                    <a:pt x="137" y="75"/>
                    <a:pt x="137" y="75"/>
                  </a:cubicBezTo>
                  <a:cubicBezTo>
                    <a:pt x="137" y="63"/>
                    <a:pt x="137" y="63"/>
                    <a:pt x="137" y="63"/>
                  </a:cubicBezTo>
                  <a:cubicBezTo>
                    <a:pt x="137" y="17"/>
                    <a:pt x="135" y="10"/>
                    <a:pt x="132" y="8"/>
                  </a:cubicBezTo>
                  <a:cubicBezTo>
                    <a:pt x="129" y="7"/>
                    <a:pt x="124" y="6"/>
                    <a:pt x="114" y="5"/>
                  </a:cubicBezTo>
                  <a:cubicBezTo>
                    <a:pt x="113" y="4"/>
                    <a:pt x="113" y="0"/>
                    <a:pt x="114" y="0"/>
                  </a:cubicBezTo>
                  <a:cubicBezTo>
                    <a:pt x="126" y="0"/>
                    <a:pt x="169" y="0"/>
                    <a:pt x="181" y="0"/>
                  </a:cubicBezTo>
                  <a:cubicBezTo>
                    <a:pt x="181" y="0"/>
                    <a:pt x="181" y="4"/>
                    <a:pt x="181" y="5"/>
                  </a:cubicBezTo>
                  <a:cubicBezTo>
                    <a:pt x="171" y="6"/>
                    <a:pt x="166" y="7"/>
                    <a:pt x="163" y="8"/>
                  </a:cubicBezTo>
                  <a:cubicBezTo>
                    <a:pt x="160" y="10"/>
                    <a:pt x="158" y="17"/>
                    <a:pt x="158" y="63"/>
                  </a:cubicBezTo>
                  <a:cubicBezTo>
                    <a:pt x="158" y="99"/>
                    <a:pt x="158" y="99"/>
                    <a:pt x="158" y="99"/>
                  </a:cubicBezTo>
                  <a:cubicBezTo>
                    <a:pt x="158" y="146"/>
                    <a:pt x="160" y="152"/>
                    <a:pt x="163" y="154"/>
                  </a:cubicBezTo>
                  <a:cubicBezTo>
                    <a:pt x="166" y="155"/>
                    <a:pt x="171" y="157"/>
                    <a:pt x="181" y="158"/>
                  </a:cubicBezTo>
                  <a:cubicBezTo>
                    <a:pt x="181" y="158"/>
                    <a:pt x="181" y="163"/>
                    <a:pt x="181" y="163"/>
                  </a:cubicBezTo>
                  <a:cubicBezTo>
                    <a:pt x="169" y="163"/>
                    <a:pt x="126" y="163"/>
                    <a:pt x="114" y="163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Freeform 121"/>
            <p:cNvSpPr>
              <a:spLocks noEditPoints="1"/>
            </p:cNvSpPr>
            <p:nvPr/>
          </p:nvSpPr>
          <p:spPr bwMode="auto">
            <a:xfrm>
              <a:off x="4031" y="1441"/>
              <a:ext cx="703" cy="486"/>
            </a:xfrm>
            <a:custGeom>
              <a:avLst/>
              <a:gdLst/>
              <a:ahLst/>
              <a:cxnLst>
                <a:cxn ang="0">
                  <a:pos x="162" y="163"/>
                </a:cxn>
                <a:cxn ang="0">
                  <a:pos x="118" y="154"/>
                </a:cxn>
                <a:cxn ang="0">
                  <a:pos x="72" y="93"/>
                </a:cxn>
                <a:cxn ang="0">
                  <a:pos x="45" y="93"/>
                </a:cxn>
                <a:cxn ang="0">
                  <a:pos x="45" y="99"/>
                </a:cxn>
                <a:cxn ang="0">
                  <a:pos x="50" y="154"/>
                </a:cxn>
                <a:cxn ang="0">
                  <a:pos x="72" y="158"/>
                </a:cxn>
                <a:cxn ang="0">
                  <a:pos x="72" y="163"/>
                </a:cxn>
                <a:cxn ang="0">
                  <a:pos x="1" y="163"/>
                </a:cxn>
                <a:cxn ang="0">
                  <a:pos x="1" y="158"/>
                </a:cxn>
                <a:cxn ang="0">
                  <a:pos x="18" y="154"/>
                </a:cxn>
                <a:cxn ang="0">
                  <a:pos x="23" y="99"/>
                </a:cxn>
                <a:cxn ang="0">
                  <a:pos x="23" y="63"/>
                </a:cxn>
                <a:cxn ang="0">
                  <a:pos x="18" y="8"/>
                </a:cxn>
                <a:cxn ang="0">
                  <a:pos x="1" y="5"/>
                </a:cxn>
                <a:cxn ang="0">
                  <a:pos x="1" y="0"/>
                </a:cxn>
                <a:cxn ang="0">
                  <a:pos x="34" y="0"/>
                </a:cxn>
                <a:cxn ang="0">
                  <a:pos x="65" y="0"/>
                </a:cxn>
                <a:cxn ang="0">
                  <a:pos x="121" y="40"/>
                </a:cxn>
                <a:cxn ang="0">
                  <a:pos x="91" y="87"/>
                </a:cxn>
                <a:cxn ang="0">
                  <a:pos x="164" y="157"/>
                </a:cxn>
                <a:cxn ang="0">
                  <a:pos x="183" y="154"/>
                </a:cxn>
                <a:cxn ang="0">
                  <a:pos x="188" y="99"/>
                </a:cxn>
                <a:cxn ang="0">
                  <a:pos x="188" y="63"/>
                </a:cxn>
                <a:cxn ang="0">
                  <a:pos x="183" y="8"/>
                </a:cxn>
                <a:cxn ang="0">
                  <a:pos x="163" y="5"/>
                </a:cxn>
                <a:cxn ang="0">
                  <a:pos x="163" y="0"/>
                </a:cxn>
                <a:cxn ang="0">
                  <a:pos x="234" y="0"/>
                </a:cxn>
                <a:cxn ang="0">
                  <a:pos x="234" y="5"/>
                </a:cxn>
                <a:cxn ang="0">
                  <a:pos x="214" y="8"/>
                </a:cxn>
                <a:cxn ang="0">
                  <a:pos x="209" y="63"/>
                </a:cxn>
                <a:cxn ang="0">
                  <a:pos x="209" y="99"/>
                </a:cxn>
                <a:cxn ang="0">
                  <a:pos x="214" y="154"/>
                </a:cxn>
                <a:cxn ang="0">
                  <a:pos x="234" y="158"/>
                </a:cxn>
                <a:cxn ang="0">
                  <a:pos x="234" y="163"/>
                </a:cxn>
                <a:cxn ang="0">
                  <a:pos x="162" y="163"/>
                </a:cxn>
                <a:cxn ang="0">
                  <a:pos x="64" y="8"/>
                </a:cxn>
                <a:cxn ang="0">
                  <a:pos x="47" y="10"/>
                </a:cxn>
                <a:cxn ang="0">
                  <a:pos x="45" y="63"/>
                </a:cxn>
                <a:cxn ang="0">
                  <a:pos x="46" y="82"/>
                </a:cxn>
                <a:cxn ang="0">
                  <a:pos x="67" y="84"/>
                </a:cxn>
                <a:cxn ang="0">
                  <a:pos x="97" y="49"/>
                </a:cxn>
                <a:cxn ang="0">
                  <a:pos x="64" y="8"/>
                </a:cxn>
              </a:cxnLst>
              <a:rect l="0" t="0" r="r" b="b"/>
              <a:pathLst>
                <a:path w="235" h="163">
                  <a:moveTo>
                    <a:pt x="162" y="163"/>
                  </a:moveTo>
                  <a:cubicBezTo>
                    <a:pt x="140" y="163"/>
                    <a:pt x="128" y="160"/>
                    <a:pt x="118" y="154"/>
                  </a:cubicBezTo>
                  <a:cubicBezTo>
                    <a:pt x="105" y="145"/>
                    <a:pt x="92" y="128"/>
                    <a:pt x="72" y="93"/>
                  </a:cubicBezTo>
                  <a:cubicBezTo>
                    <a:pt x="59" y="93"/>
                    <a:pt x="54" y="93"/>
                    <a:pt x="45" y="93"/>
                  </a:cubicBezTo>
                  <a:cubicBezTo>
                    <a:pt x="45" y="99"/>
                    <a:pt x="45" y="99"/>
                    <a:pt x="45" y="99"/>
                  </a:cubicBezTo>
                  <a:cubicBezTo>
                    <a:pt x="45" y="146"/>
                    <a:pt x="47" y="152"/>
                    <a:pt x="50" y="154"/>
                  </a:cubicBezTo>
                  <a:cubicBezTo>
                    <a:pt x="53" y="156"/>
                    <a:pt x="61" y="156"/>
                    <a:pt x="72" y="158"/>
                  </a:cubicBezTo>
                  <a:cubicBezTo>
                    <a:pt x="73" y="158"/>
                    <a:pt x="73" y="163"/>
                    <a:pt x="72" y="163"/>
                  </a:cubicBezTo>
                  <a:cubicBezTo>
                    <a:pt x="60" y="163"/>
                    <a:pt x="13" y="163"/>
                    <a:pt x="1" y="163"/>
                  </a:cubicBezTo>
                  <a:cubicBezTo>
                    <a:pt x="0" y="163"/>
                    <a:pt x="0" y="158"/>
                    <a:pt x="1" y="158"/>
                  </a:cubicBezTo>
                  <a:cubicBezTo>
                    <a:pt x="11" y="157"/>
                    <a:pt x="15" y="156"/>
                    <a:pt x="18" y="154"/>
                  </a:cubicBezTo>
                  <a:cubicBezTo>
                    <a:pt x="22" y="152"/>
                    <a:pt x="23" y="146"/>
                    <a:pt x="23" y="99"/>
                  </a:cubicBezTo>
                  <a:cubicBezTo>
                    <a:pt x="23" y="63"/>
                    <a:pt x="23" y="63"/>
                    <a:pt x="23" y="63"/>
                  </a:cubicBezTo>
                  <a:cubicBezTo>
                    <a:pt x="23" y="17"/>
                    <a:pt x="22" y="10"/>
                    <a:pt x="18" y="8"/>
                  </a:cubicBezTo>
                  <a:cubicBezTo>
                    <a:pt x="15" y="7"/>
                    <a:pt x="11" y="6"/>
                    <a:pt x="1" y="5"/>
                  </a:cubicBezTo>
                  <a:cubicBezTo>
                    <a:pt x="0" y="4"/>
                    <a:pt x="0" y="0"/>
                    <a:pt x="1" y="0"/>
                  </a:cubicBezTo>
                  <a:cubicBezTo>
                    <a:pt x="12" y="0"/>
                    <a:pt x="25" y="0"/>
                    <a:pt x="34" y="0"/>
                  </a:cubicBezTo>
                  <a:cubicBezTo>
                    <a:pt x="44" y="0"/>
                    <a:pt x="54" y="0"/>
                    <a:pt x="65" y="0"/>
                  </a:cubicBezTo>
                  <a:cubicBezTo>
                    <a:pt x="103" y="0"/>
                    <a:pt x="121" y="20"/>
                    <a:pt x="121" y="40"/>
                  </a:cubicBezTo>
                  <a:cubicBezTo>
                    <a:pt x="121" y="60"/>
                    <a:pt x="108" y="76"/>
                    <a:pt x="91" y="87"/>
                  </a:cubicBezTo>
                  <a:cubicBezTo>
                    <a:pt x="127" y="140"/>
                    <a:pt x="147" y="157"/>
                    <a:pt x="164" y="157"/>
                  </a:cubicBezTo>
                  <a:cubicBezTo>
                    <a:pt x="174" y="157"/>
                    <a:pt x="180" y="156"/>
                    <a:pt x="183" y="154"/>
                  </a:cubicBezTo>
                  <a:cubicBezTo>
                    <a:pt x="186" y="152"/>
                    <a:pt x="188" y="146"/>
                    <a:pt x="188" y="99"/>
                  </a:cubicBezTo>
                  <a:cubicBezTo>
                    <a:pt x="188" y="63"/>
                    <a:pt x="188" y="63"/>
                    <a:pt x="188" y="63"/>
                  </a:cubicBezTo>
                  <a:cubicBezTo>
                    <a:pt x="188" y="17"/>
                    <a:pt x="186" y="10"/>
                    <a:pt x="183" y="8"/>
                  </a:cubicBezTo>
                  <a:cubicBezTo>
                    <a:pt x="180" y="7"/>
                    <a:pt x="173" y="6"/>
                    <a:pt x="163" y="5"/>
                  </a:cubicBezTo>
                  <a:cubicBezTo>
                    <a:pt x="162" y="4"/>
                    <a:pt x="162" y="0"/>
                    <a:pt x="163" y="0"/>
                  </a:cubicBezTo>
                  <a:cubicBezTo>
                    <a:pt x="175" y="0"/>
                    <a:pt x="222" y="0"/>
                    <a:pt x="234" y="0"/>
                  </a:cubicBezTo>
                  <a:cubicBezTo>
                    <a:pt x="235" y="0"/>
                    <a:pt x="235" y="4"/>
                    <a:pt x="234" y="5"/>
                  </a:cubicBezTo>
                  <a:cubicBezTo>
                    <a:pt x="224" y="6"/>
                    <a:pt x="217" y="7"/>
                    <a:pt x="214" y="8"/>
                  </a:cubicBezTo>
                  <a:cubicBezTo>
                    <a:pt x="211" y="10"/>
                    <a:pt x="209" y="17"/>
                    <a:pt x="209" y="63"/>
                  </a:cubicBezTo>
                  <a:cubicBezTo>
                    <a:pt x="209" y="99"/>
                    <a:pt x="209" y="99"/>
                    <a:pt x="209" y="99"/>
                  </a:cubicBezTo>
                  <a:cubicBezTo>
                    <a:pt x="209" y="146"/>
                    <a:pt x="211" y="152"/>
                    <a:pt x="214" y="154"/>
                  </a:cubicBezTo>
                  <a:cubicBezTo>
                    <a:pt x="217" y="156"/>
                    <a:pt x="224" y="157"/>
                    <a:pt x="234" y="158"/>
                  </a:cubicBezTo>
                  <a:cubicBezTo>
                    <a:pt x="235" y="158"/>
                    <a:pt x="235" y="163"/>
                    <a:pt x="234" y="163"/>
                  </a:cubicBezTo>
                  <a:cubicBezTo>
                    <a:pt x="222" y="163"/>
                    <a:pt x="174" y="163"/>
                    <a:pt x="162" y="163"/>
                  </a:cubicBezTo>
                  <a:close/>
                  <a:moveTo>
                    <a:pt x="64" y="8"/>
                  </a:moveTo>
                  <a:cubicBezTo>
                    <a:pt x="56" y="8"/>
                    <a:pt x="48" y="9"/>
                    <a:pt x="47" y="10"/>
                  </a:cubicBezTo>
                  <a:cubicBezTo>
                    <a:pt x="46" y="12"/>
                    <a:pt x="45" y="26"/>
                    <a:pt x="45" y="63"/>
                  </a:cubicBezTo>
                  <a:cubicBezTo>
                    <a:pt x="45" y="78"/>
                    <a:pt x="45" y="81"/>
                    <a:pt x="46" y="82"/>
                  </a:cubicBezTo>
                  <a:cubicBezTo>
                    <a:pt x="48" y="84"/>
                    <a:pt x="55" y="84"/>
                    <a:pt x="67" y="84"/>
                  </a:cubicBezTo>
                  <a:cubicBezTo>
                    <a:pt x="88" y="84"/>
                    <a:pt x="97" y="69"/>
                    <a:pt x="97" y="49"/>
                  </a:cubicBezTo>
                  <a:cubicBezTo>
                    <a:pt x="97" y="25"/>
                    <a:pt x="88" y="8"/>
                    <a:pt x="64" y="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Freeform 122"/>
            <p:cNvSpPr>
              <a:spLocks/>
            </p:cNvSpPr>
            <p:nvPr/>
          </p:nvSpPr>
          <p:spPr bwMode="auto">
            <a:xfrm>
              <a:off x="4816" y="1429"/>
              <a:ext cx="287" cy="504"/>
            </a:xfrm>
            <a:custGeom>
              <a:avLst/>
              <a:gdLst/>
              <a:ahLst/>
              <a:cxnLst>
                <a:cxn ang="0">
                  <a:pos x="43" y="170"/>
                </a:cxn>
                <a:cxn ang="0">
                  <a:pos x="3" y="158"/>
                </a:cxn>
                <a:cxn ang="0">
                  <a:pos x="2" y="118"/>
                </a:cxn>
                <a:cxn ang="0">
                  <a:pos x="7" y="118"/>
                </a:cxn>
                <a:cxn ang="0">
                  <a:pos x="16" y="146"/>
                </a:cxn>
                <a:cxn ang="0">
                  <a:pos x="48" y="162"/>
                </a:cxn>
                <a:cxn ang="0">
                  <a:pos x="75" y="132"/>
                </a:cxn>
                <a:cxn ang="0">
                  <a:pos x="9" y="44"/>
                </a:cxn>
                <a:cxn ang="0">
                  <a:pos x="55" y="0"/>
                </a:cxn>
                <a:cxn ang="0">
                  <a:pos x="88" y="4"/>
                </a:cxn>
                <a:cxn ang="0">
                  <a:pos x="89" y="5"/>
                </a:cxn>
                <a:cxn ang="0">
                  <a:pos x="89" y="43"/>
                </a:cxn>
                <a:cxn ang="0">
                  <a:pos x="84" y="42"/>
                </a:cxn>
                <a:cxn ang="0">
                  <a:pos x="76" y="17"/>
                </a:cxn>
                <a:cxn ang="0">
                  <a:pos x="52" y="8"/>
                </a:cxn>
                <a:cxn ang="0">
                  <a:pos x="28" y="35"/>
                </a:cxn>
                <a:cxn ang="0">
                  <a:pos x="96" y="121"/>
                </a:cxn>
                <a:cxn ang="0">
                  <a:pos x="43" y="170"/>
                </a:cxn>
              </a:cxnLst>
              <a:rect l="0" t="0" r="r" b="b"/>
              <a:pathLst>
                <a:path w="96" h="170">
                  <a:moveTo>
                    <a:pt x="43" y="170"/>
                  </a:moveTo>
                  <a:cubicBezTo>
                    <a:pt x="22" y="170"/>
                    <a:pt x="5" y="161"/>
                    <a:pt x="3" y="158"/>
                  </a:cubicBezTo>
                  <a:cubicBezTo>
                    <a:pt x="3" y="157"/>
                    <a:pt x="0" y="131"/>
                    <a:pt x="2" y="118"/>
                  </a:cubicBezTo>
                  <a:cubicBezTo>
                    <a:pt x="2" y="117"/>
                    <a:pt x="7" y="116"/>
                    <a:pt x="7" y="118"/>
                  </a:cubicBezTo>
                  <a:cubicBezTo>
                    <a:pt x="8" y="127"/>
                    <a:pt x="12" y="140"/>
                    <a:pt x="16" y="146"/>
                  </a:cubicBezTo>
                  <a:cubicBezTo>
                    <a:pt x="22" y="155"/>
                    <a:pt x="33" y="162"/>
                    <a:pt x="48" y="162"/>
                  </a:cubicBezTo>
                  <a:cubicBezTo>
                    <a:pt x="66" y="162"/>
                    <a:pt x="75" y="150"/>
                    <a:pt x="75" y="132"/>
                  </a:cubicBezTo>
                  <a:cubicBezTo>
                    <a:pt x="75" y="92"/>
                    <a:pt x="9" y="90"/>
                    <a:pt x="9" y="44"/>
                  </a:cubicBezTo>
                  <a:cubicBezTo>
                    <a:pt x="9" y="20"/>
                    <a:pt x="29" y="0"/>
                    <a:pt x="55" y="0"/>
                  </a:cubicBezTo>
                  <a:cubicBezTo>
                    <a:pt x="74" y="0"/>
                    <a:pt x="77" y="6"/>
                    <a:pt x="88" y="4"/>
                  </a:cubicBezTo>
                  <a:cubicBezTo>
                    <a:pt x="89" y="4"/>
                    <a:pt x="89" y="4"/>
                    <a:pt x="89" y="5"/>
                  </a:cubicBezTo>
                  <a:cubicBezTo>
                    <a:pt x="89" y="14"/>
                    <a:pt x="90" y="29"/>
                    <a:pt x="89" y="43"/>
                  </a:cubicBezTo>
                  <a:cubicBezTo>
                    <a:pt x="89" y="43"/>
                    <a:pt x="84" y="43"/>
                    <a:pt x="84" y="42"/>
                  </a:cubicBezTo>
                  <a:cubicBezTo>
                    <a:pt x="83" y="32"/>
                    <a:pt x="81" y="23"/>
                    <a:pt x="76" y="17"/>
                  </a:cubicBezTo>
                  <a:cubicBezTo>
                    <a:pt x="70" y="11"/>
                    <a:pt x="63" y="8"/>
                    <a:pt x="52" y="8"/>
                  </a:cubicBezTo>
                  <a:cubicBezTo>
                    <a:pt x="39" y="8"/>
                    <a:pt x="28" y="20"/>
                    <a:pt x="28" y="35"/>
                  </a:cubicBezTo>
                  <a:cubicBezTo>
                    <a:pt x="28" y="69"/>
                    <a:pt x="96" y="77"/>
                    <a:pt x="96" y="121"/>
                  </a:cubicBezTo>
                  <a:cubicBezTo>
                    <a:pt x="96" y="153"/>
                    <a:pt x="69" y="170"/>
                    <a:pt x="43" y="17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Freeform 123"/>
            <p:cNvSpPr>
              <a:spLocks/>
            </p:cNvSpPr>
            <p:nvPr/>
          </p:nvSpPr>
          <p:spPr bwMode="auto">
            <a:xfrm>
              <a:off x="5165" y="1429"/>
              <a:ext cx="447" cy="498"/>
            </a:xfrm>
            <a:custGeom>
              <a:avLst/>
              <a:gdLst/>
              <a:ahLst/>
              <a:cxnLst>
                <a:cxn ang="0">
                  <a:pos x="147" y="43"/>
                </a:cxn>
                <a:cxn ang="0">
                  <a:pos x="141" y="43"/>
                </a:cxn>
                <a:cxn ang="0">
                  <a:pos x="136" y="20"/>
                </a:cxn>
                <a:cxn ang="0">
                  <a:pos x="99" y="10"/>
                </a:cxn>
                <a:cxn ang="0">
                  <a:pos x="87" y="11"/>
                </a:cxn>
                <a:cxn ang="0">
                  <a:pos x="86" y="41"/>
                </a:cxn>
                <a:cxn ang="0">
                  <a:pos x="86" y="102"/>
                </a:cxn>
                <a:cxn ang="0">
                  <a:pos x="92" y="157"/>
                </a:cxn>
                <a:cxn ang="0">
                  <a:pos x="111" y="161"/>
                </a:cxn>
                <a:cxn ang="0">
                  <a:pos x="111" y="166"/>
                </a:cxn>
                <a:cxn ang="0">
                  <a:pos x="40" y="166"/>
                </a:cxn>
                <a:cxn ang="0">
                  <a:pos x="41" y="161"/>
                </a:cxn>
                <a:cxn ang="0">
                  <a:pos x="60" y="157"/>
                </a:cxn>
                <a:cxn ang="0">
                  <a:pos x="65" y="102"/>
                </a:cxn>
                <a:cxn ang="0">
                  <a:pos x="65" y="41"/>
                </a:cxn>
                <a:cxn ang="0">
                  <a:pos x="64" y="11"/>
                </a:cxn>
                <a:cxn ang="0">
                  <a:pos x="52" y="10"/>
                </a:cxn>
                <a:cxn ang="0">
                  <a:pos x="14" y="20"/>
                </a:cxn>
                <a:cxn ang="0">
                  <a:pos x="6" y="43"/>
                </a:cxn>
                <a:cxn ang="0">
                  <a:pos x="0" y="43"/>
                </a:cxn>
                <a:cxn ang="0">
                  <a:pos x="4" y="2"/>
                </a:cxn>
                <a:cxn ang="0">
                  <a:pos x="7" y="1"/>
                </a:cxn>
                <a:cxn ang="0">
                  <a:pos x="76" y="3"/>
                </a:cxn>
                <a:cxn ang="0">
                  <a:pos x="146" y="0"/>
                </a:cxn>
                <a:cxn ang="0">
                  <a:pos x="149" y="1"/>
                </a:cxn>
                <a:cxn ang="0">
                  <a:pos x="147" y="43"/>
                </a:cxn>
              </a:cxnLst>
              <a:rect l="0" t="0" r="r" b="b"/>
              <a:pathLst>
                <a:path w="149" h="166">
                  <a:moveTo>
                    <a:pt x="147" y="43"/>
                  </a:moveTo>
                  <a:cubicBezTo>
                    <a:pt x="146" y="44"/>
                    <a:pt x="141" y="44"/>
                    <a:pt x="141" y="43"/>
                  </a:cubicBezTo>
                  <a:cubicBezTo>
                    <a:pt x="141" y="36"/>
                    <a:pt x="140" y="24"/>
                    <a:pt x="136" y="20"/>
                  </a:cubicBezTo>
                  <a:cubicBezTo>
                    <a:pt x="131" y="14"/>
                    <a:pt x="121" y="10"/>
                    <a:pt x="99" y="10"/>
                  </a:cubicBezTo>
                  <a:cubicBezTo>
                    <a:pt x="93" y="10"/>
                    <a:pt x="90" y="10"/>
                    <a:pt x="87" y="11"/>
                  </a:cubicBezTo>
                  <a:cubicBezTo>
                    <a:pt x="87" y="13"/>
                    <a:pt x="86" y="25"/>
                    <a:pt x="86" y="41"/>
                  </a:cubicBezTo>
                  <a:cubicBezTo>
                    <a:pt x="86" y="102"/>
                    <a:pt x="86" y="102"/>
                    <a:pt x="86" y="102"/>
                  </a:cubicBezTo>
                  <a:cubicBezTo>
                    <a:pt x="86" y="149"/>
                    <a:pt x="89" y="155"/>
                    <a:pt x="92" y="157"/>
                  </a:cubicBezTo>
                  <a:cubicBezTo>
                    <a:pt x="95" y="159"/>
                    <a:pt x="101" y="160"/>
                    <a:pt x="111" y="161"/>
                  </a:cubicBezTo>
                  <a:cubicBezTo>
                    <a:pt x="112" y="161"/>
                    <a:pt x="112" y="166"/>
                    <a:pt x="111" y="166"/>
                  </a:cubicBezTo>
                  <a:cubicBezTo>
                    <a:pt x="99" y="166"/>
                    <a:pt x="52" y="166"/>
                    <a:pt x="40" y="166"/>
                  </a:cubicBezTo>
                  <a:cubicBezTo>
                    <a:pt x="39" y="166"/>
                    <a:pt x="39" y="161"/>
                    <a:pt x="41" y="161"/>
                  </a:cubicBezTo>
                  <a:cubicBezTo>
                    <a:pt x="51" y="160"/>
                    <a:pt x="57" y="159"/>
                    <a:pt x="60" y="157"/>
                  </a:cubicBezTo>
                  <a:cubicBezTo>
                    <a:pt x="63" y="155"/>
                    <a:pt x="65" y="149"/>
                    <a:pt x="65" y="102"/>
                  </a:cubicBezTo>
                  <a:cubicBezTo>
                    <a:pt x="65" y="41"/>
                    <a:pt x="65" y="41"/>
                    <a:pt x="65" y="41"/>
                  </a:cubicBezTo>
                  <a:cubicBezTo>
                    <a:pt x="65" y="25"/>
                    <a:pt x="65" y="13"/>
                    <a:pt x="64" y="11"/>
                  </a:cubicBezTo>
                  <a:cubicBezTo>
                    <a:pt x="62" y="10"/>
                    <a:pt x="58" y="10"/>
                    <a:pt x="52" y="10"/>
                  </a:cubicBezTo>
                  <a:cubicBezTo>
                    <a:pt x="28" y="10"/>
                    <a:pt x="20" y="13"/>
                    <a:pt x="14" y="20"/>
                  </a:cubicBezTo>
                  <a:cubicBezTo>
                    <a:pt x="10" y="25"/>
                    <a:pt x="8" y="33"/>
                    <a:pt x="6" y="43"/>
                  </a:cubicBezTo>
                  <a:cubicBezTo>
                    <a:pt x="5" y="45"/>
                    <a:pt x="0" y="44"/>
                    <a:pt x="0" y="43"/>
                  </a:cubicBezTo>
                  <a:cubicBezTo>
                    <a:pt x="2" y="29"/>
                    <a:pt x="3" y="10"/>
                    <a:pt x="4" y="2"/>
                  </a:cubicBezTo>
                  <a:cubicBezTo>
                    <a:pt x="4" y="1"/>
                    <a:pt x="5" y="1"/>
                    <a:pt x="7" y="1"/>
                  </a:cubicBezTo>
                  <a:cubicBezTo>
                    <a:pt x="16" y="2"/>
                    <a:pt x="32" y="3"/>
                    <a:pt x="76" y="3"/>
                  </a:cubicBezTo>
                  <a:cubicBezTo>
                    <a:pt x="136" y="3"/>
                    <a:pt x="142" y="2"/>
                    <a:pt x="146" y="0"/>
                  </a:cubicBezTo>
                  <a:cubicBezTo>
                    <a:pt x="148" y="0"/>
                    <a:pt x="149" y="1"/>
                    <a:pt x="149" y="1"/>
                  </a:cubicBezTo>
                  <a:cubicBezTo>
                    <a:pt x="149" y="11"/>
                    <a:pt x="148" y="30"/>
                    <a:pt x="147" y="43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124"/>
            <p:cNvSpPr>
              <a:spLocks noEditPoints="1"/>
            </p:cNvSpPr>
            <p:nvPr/>
          </p:nvSpPr>
          <p:spPr bwMode="auto">
            <a:xfrm>
              <a:off x="841" y="2185"/>
              <a:ext cx="266" cy="255"/>
            </a:xfrm>
            <a:custGeom>
              <a:avLst/>
              <a:gdLst/>
              <a:ahLst/>
              <a:cxnLst>
                <a:cxn ang="0">
                  <a:pos x="44" y="85"/>
                </a:cxn>
                <a:cxn ang="0">
                  <a:pos x="0" y="43"/>
                </a:cxn>
                <a:cxn ang="0">
                  <a:pos x="45" y="0"/>
                </a:cxn>
                <a:cxn ang="0">
                  <a:pos x="89" y="41"/>
                </a:cxn>
                <a:cxn ang="0">
                  <a:pos x="44" y="85"/>
                </a:cxn>
                <a:cxn ang="0">
                  <a:pos x="43" y="5"/>
                </a:cxn>
                <a:cxn ang="0">
                  <a:pos x="13" y="40"/>
                </a:cxn>
                <a:cxn ang="0">
                  <a:pos x="46" y="80"/>
                </a:cxn>
                <a:cxn ang="0">
                  <a:pos x="76" y="45"/>
                </a:cxn>
                <a:cxn ang="0">
                  <a:pos x="43" y="5"/>
                </a:cxn>
              </a:cxnLst>
              <a:rect l="0" t="0" r="r" b="b"/>
              <a:pathLst>
                <a:path w="89" h="85">
                  <a:moveTo>
                    <a:pt x="44" y="85"/>
                  </a:moveTo>
                  <a:cubicBezTo>
                    <a:pt x="19" y="85"/>
                    <a:pt x="0" y="66"/>
                    <a:pt x="0" y="43"/>
                  </a:cubicBezTo>
                  <a:cubicBezTo>
                    <a:pt x="0" y="22"/>
                    <a:pt x="19" y="0"/>
                    <a:pt x="45" y="0"/>
                  </a:cubicBezTo>
                  <a:cubicBezTo>
                    <a:pt x="71" y="0"/>
                    <a:pt x="89" y="19"/>
                    <a:pt x="89" y="41"/>
                  </a:cubicBezTo>
                  <a:cubicBezTo>
                    <a:pt x="89" y="63"/>
                    <a:pt x="71" y="85"/>
                    <a:pt x="44" y="85"/>
                  </a:cubicBezTo>
                  <a:close/>
                  <a:moveTo>
                    <a:pt x="43" y="5"/>
                  </a:moveTo>
                  <a:cubicBezTo>
                    <a:pt x="20" y="5"/>
                    <a:pt x="13" y="24"/>
                    <a:pt x="13" y="40"/>
                  </a:cubicBezTo>
                  <a:cubicBezTo>
                    <a:pt x="13" y="60"/>
                    <a:pt x="25" y="80"/>
                    <a:pt x="46" y="80"/>
                  </a:cubicBezTo>
                  <a:cubicBezTo>
                    <a:pt x="70" y="80"/>
                    <a:pt x="76" y="61"/>
                    <a:pt x="76" y="45"/>
                  </a:cubicBezTo>
                  <a:cubicBezTo>
                    <a:pt x="76" y="24"/>
                    <a:pt x="64" y="5"/>
                    <a:pt x="43" y="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125"/>
            <p:cNvSpPr>
              <a:spLocks/>
            </p:cNvSpPr>
            <p:nvPr/>
          </p:nvSpPr>
          <p:spPr bwMode="auto">
            <a:xfrm>
              <a:off x="1148" y="2185"/>
              <a:ext cx="178" cy="252"/>
            </a:xfrm>
            <a:custGeom>
              <a:avLst/>
              <a:gdLst/>
              <a:ahLst/>
              <a:cxnLst>
                <a:cxn ang="0">
                  <a:pos x="58" y="18"/>
                </a:cxn>
                <a:cxn ang="0">
                  <a:pos x="55" y="18"/>
                </a:cxn>
                <a:cxn ang="0">
                  <a:pos x="52" y="10"/>
                </a:cxn>
                <a:cxn ang="0">
                  <a:pos x="36" y="6"/>
                </a:cxn>
                <a:cxn ang="0">
                  <a:pos x="25" y="6"/>
                </a:cxn>
                <a:cxn ang="0">
                  <a:pos x="24" y="20"/>
                </a:cxn>
                <a:cxn ang="0">
                  <a:pos x="24" y="39"/>
                </a:cxn>
                <a:cxn ang="0">
                  <a:pos x="34" y="39"/>
                </a:cxn>
                <a:cxn ang="0">
                  <a:pos x="49" y="33"/>
                </a:cxn>
                <a:cxn ang="0">
                  <a:pos x="52" y="33"/>
                </a:cxn>
                <a:cxn ang="0">
                  <a:pos x="51" y="53"/>
                </a:cxn>
                <a:cxn ang="0">
                  <a:pos x="48" y="53"/>
                </a:cxn>
                <a:cxn ang="0">
                  <a:pos x="46" y="47"/>
                </a:cxn>
                <a:cxn ang="0">
                  <a:pos x="34" y="45"/>
                </a:cxn>
                <a:cxn ang="0">
                  <a:pos x="24" y="45"/>
                </a:cxn>
                <a:cxn ang="0">
                  <a:pos x="24" y="52"/>
                </a:cxn>
                <a:cxn ang="0">
                  <a:pos x="27" y="78"/>
                </a:cxn>
                <a:cxn ang="0">
                  <a:pos x="39" y="81"/>
                </a:cxn>
                <a:cxn ang="0">
                  <a:pos x="39" y="84"/>
                </a:cxn>
                <a:cxn ang="0">
                  <a:pos x="1" y="84"/>
                </a:cxn>
                <a:cxn ang="0">
                  <a:pos x="1" y="81"/>
                </a:cxn>
                <a:cxn ang="0">
                  <a:pos x="11" y="78"/>
                </a:cxn>
                <a:cxn ang="0">
                  <a:pos x="13" y="52"/>
                </a:cxn>
                <a:cxn ang="0">
                  <a:pos x="13" y="33"/>
                </a:cxn>
                <a:cxn ang="0">
                  <a:pos x="11" y="6"/>
                </a:cxn>
                <a:cxn ang="0">
                  <a:pos x="1" y="4"/>
                </a:cxn>
                <a:cxn ang="0">
                  <a:pos x="1" y="1"/>
                </a:cxn>
                <a:cxn ang="0">
                  <a:pos x="36" y="2"/>
                </a:cxn>
                <a:cxn ang="0">
                  <a:pos x="59" y="1"/>
                </a:cxn>
                <a:cxn ang="0">
                  <a:pos x="60" y="2"/>
                </a:cxn>
                <a:cxn ang="0">
                  <a:pos x="58" y="18"/>
                </a:cxn>
              </a:cxnLst>
              <a:rect l="0" t="0" r="r" b="b"/>
              <a:pathLst>
                <a:path w="60" h="84">
                  <a:moveTo>
                    <a:pt x="58" y="18"/>
                  </a:moveTo>
                  <a:cubicBezTo>
                    <a:pt x="58" y="19"/>
                    <a:pt x="55" y="19"/>
                    <a:pt x="55" y="18"/>
                  </a:cubicBezTo>
                  <a:cubicBezTo>
                    <a:pt x="55" y="15"/>
                    <a:pt x="54" y="12"/>
                    <a:pt x="52" y="10"/>
                  </a:cubicBezTo>
                  <a:cubicBezTo>
                    <a:pt x="50" y="7"/>
                    <a:pt x="46" y="6"/>
                    <a:pt x="36" y="6"/>
                  </a:cubicBezTo>
                  <a:cubicBezTo>
                    <a:pt x="31" y="6"/>
                    <a:pt x="26" y="6"/>
                    <a:pt x="25" y="6"/>
                  </a:cubicBezTo>
                  <a:cubicBezTo>
                    <a:pt x="25" y="7"/>
                    <a:pt x="24" y="12"/>
                    <a:pt x="24" y="20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34" y="39"/>
                    <a:pt x="34" y="39"/>
                    <a:pt x="34" y="39"/>
                  </a:cubicBezTo>
                  <a:cubicBezTo>
                    <a:pt x="46" y="39"/>
                    <a:pt x="48" y="38"/>
                    <a:pt x="49" y="33"/>
                  </a:cubicBezTo>
                  <a:cubicBezTo>
                    <a:pt x="49" y="33"/>
                    <a:pt x="52" y="33"/>
                    <a:pt x="52" y="33"/>
                  </a:cubicBezTo>
                  <a:cubicBezTo>
                    <a:pt x="52" y="37"/>
                    <a:pt x="51" y="49"/>
                    <a:pt x="51" y="53"/>
                  </a:cubicBezTo>
                  <a:cubicBezTo>
                    <a:pt x="51" y="54"/>
                    <a:pt x="48" y="54"/>
                    <a:pt x="48" y="53"/>
                  </a:cubicBezTo>
                  <a:cubicBezTo>
                    <a:pt x="48" y="50"/>
                    <a:pt x="48" y="48"/>
                    <a:pt x="46" y="47"/>
                  </a:cubicBezTo>
                  <a:cubicBezTo>
                    <a:pt x="45" y="46"/>
                    <a:pt x="43" y="45"/>
                    <a:pt x="34" y="45"/>
                  </a:cubicBezTo>
                  <a:cubicBezTo>
                    <a:pt x="24" y="45"/>
                    <a:pt x="24" y="45"/>
                    <a:pt x="24" y="45"/>
                  </a:cubicBezTo>
                  <a:cubicBezTo>
                    <a:pt x="24" y="52"/>
                    <a:pt x="24" y="52"/>
                    <a:pt x="24" y="52"/>
                  </a:cubicBezTo>
                  <a:cubicBezTo>
                    <a:pt x="24" y="75"/>
                    <a:pt x="26" y="78"/>
                    <a:pt x="27" y="78"/>
                  </a:cubicBezTo>
                  <a:cubicBezTo>
                    <a:pt x="29" y="80"/>
                    <a:pt x="33" y="80"/>
                    <a:pt x="39" y="81"/>
                  </a:cubicBezTo>
                  <a:cubicBezTo>
                    <a:pt x="39" y="81"/>
                    <a:pt x="39" y="84"/>
                    <a:pt x="39" y="84"/>
                  </a:cubicBezTo>
                  <a:cubicBezTo>
                    <a:pt x="33" y="84"/>
                    <a:pt x="7" y="84"/>
                    <a:pt x="1" y="84"/>
                  </a:cubicBezTo>
                  <a:cubicBezTo>
                    <a:pt x="0" y="84"/>
                    <a:pt x="0" y="81"/>
                    <a:pt x="1" y="81"/>
                  </a:cubicBezTo>
                  <a:cubicBezTo>
                    <a:pt x="6" y="80"/>
                    <a:pt x="8" y="80"/>
                    <a:pt x="11" y="78"/>
                  </a:cubicBezTo>
                  <a:cubicBezTo>
                    <a:pt x="12" y="78"/>
                    <a:pt x="13" y="75"/>
                    <a:pt x="13" y="52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10"/>
                    <a:pt x="12" y="6"/>
                    <a:pt x="11" y="6"/>
                  </a:cubicBezTo>
                  <a:cubicBezTo>
                    <a:pt x="8" y="5"/>
                    <a:pt x="6" y="4"/>
                    <a:pt x="1" y="4"/>
                  </a:cubicBezTo>
                  <a:cubicBezTo>
                    <a:pt x="0" y="3"/>
                    <a:pt x="0" y="1"/>
                    <a:pt x="1" y="1"/>
                  </a:cubicBezTo>
                  <a:cubicBezTo>
                    <a:pt x="11" y="2"/>
                    <a:pt x="28" y="2"/>
                    <a:pt x="36" y="2"/>
                  </a:cubicBezTo>
                  <a:cubicBezTo>
                    <a:pt x="48" y="2"/>
                    <a:pt x="55" y="1"/>
                    <a:pt x="59" y="1"/>
                  </a:cubicBezTo>
                  <a:cubicBezTo>
                    <a:pt x="60" y="0"/>
                    <a:pt x="60" y="1"/>
                    <a:pt x="60" y="2"/>
                  </a:cubicBezTo>
                  <a:cubicBezTo>
                    <a:pt x="60" y="6"/>
                    <a:pt x="59" y="11"/>
                    <a:pt x="58" y="1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Freeform 126"/>
            <p:cNvSpPr>
              <a:spLocks/>
            </p:cNvSpPr>
            <p:nvPr/>
          </p:nvSpPr>
          <p:spPr bwMode="auto">
            <a:xfrm>
              <a:off x="1481" y="2188"/>
              <a:ext cx="186" cy="249"/>
            </a:xfrm>
            <a:custGeom>
              <a:avLst/>
              <a:gdLst/>
              <a:ahLst/>
              <a:cxnLst>
                <a:cxn ang="0">
                  <a:pos x="58" y="81"/>
                </a:cxn>
                <a:cxn ang="0">
                  <a:pos x="53" y="83"/>
                </a:cxn>
                <a:cxn ang="0">
                  <a:pos x="24" y="83"/>
                </a:cxn>
                <a:cxn ang="0">
                  <a:pos x="0" y="83"/>
                </a:cxn>
                <a:cxn ang="0">
                  <a:pos x="0" y="80"/>
                </a:cxn>
                <a:cxn ang="0">
                  <a:pos x="9" y="77"/>
                </a:cxn>
                <a:cxn ang="0">
                  <a:pos x="12" y="51"/>
                </a:cxn>
                <a:cxn ang="0">
                  <a:pos x="12" y="32"/>
                </a:cxn>
                <a:cxn ang="0">
                  <a:pos x="9" y="5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35" y="0"/>
                </a:cxn>
                <a:cxn ang="0">
                  <a:pos x="35" y="3"/>
                </a:cxn>
                <a:cxn ang="0">
                  <a:pos x="26" y="5"/>
                </a:cxn>
                <a:cxn ang="0">
                  <a:pos x="24" y="32"/>
                </a:cxn>
                <a:cxn ang="0">
                  <a:pos x="24" y="51"/>
                </a:cxn>
                <a:cxn ang="0">
                  <a:pos x="26" y="75"/>
                </a:cxn>
                <a:cxn ang="0">
                  <a:pos x="38" y="77"/>
                </a:cxn>
                <a:cxn ang="0">
                  <a:pos x="53" y="72"/>
                </a:cxn>
                <a:cxn ang="0">
                  <a:pos x="59" y="59"/>
                </a:cxn>
                <a:cxn ang="0">
                  <a:pos x="62" y="60"/>
                </a:cxn>
                <a:cxn ang="0">
                  <a:pos x="58" y="81"/>
                </a:cxn>
              </a:cxnLst>
              <a:rect l="0" t="0" r="r" b="b"/>
              <a:pathLst>
                <a:path w="62" h="83">
                  <a:moveTo>
                    <a:pt x="58" y="81"/>
                  </a:moveTo>
                  <a:cubicBezTo>
                    <a:pt x="57" y="82"/>
                    <a:pt x="56" y="83"/>
                    <a:pt x="53" y="83"/>
                  </a:cubicBezTo>
                  <a:cubicBezTo>
                    <a:pt x="44" y="83"/>
                    <a:pt x="35" y="83"/>
                    <a:pt x="24" y="83"/>
                  </a:cubicBezTo>
                  <a:cubicBezTo>
                    <a:pt x="16" y="83"/>
                    <a:pt x="10" y="83"/>
                    <a:pt x="0" y="83"/>
                  </a:cubicBezTo>
                  <a:cubicBezTo>
                    <a:pt x="0" y="83"/>
                    <a:pt x="0" y="80"/>
                    <a:pt x="0" y="80"/>
                  </a:cubicBezTo>
                  <a:cubicBezTo>
                    <a:pt x="5" y="79"/>
                    <a:pt x="7" y="79"/>
                    <a:pt x="9" y="77"/>
                  </a:cubicBezTo>
                  <a:cubicBezTo>
                    <a:pt x="11" y="77"/>
                    <a:pt x="12" y="74"/>
                    <a:pt x="12" y="51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2" y="9"/>
                    <a:pt x="11" y="6"/>
                    <a:pt x="9" y="5"/>
                  </a:cubicBezTo>
                  <a:cubicBezTo>
                    <a:pt x="7" y="4"/>
                    <a:pt x="5" y="4"/>
                    <a:pt x="0" y="3"/>
                  </a:cubicBezTo>
                  <a:cubicBezTo>
                    <a:pt x="0" y="3"/>
                    <a:pt x="0" y="0"/>
                    <a:pt x="0" y="0"/>
                  </a:cubicBezTo>
                  <a:cubicBezTo>
                    <a:pt x="6" y="0"/>
                    <a:pt x="29" y="0"/>
                    <a:pt x="35" y="0"/>
                  </a:cubicBezTo>
                  <a:cubicBezTo>
                    <a:pt x="36" y="0"/>
                    <a:pt x="36" y="3"/>
                    <a:pt x="35" y="3"/>
                  </a:cubicBezTo>
                  <a:cubicBezTo>
                    <a:pt x="30" y="4"/>
                    <a:pt x="28" y="4"/>
                    <a:pt x="26" y="5"/>
                  </a:cubicBezTo>
                  <a:cubicBezTo>
                    <a:pt x="25" y="6"/>
                    <a:pt x="24" y="9"/>
                    <a:pt x="24" y="32"/>
                  </a:cubicBezTo>
                  <a:cubicBezTo>
                    <a:pt x="24" y="51"/>
                    <a:pt x="24" y="51"/>
                    <a:pt x="24" y="51"/>
                  </a:cubicBezTo>
                  <a:cubicBezTo>
                    <a:pt x="24" y="66"/>
                    <a:pt x="25" y="73"/>
                    <a:pt x="26" y="75"/>
                  </a:cubicBezTo>
                  <a:cubicBezTo>
                    <a:pt x="28" y="76"/>
                    <a:pt x="30" y="77"/>
                    <a:pt x="38" y="77"/>
                  </a:cubicBezTo>
                  <a:cubicBezTo>
                    <a:pt x="45" y="77"/>
                    <a:pt x="50" y="76"/>
                    <a:pt x="53" y="72"/>
                  </a:cubicBezTo>
                  <a:cubicBezTo>
                    <a:pt x="56" y="69"/>
                    <a:pt x="58" y="63"/>
                    <a:pt x="59" y="59"/>
                  </a:cubicBezTo>
                  <a:cubicBezTo>
                    <a:pt x="59" y="58"/>
                    <a:pt x="62" y="59"/>
                    <a:pt x="62" y="60"/>
                  </a:cubicBezTo>
                  <a:cubicBezTo>
                    <a:pt x="62" y="66"/>
                    <a:pt x="59" y="79"/>
                    <a:pt x="58" y="8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Freeform 127"/>
            <p:cNvSpPr>
              <a:spLocks noEditPoints="1"/>
            </p:cNvSpPr>
            <p:nvPr/>
          </p:nvSpPr>
          <p:spPr bwMode="auto">
            <a:xfrm>
              <a:off x="1675" y="2185"/>
              <a:ext cx="264" cy="252"/>
            </a:xfrm>
            <a:custGeom>
              <a:avLst/>
              <a:gdLst/>
              <a:ahLst/>
              <a:cxnLst>
                <a:cxn ang="0">
                  <a:pos x="57" y="84"/>
                </a:cxn>
                <a:cxn ang="0">
                  <a:pos x="57" y="81"/>
                </a:cxn>
                <a:cxn ang="0">
                  <a:pos x="64" y="77"/>
                </a:cxn>
                <a:cxn ang="0">
                  <a:pos x="54" y="53"/>
                </a:cxn>
                <a:cxn ang="0">
                  <a:pos x="28" y="53"/>
                </a:cxn>
                <a:cxn ang="0">
                  <a:pos x="21" y="77"/>
                </a:cxn>
                <a:cxn ang="0">
                  <a:pos x="28" y="81"/>
                </a:cxn>
                <a:cxn ang="0">
                  <a:pos x="28" y="84"/>
                </a:cxn>
                <a:cxn ang="0">
                  <a:pos x="1" y="84"/>
                </a:cxn>
                <a:cxn ang="0">
                  <a:pos x="1" y="81"/>
                </a:cxn>
                <a:cxn ang="0">
                  <a:pos x="9" y="78"/>
                </a:cxn>
                <a:cxn ang="0">
                  <a:pos x="22" y="52"/>
                </a:cxn>
                <a:cxn ang="0">
                  <a:pos x="29" y="33"/>
                </a:cxn>
                <a:cxn ang="0">
                  <a:pos x="41" y="2"/>
                </a:cxn>
                <a:cxn ang="0">
                  <a:pos x="47" y="2"/>
                </a:cxn>
                <a:cxn ang="0">
                  <a:pos x="58" y="33"/>
                </a:cxn>
                <a:cxn ang="0">
                  <a:pos x="66" y="52"/>
                </a:cxn>
                <a:cxn ang="0">
                  <a:pos x="80" y="78"/>
                </a:cxn>
                <a:cxn ang="0">
                  <a:pos x="88" y="81"/>
                </a:cxn>
                <a:cxn ang="0">
                  <a:pos x="88" y="84"/>
                </a:cxn>
                <a:cxn ang="0">
                  <a:pos x="57" y="84"/>
                </a:cxn>
                <a:cxn ang="0">
                  <a:pos x="41" y="18"/>
                </a:cxn>
                <a:cxn ang="0">
                  <a:pos x="31" y="47"/>
                </a:cxn>
                <a:cxn ang="0">
                  <a:pos x="52" y="47"/>
                </a:cxn>
                <a:cxn ang="0">
                  <a:pos x="41" y="18"/>
                </a:cxn>
              </a:cxnLst>
              <a:rect l="0" t="0" r="r" b="b"/>
              <a:pathLst>
                <a:path w="88" h="84">
                  <a:moveTo>
                    <a:pt x="57" y="84"/>
                  </a:moveTo>
                  <a:cubicBezTo>
                    <a:pt x="57" y="84"/>
                    <a:pt x="56" y="81"/>
                    <a:pt x="57" y="81"/>
                  </a:cubicBezTo>
                  <a:cubicBezTo>
                    <a:pt x="61" y="81"/>
                    <a:pt x="64" y="80"/>
                    <a:pt x="64" y="77"/>
                  </a:cubicBezTo>
                  <a:cubicBezTo>
                    <a:pt x="64" y="75"/>
                    <a:pt x="62" y="71"/>
                    <a:pt x="54" y="53"/>
                  </a:cubicBezTo>
                  <a:cubicBezTo>
                    <a:pt x="55" y="53"/>
                    <a:pt x="28" y="53"/>
                    <a:pt x="28" y="53"/>
                  </a:cubicBezTo>
                  <a:cubicBezTo>
                    <a:pt x="22" y="69"/>
                    <a:pt x="21" y="74"/>
                    <a:pt x="21" y="77"/>
                  </a:cubicBezTo>
                  <a:cubicBezTo>
                    <a:pt x="21" y="79"/>
                    <a:pt x="22" y="80"/>
                    <a:pt x="28" y="81"/>
                  </a:cubicBezTo>
                  <a:cubicBezTo>
                    <a:pt x="29" y="81"/>
                    <a:pt x="28" y="84"/>
                    <a:pt x="28" y="84"/>
                  </a:cubicBezTo>
                  <a:cubicBezTo>
                    <a:pt x="24" y="84"/>
                    <a:pt x="6" y="84"/>
                    <a:pt x="1" y="84"/>
                  </a:cubicBezTo>
                  <a:cubicBezTo>
                    <a:pt x="0" y="84"/>
                    <a:pt x="0" y="81"/>
                    <a:pt x="1" y="81"/>
                  </a:cubicBezTo>
                  <a:cubicBezTo>
                    <a:pt x="4" y="81"/>
                    <a:pt x="7" y="80"/>
                    <a:pt x="9" y="78"/>
                  </a:cubicBezTo>
                  <a:cubicBezTo>
                    <a:pt x="11" y="76"/>
                    <a:pt x="14" y="71"/>
                    <a:pt x="22" y="52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33" y="22"/>
                    <a:pt x="37" y="11"/>
                    <a:pt x="41" y="2"/>
                  </a:cubicBezTo>
                  <a:cubicBezTo>
                    <a:pt x="41" y="0"/>
                    <a:pt x="46" y="0"/>
                    <a:pt x="47" y="2"/>
                  </a:cubicBezTo>
                  <a:cubicBezTo>
                    <a:pt x="50" y="12"/>
                    <a:pt x="54" y="22"/>
                    <a:pt x="58" y="33"/>
                  </a:cubicBezTo>
                  <a:cubicBezTo>
                    <a:pt x="66" y="52"/>
                    <a:pt x="66" y="52"/>
                    <a:pt x="66" y="52"/>
                  </a:cubicBezTo>
                  <a:cubicBezTo>
                    <a:pt x="76" y="76"/>
                    <a:pt x="77" y="77"/>
                    <a:pt x="80" y="78"/>
                  </a:cubicBezTo>
                  <a:cubicBezTo>
                    <a:pt x="82" y="80"/>
                    <a:pt x="84" y="81"/>
                    <a:pt x="88" y="81"/>
                  </a:cubicBezTo>
                  <a:cubicBezTo>
                    <a:pt x="88" y="81"/>
                    <a:pt x="88" y="84"/>
                    <a:pt x="88" y="84"/>
                  </a:cubicBezTo>
                  <a:cubicBezTo>
                    <a:pt x="81" y="84"/>
                    <a:pt x="63" y="84"/>
                    <a:pt x="57" y="84"/>
                  </a:cubicBezTo>
                  <a:close/>
                  <a:moveTo>
                    <a:pt x="41" y="18"/>
                  </a:moveTo>
                  <a:cubicBezTo>
                    <a:pt x="31" y="47"/>
                    <a:pt x="31" y="47"/>
                    <a:pt x="31" y="47"/>
                  </a:cubicBezTo>
                  <a:cubicBezTo>
                    <a:pt x="52" y="47"/>
                    <a:pt x="52" y="47"/>
                    <a:pt x="52" y="47"/>
                  </a:cubicBezTo>
                  <a:cubicBezTo>
                    <a:pt x="41" y="18"/>
                    <a:pt x="41" y="18"/>
                    <a:pt x="41" y="1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Freeform 128"/>
            <p:cNvSpPr>
              <a:spLocks/>
            </p:cNvSpPr>
            <p:nvPr/>
          </p:nvSpPr>
          <p:spPr bwMode="auto">
            <a:xfrm>
              <a:off x="1918" y="2185"/>
              <a:ext cx="238" cy="252"/>
            </a:xfrm>
            <a:custGeom>
              <a:avLst/>
              <a:gdLst/>
              <a:ahLst/>
              <a:cxnLst>
                <a:cxn ang="0">
                  <a:pos x="78" y="20"/>
                </a:cxn>
                <a:cxn ang="0">
                  <a:pos x="75" y="19"/>
                </a:cxn>
                <a:cxn ang="0">
                  <a:pos x="73" y="11"/>
                </a:cxn>
                <a:cxn ang="0">
                  <a:pos x="53" y="6"/>
                </a:cxn>
                <a:cxn ang="0">
                  <a:pos x="47" y="7"/>
                </a:cxn>
                <a:cxn ang="0">
                  <a:pos x="46" y="21"/>
                </a:cxn>
                <a:cxn ang="0">
                  <a:pos x="46" y="52"/>
                </a:cxn>
                <a:cxn ang="0">
                  <a:pos x="49" y="78"/>
                </a:cxn>
                <a:cxn ang="0">
                  <a:pos x="59" y="81"/>
                </a:cxn>
                <a:cxn ang="0">
                  <a:pos x="59" y="84"/>
                </a:cxn>
                <a:cxn ang="0">
                  <a:pos x="22" y="84"/>
                </a:cxn>
                <a:cxn ang="0">
                  <a:pos x="22" y="81"/>
                </a:cxn>
                <a:cxn ang="0">
                  <a:pos x="32" y="78"/>
                </a:cxn>
                <a:cxn ang="0">
                  <a:pos x="35" y="52"/>
                </a:cxn>
                <a:cxn ang="0">
                  <a:pos x="35" y="21"/>
                </a:cxn>
                <a:cxn ang="0">
                  <a:pos x="34" y="7"/>
                </a:cxn>
                <a:cxn ang="0">
                  <a:pos x="28" y="6"/>
                </a:cxn>
                <a:cxn ang="0">
                  <a:pos x="7" y="11"/>
                </a:cxn>
                <a:cxn ang="0">
                  <a:pos x="3" y="20"/>
                </a:cxn>
                <a:cxn ang="0">
                  <a:pos x="0" y="19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40" y="2"/>
                </a:cxn>
                <a:cxn ang="0">
                  <a:pos x="79" y="0"/>
                </a:cxn>
                <a:cxn ang="0">
                  <a:pos x="80" y="0"/>
                </a:cxn>
                <a:cxn ang="0">
                  <a:pos x="78" y="20"/>
                </a:cxn>
              </a:cxnLst>
              <a:rect l="0" t="0" r="r" b="b"/>
              <a:pathLst>
                <a:path w="80" h="84">
                  <a:moveTo>
                    <a:pt x="78" y="20"/>
                  </a:moveTo>
                  <a:cubicBezTo>
                    <a:pt x="78" y="20"/>
                    <a:pt x="75" y="20"/>
                    <a:pt x="75" y="19"/>
                  </a:cubicBezTo>
                  <a:cubicBezTo>
                    <a:pt x="75" y="16"/>
                    <a:pt x="75" y="13"/>
                    <a:pt x="73" y="11"/>
                  </a:cubicBezTo>
                  <a:cubicBezTo>
                    <a:pt x="70" y="8"/>
                    <a:pt x="67" y="6"/>
                    <a:pt x="53" y="6"/>
                  </a:cubicBezTo>
                  <a:cubicBezTo>
                    <a:pt x="50" y="6"/>
                    <a:pt x="48" y="7"/>
                    <a:pt x="47" y="7"/>
                  </a:cubicBezTo>
                  <a:cubicBezTo>
                    <a:pt x="46" y="8"/>
                    <a:pt x="46" y="13"/>
                    <a:pt x="46" y="21"/>
                  </a:cubicBezTo>
                  <a:cubicBezTo>
                    <a:pt x="46" y="52"/>
                    <a:pt x="46" y="52"/>
                    <a:pt x="46" y="52"/>
                  </a:cubicBezTo>
                  <a:cubicBezTo>
                    <a:pt x="46" y="75"/>
                    <a:pt x="47" y="78"/>
                    <a:pt x="49" y="78"/>
                  </a:cubicBezTo>
                  <a:cubicBezTo>
                    <a:pt x="51" y="80"/>
                    <a:pt x="54" y="80"/>
                    <a:pt x="59" y="81"/>
                  </a:cubicBezTo>
                  <a:cubicBezTo>
                    <a:pt x="59" y="81"/>
                    <a:pt x="59" y="84"/>
                    <a:pt x="59" y="84"/>
                  </a:cubicBezTo>
                  <a:cubicBezTo>
                    <a:pt x="53" y="84"/>
                    <a:pt x="28" y="84"/>
                    <a:pt x="22" y="84"/>
                  </a:cubicBezTo>
                  <a:cubicBezTo>
                    <a:pt x="21" y="84"/>
                    <a:pt x="21" y="81"/>
                    <a:pt x="22" y="81"/>
                  </a:cubicBezTo>
                  <a:cubicBezTo>
                    <a:pt x="27" y="80"/>
                    <a:pt x="30" y="80"/>
                    <a:pt x="32" y="78"/>
                  </a:cubicBezTo>
                  <a:cubicBezTo>
                    <a:pt x="33" y="78"/>
                    <a:pt x="35" y="75"/>
                    <a:pt x="35" y="52"/>
                  </a:cubicBezTo>
                  <a:cubicBezTo>
                    <a:pt x="35" y="21"/>
                    <a:pt x="35" y="21"/>
                    <a:pt x="35" y="21"/>
                  </a:cubicBezTo>
                  <a:cubicBezTo>
                    <a:pt x="35" y="13"/>
                    <a:pt x="35" y="8"/>
                    <a:pt x="34" y="7"/>
                  </a:cubicBezTo>
                  <a:cubicBezTo>
                    <a:pt x="33" y="7"/>
                    <a:pt x="30" y="6"/>
                    <a:pt x="28" y="6"/>
                  </a:cubicBezTo>
                  <a:cubicBezTo>
                    <a:pt x="14" y="6"/>
                    <a:pt x="10" y="8"/>
                    <a:pt x="7" y="11"/>
                  </a:cubicBezTo>
                  <a:cubicBezTo>
                    <a:pt x="5" y="13"/>
                    <a:pt x="4" y="16"/>
                    <a:pt x="3" y="20"/>
                  </a:cubicBezTo>
                  <a:cubicBezTo>
                    <a:pt x="3" y="20"/>
                    <a:pt x="0" y="20"/>
                    <a:pt x="0" y="19"/>
                  </a:cubicBezTo>
                  <a:cubicBezTo>
                    <a:pt x="1" y="13"/>
                    <a:pt x="2" y="5"/>
                    <a:pt x="2" y="0"/>
                  </a:cubicBezTo>
                  <a:cubicBezTo>
                    <a:pt x="2" y="0"/>
                    <a:pt x="2" y="0"/>
                    <a:pt x="3" y="0"/>
                  </a:cubicBezTo>
                  <a:cubicBezTo>
                    <a:pt x="7" y="1"/>
                    <a:pt x="18" y="2"/>
                    <a:pt x="40" y="2"/>
                  </a:cubicBezTo>
                  <a:cubicBezTo>
                    <a:pt x="72" y="2"/>
                    <a:pt x="76" y="1"/>
                    <a:pt x="79" y="0"/>
                  </a:cubicBezTo>
                  <a:cubicBezTo>
                    <a:pt x="79" y="0"/>
                    <a:pt x="80" y="0"/>
                    <a:pt x="80" y="0"/>
                  </a:cubicBezTo>
                  <a:cubicBezTo>
                    <a:pt x="80" y="5"/>
                    <a:pt x="79" y="13"/>
                    <a:pt x="78" y="2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Freeform 129"/>
            <p:cNvSpPr>
              <a:spLocks/>
            </p:cNvSpPr>
            <p:nvPr/>
          </p:nvSpPr>
          <p:spPr bwMode="auto">
            <a:xfrm>
              <a:off x="2179" y="2185"/>
              <a:ext cx="240" cy="252"/>
            </a:xfrm>
            <a:custGeom>
              <a:avLst/>
              <a:gdLst/>
              <a:ahLst/>
              <a:cxnLst>
                <a:cxn ang="0">
                  <a:pos x="78" y="20"/>
                </a:cxn>
                <a:cxn ang="0">
                  <a:pos x="75" y="19"/>
                </a:cxn>
                <a:cxn ang="0">
                  <a:pos x="73" y="11"/>
                </a:cxn>
                <a:cxn ang="0">
                  <a:pos x="52" y="6"/>
                </a:cxn>
                <a:cxn ang="0">
                  <a:pos x="47" y="7"/>
                </a:cxn>
                <a:cxn ang="0">
                  <a:pos x="46" y="21"/>
                </a:cxn>
                <a:cxn ang="0">
                  <a:pos x="46" y="52"/>
                </a:cxn>
                <a:cxn ang="0">
                  <a:pos x="49" y="78"/>
                </a:cxn>
                <a:cxn ang="0">
                  <a:pos x="59" y="81"/>
                </a:cxn>
                <a:cxn ang="0">
                  <a:pos x="59" y="84"/>
                </a:cxn>
                <a:cxn ang="0">
                  <a:pos x="22" y="84"/>
                </a:cxn>
                <a:cxn ang="0">
                  <a:pos x="22" y="81"/>
                </a:cxn>
                <a:cxn ang="0">
                  <a:pos x="32" y="78"/>
                </a:cxn>
                <a:cxn ang="0">
                  <a:pos x="34" y="52"/>
                </a:cxn>
                <a:cxn ang="0">
                  <a:pos x="34" y="21"/>
                </a:cxn>
                <a:cxn ang="0">
                  <a:pos x="34" y="7"/>
                </a:cxn>
                <a:cxn ang="0">
                  <a:pos x="28" y="6"/>
                </a:cxn>
                <a:cxn ang="0">
                  <a:pos x="7" y="11"/>
                </a:cxn>
                <a:cxn ang="0">
                  <a:pos x="3" y="20"/>
                </a:cxn>
                <a:cxn ang="0">
                  <a:pos x="0" y="19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40" y="2"/>
                </a:cxn>
                <a:cxn ang="0">
                  <a:pos x="79" y="0"/>
                </a:cxn>
                <a:cxn ang="0">
                  <a:pos x="79" y="0"/>
                </a:cxn>
                <a:cxn ang="0">
                  <a:pos x="78" y="20"/>
                </a:cxn>
              </a:cxnLst>
              <a:rect l="0" t="0" r="r" b="b"/>
              <a:pathLst>
                <a:path w="79" h="84">
                  <a:moveTo>
                    <a:pt x="78" y="20"/>
                  </a:moveTo>
                  <a:cubicBezTo>
                    <a:pt x="78" y="20"/>
                    <a:pt x="75" y="20"/>
                    <a:pt x="75" y="19"/>
                  </a:cubicBezTo>
                  <a:cubicBezTo>
                    <a:pt x="75" y="16"/>
                    <a:pt x="75" y="13"/>
                    <a:pt x="73" y="11"/>
                  </a:cubicBezTo>
                  <a:cubicBezTo>
                    <a:pt x="70" y="8"/>
                    <a:pt x="67" y="6"/>
                    <a:pt x="52" y="6"/>
                  </a:cubicBezTo>
                  <a:cubicBezTo>
                    <a:pt x="50" y="6"/>
                    <a:pt x="48" y="7"/>
                    <a:pt x="47" y="7"/>
                  </a:cubicBezTo>
                  <a:cubicBezTo>
                    <a:pt x="46" y="8"/>
                    <a:pt x="46" y="13"/>
                    <a:pt x="46" y="21"/>
                  </a:cubicBezTo>
                  <a:cubicBezTo>
                    <a:pt x="46" y="52"/>
                    <a:pt x="46" y="52"/>
                    <a:pt x="46" y="52"/>
                  </a:cubicBezTo>
                  <a:cubicBezTo>
                    <a:pt x="46" y="75"/>
                    <a:pt x="47" y="78"/>
                    <a:pt x="49" y="78"/>
                  </a:cubicBezTo>
                  <a:cubicBezTo>
                    <a:pt x="50" y="80"/>
                    <a:pt x="54" y="80"/>
                    <a:pt x="59" y="81"/>
                  </a:cubicBezTo>
                  <a:cubicBezTo>
                    <a:pt x="60" y="81"/>
                    <a:pt x="60" y="84"/>
                    <a:pt x="59" y="84"/>
                  </a:cubicBezTo>
                  <a:cubicBezTo>
                    <a:pt x="53" y="84"/>
                    <a:pt x="28" y="84"/>
                    <a:pt x="22" y="84"/>
                  </a:cubicBezTo>
                  <a:cubicBezTo>
                    <a:pt x="21" y="84"/>
                    <a:pt x="21" y="81"/>
                    <a:pt x="22" y="81"/>
                  </a:cubicBezTo>
                  <a:cubicBezTo>
                    <a:pt x="27" y="80"/>
                    <a:pt x="30" y="80"/>
                    <a:pt x="32" y="78"/>
                  </a:cubicBezTo>
                  <a:cubicBezTo>
                    <a:pt x="33" y="78"/>
                    <a:pt x="34" y="75"/>
                    <a:pt x="34" y="52"/>
                  </a:cubicBezTo>
                  <a:cubicBezTo>
                    <a:pt x="34" y="21"/>
                    <a:pt x="34" y="21"/>
                    <a:pt x="34" y="21"/>
                  </a:cubicBezTo>
                  <a:cubicBezTo>
                    <a:pt x="34" y="13"/>
                    <a:pt x="34" y="8"/>
                    <a:pt x="34" y="7"/>
                  </a:cubicBezTo>
                  <a:cubicBezTo>
                    <a:pt x="33" y="7"/>
                    <a:pt x="31" y="6"/>
                    <a:pt x="28" y="6"/>
                  </a:cubicBezTo>
                  <a:cubicBezTo>
                    <a:pt x="14" y="6"/>
                    <a:pt x="10" y="8"/>
                    <a:pt x="7" y="11"/>
                  </a:cubicBezTo>
                  <a:cubicBezTo>
                    <a:pt x="5" y="13"/>
                    <a:pt x="4" y="16"/>
                    <a:pt x="3" y="20"/>
                  </a:cubicBezTo>
                  <a:cubicBezTo>
                    <a:pt x="3" y="20"/>
                    <a:pt x="0" y="20"/>
                    <a:pt x="0" y="19"/>
                  </a:cubicBezTo>
                  <a:cubicBezTo>
                    <a:pt x="1" y="13"/>
                    <a:pt x="2" y="5"/>
                    <a:pt x="2" y="0"/>
                  </a:cubicBezTo>
                  <a:cubicBezTo>
                    <a:pt x="2" y="0"/>
                    <a:pt x="2" y="0"/>
                    <a:pt x="3" y="0"/>
                  </a:cubicBezTo>
                  <a:cubicBezTo>
                    <a:pt x="7" y="1"/>
                    <a:pt x="18" y="2"/>
                    <a:pt x="40" y="2"/>
                  </a:cubicBezTo>
                  <a:cubicBezTo>
                    <a:pt x="72" y="2"/>
                    <a:pt x="76" y="1"/>
                    <a:pt x="79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9" y="5"/>
                    <a:pt x="79" y="13"/>
                    <a:pt x="78" y="2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Freeform 130"/>
            <p:cNvSpPr>
              <a:spLocks/>
            </p:cNvSpPr>
            <p:nvPr/>
          </p:nvSpPr>
          <p:spPr bwMode="auto">
            <a:xfrm>
              <a:off x="2455" y="2185"/>
              <a:ext cx="178" cy="252"/>
            </a:xfrm>
            <a:custGeom>
              <a:avLst/>
              <a:gdLst/>
              <a:ahLst/>
              <a:cxnLst>
                <a:cxn ang="0">
                  <a:pos x="57" y="82"/>
                </a:cxn>
                <a:cxn ang="0">
                  <a:pos x="52" y="84"/>
                </a:cxn>
                <a:cxn ang="0">
                  <a:pos x="24" y="84"/>
                </a:cxn>
                <a:cxn ang="0">
                  <a:pos x="1" y="84"/>
                </a:cxn>
                <a:cxn ang="0">
                  <a:pos x="1" y="81"/>
                </a:cxn>
                <a:cxn ang="0">
                  <a:pos x="10" y="78"/>
                </a:cxn>
                <a:cxn ang="0">
                  <a:pos x="13" y="52"/>
                </a:cxn>
                <a:cxn ang="0">
                  <a:pos x="13" y="33"/>
                </a:cxn>
                <a:cxn ang="0">
                  <a:pos x="10" y="6"/>
                </a:cxn>
                <a:cxn ang="0">
                  <a:pos x="1" y="4"/>
                </a:cxn>
                <a:cxn ang="0">
                  <a:pos x="1" y="1"/>
                </a:cxn>
                <a:cxn ang="0">
                  <a:pos x="36" y="2"/>
                </a:cxn>
                <a:cxn ang="0">
                  <a:pos x="56" y="1"/>
                </a:cxn>
                <a:cxn ang="0">
                  <a:pos x="57" y="2"/>
                </a:cxn>
                <a:cxn ang="0">
                  <a:pos x="56" y="19"/>
                </a:cxn>
                <a:cxn ang="0">
                  <a:pos x="53" y="18"/>
                </a:cxn>
                <a:cxn ang="0">
                  <a:pos x="50" y="10"/>
                </a:cxn>
                <a:cxn ang="0">
                  <a:pos x="35" y="6"/>
                </a:cxn>
                <a:cxn ang="0">
                  <a:pos x="24" y="6"/>
                </a:cxn>
                <a:cxn ang="0">
                  <a:pos x="24" y="20"/>
                </a:cxn>
                <a:cxn ang="0">
                  <a:pos x="24" y="38"/>
                </a:cxn>
                <a:cxn ang="0">
                  <a:pos x="34" y="38"/>
                </a:cxn>
                <a:cxn ang="0">
                  <a:pos x="49" y="31"/>
                </a:cxn>
                <a:cxn ang="0">
                  <a:pos x="52" y="31"/>
                </a:cxn>
                <a:cxn ang="0">
                  <a:pos x="52" y="53"/>
                </a:cxn>
                <a:cxn ang="0">
                  <a:pos x="48" y="53"/>
                </a:cxn>
                <a:cxn ang="0">
                  <a:pos x="46" y="46"/>
                </a:cxn>
                <a:cxn ang="0">
                  <a:pos x="34" y="43"/>
                </a:cxn>
                <a:cxn ang="0">
                  <a:pos x="24" y="43"/>
                </a:cxn>
                <a:cxn ang="0">
                  <a:pos x="24" y="52"/>
                </a:cxn>
                <a:cxn ang="0">
                  <a:pos x="27" y="76"/>
                </a:cxn>
                <a:cxn ang="0">
                  <a:pos x="38" y="78"/>
                </a:cxn>
                <a:cxn ang="0">
                  <a:pos x="53" y="74"/>
                </a:cxn>
                <a:cxn ang="0">
                  <a:pos x="57" y="65"/>
                </a:cxn>
                <a:cxn ang="0">
                  <a:pos x="60" y="66"/>
                </a:cxn>
                <a:cxn ang="0">
                  <a:pos x="57" y="82"/>
                </a:cxn>
              </a:cxnLst>
              <a:rect l="0" t="0" r="r" b="b"/>
              <a:pathLst>
                <a:path w="60" h="84">
                  <a:moveTo>
                    <a:pt x="57" y="82"/>
                  </a:moveTo>
                  <a:cubicBezTo>
                    <a:pt x="56" y="83"/>
                    <a:pt x="56" y="84"/>
                    <a:pt x="52" y="84"/>
                  </a:cubicBezTo>
                  <a:cubicBezTo>
                    <a:pt x="44" y="84"/>
                    <a:pt x="35" y="84"/>
                    <a:pt x="24" y="84"/>
                  </a:cubicBezTo>
                  <a:cubicBezTo>
                    <a:pt x="15" y="84"/>
                    <a:pt x="10" y="84"/>
                    <a:pt x="1" y="84"/>
                  </a:cubicBezTo>
                  <a:cubicBezTo>
                    <a:pt x="0" y="84"/>
                    <a:pt x="0" y="81"/>
                    <a:pt x="1" y="81"/>
                  </a:cubicBezTo>
                  <a:cubicBezTo>
                    <a:pt x="6" y="80"/>
                    <a:pt x="8" y="80"/>
                    <a:pt x="10" y="78"/>
                  </a:cubicBezTo>
                  <a:cubicBezTo>
                    <a:pt x="11" y="78"/>
                    <a:pt x="13" y="75"/>
                    <a:pt x="13" y="52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10"/>
                    <a:pt x="11" y="7"/>
                    <a:pt x="10" y="6"/>
                  </a:cubicBezTo>
                  <a:cubicBezTo>
                    <a:pt x="8" y="5"/>
                    <a:pt x="6" y="5"/>
                    <a:pt x="1" y="4"/>
                  </a:cubicBezTo>
                  <a:cubicBezTo>
                    <a:pt x="0" y="4"/>
                    <a:pt x="0" y="1"/>
                    <a:pt x="1" y="1"/>
                  </a:cubicBezTo>
                  <a:cubicBezTo>
                    <a:pt x="11" y="2"/>
                    <a:pt x="27" y="2"/>
                    <a:pt x="36" y="2"/>
                  </a:cubicBezTo>
                  <a:cubicBezTo>
                    <a:pt x="46" y="2"/>
                    <a:pt x="53" y="1"/>
                    <a:pt x="56" y="1"/>
                  </a:cubicBezTo>
                  <a:cubicBezTo>
                    <a:pt x="57" y="0"/>
                    <a:pt x="57" y="1"/>
                    <a:pt x="57" y="2"/>
                  </a:cubicBezTo>
                  <a:cubicBezTo>
                    <a:pt x="57" y="6"/>
                    <a:pt x="57" y="12"/>
                    <a:pt x="56" y="19"/>
                  </a:cubicBezTo>
                  <a:cubicBezTo>
                    <a:pt x="56" y="19"/>
                    <a:pt x="53" y="19"/>
                    <a:pt x="53" y="18"/>
                  </a:cubicBezTo>
                  <a:cubicBezTo>
                    <a:pt x="53" y="15"/>
                    <a:pt x="52" y="12"/>
                    <a:pt x="50" y="10"/>
                  </a:cubicBezTo>
                  <a:cubicBezTo>
                    <a:pt x="48" y="7"/>
                    <a:pt x="44" y="6"/>
                    <a:pt x="35" y="6"/>
                  </a:cubicBezTo>
                  <a:cubicBezTo>
                    <a:pt x="30" y="6"/>
                    <a:pt x="26" y="6"/>
                    <a:pt x="24" y="6"/>
                  </a:cubicBezTo>
                  <a:cubicBezTo>
                    <a:pt x="24" y="8"/>
                    <a:pt x="24" y="12"/>
                    <a:pt x="24" y="20"/>
                  </a:cubicBezTo>
                  <a:cubicBezTo>
                    <a:pt x="24" y="38"/>
                    <a:pt x="24" y="38"/>
                    <a:pt x="24" y="38"/>
                  </a:cubicBezTo>
                  <a:cubicBezTo>
                    <a:pt x="34" y="38"/>
                    <a:pt x="34" y="38"/>
                    <a:pt x="34" y="38"/>
                  </a:cubicBezTo>
                  <a:cubicBezTo>
                    <a:pt x="46" y="38"/>
                    <a:pt x="48" y="35"/>
                    <a:pt x="49" y="31"/>
                  </a:cubicBezTo>
                  <a:cubicBezTo>
                    <a:pt x="49" y="30"/>
                    <a:pt x="52" y="30"/>
                    <a:pt x="52" y="31"/>
                  </a:cubicBezTo>
                  <a:cubicBezTo>
                    <a:pt x="52" y="34"/>
                    <a:pt x="52" y="49"/>
                    <a:pt x="52" y="53"/>
                  </a:cubicBezTo>
                  <a:cubicBezTo>
                    <a:pt x="52" y="54"/>
                    <a:pt x="48" y="54"/>
                    <a:pt x="48" y="53"/>
                  </a:cubicBezTo>
                  <a:cubicBezTo>
                    <a:pt x="48" y="50"/>
                    <a:pt x="48" y="47"/>
                    <a:pt x="46" y="46"/>
                  </a:cubicBezTo>
                  <a:cubicBezTo>
                    <a:pt x="45" y="45"/>
                    <a:pt x="43" y="43"/>
                    <a:pt x="34" y="43"/>
                  </a:cubicBezTo>
                  <a:cubicBezTo>
                    <a:pt x="24" y="43"/>
                    <a:pt x="24" y="43"/>
                    <a:pt x="24" y="43"/>
                  </a:cubicBezTo>
                  <a:cubicBezTo>
                    <a:pt x="24" y="52"/>
                    <a:pt x="24" y="52"/>
                    <a:pt x="24" y="52"/>
                  </a:cubicBezTo>
                  <a:cubicBezTo>
                    <a:pt x="24" y="67"/>
                    <a:pt x="25" y="74"/>
                    <a:pt x="27" y="76"/>
                  </a:cubicBezTo>
                  <a:cubicBezTo>
                    <a:pt x="29" y="77"/>
                    <a:pt x="30" y="78"/>
                    <a:pt x="38" y="78"/>
                  </a:cubicBezTo>
                  <a:cubicBezTo>
                    <a:pt x="46" y="78"/>
                    <a:pt x="51" y="77"/>
                    <a:pt x="53" y="74"/>
                  </a:cubicBezTo>
                  <a:cubicBezTo>
                    <a:pt x="55" y="72"/>
                    <a:pt x="56" y="69"/>
                    <a:pt x="57" y="65"/>
                  </a:cubicBezTo>
                  <a:cubicBezTo>
                    <a:pt x="58" y="65"/>
                    <a:pt x="60" y="65"/>
                    <a:pt x="60" y="66"/>
                  </a:cubicBezTo>
                  <a:cubicBezTo>
                    <a:pt x="59" y="72"/>
                    <a:pt x="58" y="80"/>
                    <a:pt x="57" y="82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Freeform 131"/>
            <p:cNvSpPr>
              <a:spLocks noEditPoints="1"/>
            </p:cNvSpPr>
            <p:nvPr/>
          </p:nvSpPr>
          <p:spPr bwMode="auto">
            <a:xfrm>
              <a:off x="2685" y="2188"/>
              <a:ext cx="271" cy="249"/>
            </a:xfrm>
            <a:custGeom>
              <a:avLst/>
              <a:gdLst/>
              <a:ahLst/>
              <a:cxnLst>
                <a:cxn ang="0">
                  <a:pos x="82" y="83"/>
                </a:cxn>
                <a:cxn ang="0">
                  <a:pos x="62" y="78"/>
                </a:cxn>
                <a:cxn ang="0">
                  <a:pos x="38" y="48"/>
                </a:cxn>
                <a:cxn ang="0">
                  <a:pos x="24" y="48"/>
                </a:cxn>
                <a:cxn ang="0">
                  <a:pos x="24" y="51"/>
                </a:cxn>
                <a:cxn ang="0">
                  <a:pos x="27" y="77"/>
                </a:cxn>
                <a:cxn ang="0">
                  <a:pos x="39" y="80"/>
                </a:cxn>
                <a:cxn ang="0">
                  <a:pos x="39" y="83"/>
                </a:cxn>
                <a:cxn ang="0">
                  <a:pos x="1" y="83"/>
                </a:cxn>
                <a:cxn ang="0">
                  <a:pos x="1" y="80"/>
                </a:cxn>
                <a:cxn ang="0">
                  <a:pos x="10" y="77"/>
                </a:cxn>
                <a:cxn ang="0">
                  <a:pos x="13" y="51"/>
                </a:cxn>
                <a:cxn ang="0">
                  <a:pos x="13" y="32"/>
                </a:cxn>
                <a:cxn ang="0">
                  <a:pos x="10" y="5"/>
                </a:cxn>
                <a:cxn ang="0">
                  <a:pos x="1" y="3"/>
                </a:cxn>
                <a:cxn ang="0">
                  <a:pos x="1" y="0"/>
                </a:cxn>
                <a:cxn ang="0">
                  <a:pos x="19" y="1"/>
                </a:cxn>
                <a:cxn ang="0">
                  <a:pos x="34" y="0"/>
                </a:cxn>
                <a:cxn ang="0">
                  <a:pos x="65" y="21"/>
                </a:cxn>
                <a:cxn ang="0">
                  <a:pos x="49" y="45"/>
                </a:cxn>
                <a:cxn ang="0">
                  <a:pos x="86" y="79"/>
                </a:cxn>
                <a:cxn ang="0">
                  <a:pos x="89" y="79"/>
                </a:cxn>
                <a:cxn ang="0">
                  <a:pos x="90" y="82"/>
                </a:cxn>
                <a:cxn ang="0">
                  <a:pos x="82" y="83"/>
                </a:cxn>
                <a:cxn ang="0">
                  <a:pos x="34" y="5"/>
                </a:cxn>
                <a:cxn ang="0">
                  <a:pos x="26" y="6"/>
                </a:cxn>
                <a:cxn ang="0">
                  <a:pos x="24" y="32"/>
                </a:cxn>
                <a:cxn ang="0">
                  <a:pos x="25" y="41"/>
                </a:cxn>
                <a:cxn ang="0">
                  <a:pos x="36" y="43"/>
                </a:cxn>
                <a:cxn ang="0">
                  <a:pos x="52" y="25"/>
                </a:cxn>
                <a:cxn ang="0">
                  <a:pos x="34" y="5"/>
                </a:cxn>
              </a:cxnLst>
              <a:rect l="0" t="0" r="r" b="b"/>
              <a:pathLst>
                <a:path w="91" h="83">
                  <a:moveTo>
                    <a:pt x="82" y="83"/>
                  </a:moveTo>
                  <a:cubicBezTo>
                    <a:pt x="74" y="83"/>
                    <a:pt x="67" y="82"/>
                    <a:pt x="62" y="78"/>
                  </a:cubicBezTo>
                  <a:cubicBezTo>
                    <a:pt x="55" y="74"/>
                    <a:pt x="48" y="65"/>
                    <a:pt x="38" y="48"/>
                  </a:cubicBezTo>
                  <a:cubicBezTo>
                    <a:pt x="31" y="48"/>
                    <a:pt x="29" y="48"/>
                    <a:pt x="24" y="48"/>
                  </a:cubicBezTo>
                  <a:cubicBezTo>
                    <a:pt x="24" y="51"/>
                    <a:pt x="24" y="51"/>
                    <a:pt x="24" y="51"/>
                  </a:cubicBezTo>
                  <a:cubicBezTo>
                    <a:pt x="24" y="74"/>
                    <a:pt x="25" y="77"/>
                    <a:pt x="27" y="77"/>
                  </a:cubicBezTo>
                  <a:cubicBezTo>
                    <a:pt x="29" y="79"/>
                    <a:pt x="33" y="79"/>
                    <a:pt x="39" y="80"/>
                  </a:cubicBezTo>
                  <a:cubicBezTo>
                    <a:pt x="39" y="80"/>
                    <a:pt x="39" y="83"/>
                    <a:pt x="39" y="83"/>
                  </a:cubicBezTo>
                  <a:cubicBezTo>
                    <a:pt x="32" y="83"/>
                    <a:pt x="7" y="83"/>
                    <a:pt x="1" y="83"/>
                  </a:cubicBezTo>
                  <a:cubicBezTo>
                    <a:pt x="0" y="83"/>
                    <a:pt x="0" y="80"/>
                    <a:pt x="1" y="80"/>
                  </a:cubicBezTo>
                  <a:cubicBezTo>
                    <a:pt x="6" y="79"/>
                    <a:pt x="8" y="79"/>
                    <a:pt x="10" y="77"/>
                  </a:cubicBezTo>
                  <a:cubicBezTo>
                    <a:pt x="12" y="77"/>
                    <a:pt x="13" y="74"/>
                    <a:pt x="13" y="51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9"/>
                    <a:pt x="12" y="6"/>
                    <a:pt x="10" y="5"/>
                  </a:cubicBezTo>
                  <a:cubicBezTo>
                    <a:pt x="8" y="4"/>
                    <a:pt x="6" y="4"/>
                    <a:pt x="1" y="3"/>
                  </a:cubicBezTo>
                  <a:cubicBezTo>
                    <a:pt x="0" y="3"/>
                    <a:pt x="0" y="0"/>
                    <a:pt x="1" y="0"/>
                  </a:cubicBezTo>
                  <a:cubicBezTo>
                    <a:pt x="7" y="0"/>
                    <a:pt x="14" y="1"/>
                    <a:pt x="19" y="1"/>
                  </a:cubicBezTo>
                  <a:cubicBezTo>
                    <a:pt x="23" y="1"/>
                    <a:pt x="29" y="0"/>
                    <a:pt x="34" y="0"/>
                  </a:cubicBezTo>
                  <a:cubicBezTo>
                    <a:pt x="54" y="0"/>
                    <a:pt x="65" y="11"/>
                    <a:pt x="65" y="21"/>
                  </a:cubicBezTo>
                  <a:cubicBezTo>
                    <a:pt x="65" y="31"/>
                    <a:pt x="58" y="40"/>
                    <a:pt x="49" y="45"/>
                  </a:cubicBezTo>
                  <a:cubicBezTo>
                    <a:pt x="66" y="70"/>
                    <a:pt x="75" y="79"/>
                    <a:pt x="86" y="79"/>
                  </a:cubicBezTo>
                  <a:cubicBezTo>
                    <a:pt x="87" y="79"/>
                    <a:pt x="88" y="79"/>
                    <a:pt x="89" y="79"/>
                  </a:cubicBezTo>
                  <a:cubicBezTo>
                    <a:pt x="90" y="79"/>
                    <a:pt x="91" y="82"/>
                    <a:pt x="90" y="82"/>
                  </a:cubicBezTo>
                  <a:cubicBezTo>
                    <a:pt x="87" y="82"/>
                    <a:pt x="85" y="83"/>
                    <a:pt x="82" y="83"/>
                  </a:cubicBezTo>
                  <a:close/>
                  <a:moveTo>
                    <a:pt x="34" y="5"/>
                  </a:moveTo>
                  <a:cubicBezTo>
                    <a:pt x="30" y="5"/>
                    <a:pt x="27" y="5"/>
                    <a:pt x="26" y="6"/>
                  </a:cubicBezTo>
                  <a:cubicBezTo>
                    <a:pt x="25" y="7"/>
                    <a:pt x="24" y="15"/>
                    <a:pt x="24" y="32"/>
                  </a:cubicBezTo>
                  <a:cubicBezTo>
                    <a:pt x="24" y="40"/>
                    <a:pt x="25" y="41"/>
                    <a:pt x="25" y="41"/>
                  </a:cubicBezTo>
                  <a:cubicBezTo>
                    <a:pt x="27" y="42"/>
                    <a:pt x="29" y="43"/>
                    <a:pt x="36" y="43"/>
                  </a:cubicBezTo>
                  <a:cubicBezTo>
                    <a:pt x="45" y="43"/>
                    <a:pt x="52" y="35"/>
                    <a:pt x="52" y="25"/>
                  </a:cubicBezTo>
                  <a:cubicBezTo>
                    <a:pt x="52" y="14"/>
                    <a:pt x="47" y="5"/>
                    <a:pt x="34" y="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Freeform 132"/>
            <p:cNvSpPr>
              <a:spLocks/>
            </p:cNvSpPr>
            <p:nvPr/>
          </p:nvSpPr>
          <p:spPr bwMode="auto">
            <a:xfrm>
              <a:off x="2949" y="2283"/>
              <a:ext cx="129" cy="56"/>
            </a:xfrm>
            <a:custGeom>
              <a:avLst/>
              <a:gdLst/>
              <a:ahLst/>
              <a:cxnLst>
                <a:cxn ang="0">
                  <a:pos x="42" y="11"/>
                </a:cxn>
                <a:cxn ang="0">
                  <a:pos x="39" y="12"/>
                </a:cxn>
                <a:cxn ang="0">
                  <a:pos x="23" y="13"/>
                </a:cxn>
                <a:cxn ang="0">
                  <a:pos x="3" y="18"/>
                </a:cxn>
                <a:cxn ang="0">
                  <a:pos x="0" y="17"/>
                </a:cxn>
                <a:cxn ang="0">
                  <a:pos x="1" y="6"/>
                </a:cxn>
                <a:cxn ang="0">
                  <a:pos x="20" y="6"/>
                </a:cxn>
                <a:cxn ang="0">
                  <a:pos x="40" y="0"/>
                </a:cxn>
                <a:cxn ang="0">
                  <a:pos x="43" y="1"/>
                </a:cxn>
                <a:cxn ang="0">
                  <a:pos x="42" y="11"/>
                </a:cxn>
              </a:cxnLst>
              <a:rect l="0" t="0" r="r" b="b"/>
              <a:pathLst>
                <a:path w="43" h="18">
                  <a:moveTo>
                    <a:pt x="42" y="11"/>
                  </a:moveTo>
                  <a:cubicBezTo>
                    <a:pt x="41" y="12"/>
                    <a:pt x="40" y="12"/>
                    <a:pt x="39" y="12"/>
                  </a:cubicBezTo>
                  <a:cubicBezTo>
                    <a:pt x="23" y="13"/>
                    <a:pt x="23" y="13"/>
                    <a:pt x="23" y="13"/>
                  </a:cubicBezTo>
                  <a:cubicBezTo>
                    <a:pt x="7" y="13"/>
                    <a:pt x="4" y="15"/>
                    <a:pt x="3" y="18"/>
                  </a:cubicBezTo>
                  <a:cubicBezTo>
                    <a:pt x="3" y="18"/>
                    <a:pt x="0" y="18"/>
                    <a:pt x="0" y="17"/>
                  </a:cubicBezTo>
                  <a:cubicBezTo>
                    <a:pt x="0" y="14"/>
                    <a:pt x="0" y="8"/>
                    <a:pt x="1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36" y="6"/>
                    <a:pt x="38" y="3"/>
                    <a:pt x="40" y="0"/>
                  </a:cubicBezTo>
                  <a:cubicBezTo>
                    <a:pt x="40" y="0"/>
                    <a:pt x="43" y="0"/>
                    <a:pt x="43" y="1"/>
                  </a:cubicBezTo>
                  <a:cubicBezTo>
                    <a:pt x="43" y="4"/>
                    <a:pt x="42" y="10"/>
                    <a:pt x="42" y="1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Freeform 133"/>
            <p:cNvSpPr>
              <a:spLocks noEditPoints="1"/>
            </p:cNvSpPr>
            <p:nvPr/>
          </p:nvSpPr>
          <p:spPr bwMode="auto">
            <a:xfrm>
              <a:off x="3119" y="2188"/>
              <a:ext cx="266" cy="249"/>
            </a:xfrm>
            <a:custGeom>
              <a:avLst/>
              <a:gdLst/>
              <a:ahLst/>
              <a:cxnLst>
                <a:cxn ang="0">
                  <a:pos x="74" y="70"/>
                </a:cxn>
                <a:cxn ang="0">
                  <a:pos x="38" y="83"/>
                </a:cxn>
                <a:cxn ang="0">
                  <a:pos x="18" y="83"/>
                </a:cxn>
                <a:cxn ang="0">
                  <a:pos x="0" y="83"/>
                </a:cxn>
                <a:cxn ang="0">
                  <a:pos x="0" y="80"/>
                </a:cxn>
                <a:cxn ang="0">
                  <a:pos x="9" y="77"/>
                </a:cxn>
                <a:cxn ang="0">
                  <a:pos x="12" y="51"/>
                </a:cxn>
                <a:cxn ang="0">
                  <a:pos x="12" y="32"/>
                </a:cxn>
                <a:cxn ang="0">
                  <a:pos x="9" y="5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18" y="1"/>
                </a:cxn>
                <a:cxn ang="0">
                  <a:pos x="41" y="0"/>
                </a:cxn>
                <a:cxn ang="0">
                  <a:pos x="87" y="40"/>
                </a:cxn>
                <a:cxn ang="0">
                  <a:pos x="74" y="70"/>
                </a:cxn>
                <a:cxn ang="0">
                  <a:pos x="37" y="5"/>
                </a:cxn>
                <a:cxn ang="0">
                  <a:pos x="26" y="7"/>
                </a:cxn>
                <a:cxn ang="0">
                  <a:pos x="24" y="32"/>
                </a:cxn>
                <a:cxn ang="0">
                  <a:pos x="24" y="51"/>
                </a:cxn>
                <a:cxn ang="0">
                  <a:pos x="27" y="75"/>
                </a:cxn>
                <a:cxn ang="0">
                  <a:pos x="38" y="78"/>
                </a:cxn>
                <a:cxn ang="0">
                  <a:pos x="74" y="42"/>
                </a:cxn>
                <a:cxn ang="0">
                  <a:pos x="37" y="5"/>
                </a:cxn>
              </a:cxnLst>
              <a:rect l="0" t="0" r="r" b="b"/>
              <a:pathLst>
                <a:path w="87" h="83">
                  <a:moveTo>
                    <a:pt x="74" y="70"/>
                  </a:moveTo>
                  <a:cubicBezTo>
                    <a:pt x="65" y="79"/>
                    <a:pt x="55" y="83"/>
                    <a:pt x="38" y="83"/>
                  </a:cubicBezTo>
                  <a:cubicBezTo>
                    <a:pt x="32" y="83"/>
                    <a:pt x="23" y="83"/>
                    <a:pt x="18" y="83"/>
                  </a:cubicBezTo>
                  <a:cubicBezTo>
                    <a:pt x="13" y="83"/>
                    <a:pt x="6" y="83"/>
                    <a:pt x="0" y="83"/>
                  </a:cubicBezTo>
                  <a:cubicBezTo>
                    <a:pt x="0" y="83"/>
                    <a:pt x="0" y="80"/>
                    <a:pt x="0" y="80"/>
                  </a:cubicBezTo>
                  <a:cubicBezTo>
                    <a:pt x="6" y="79"/>
                    <a:pt x="8" y="79"/>
                    <a:pt x="9" y="77"/>
                  </a:cubicBezTo>
                  <a:cubicBezTo>
                    <a:pt x="11" y="77"/>
                    <a:pt x="12" y="74"/>
                    <a:pt x="12" y="51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2" y="9"/>
                    <a:pt x="11" y="6"/>
                    <a:pt x="9" y="5"/>
                  </a:cubicBezTo>
                  <a:cubicBezTo>
                    <a:pt x="8" y="4"/>
                    <a:pt x="6" y="4"/>
                    <a:pt x="0" y="3"/>
                  </a:cubicBezTo>
                  <a:cubicBezTo>
                    <a:pt x="0" y="3"/>
                    <a:pt x="0" y="0"/>
                    <a:pt x="0" y="0"/>
                  </a:cubicBezTo>
                  <a:cubicBezTo>
                    <a:pt x="6" y="0"/>
                    <a:pt x="13" y="1"/>
                    <a:pt x="18" y="1"/>
                  </a:cubicBezTo>
                  <a:cubicBezTo>
                    <a:pt x="23" y="1"/>
                    <a:pt x="35" y="0"/>
                    <a:pt x="41" y="0"/>
                  </a:cubicBezTo>
                  <a:cubicBezTo>
                    <a:pt x="67" y="0"/>
                    <a:pt x="87" y="18"/>
                    <a:pt x="87" y="40"/>
                  </a:cubicBezTo>
                  <a:cubicBezTo>
                    <a:pt x="87" y="51"/>
                    <a:pt x="82" y="62"/>
                    <a:pt x="74" y="70"/>
                  </a:cubicBezTo>
                  <a:close/>
                  <a:moveTo>
                    <a:pt x="37" y="5"/>
                  </a:moveTo>
                  <a:cubicBezTo>
                    <a:pt x="29" y="5"/>
                    <a:pt x="27" y="6"/>
                    <a:pt x="26" y="7"/>
                  </a:cubicBezTo>
                  <a:cubicBezTo>
                    <a:pt x="25" y="8"/>
                    <a:pt x="24" y="14"/>
                    <a:pt x="24" y="32"/>
                  </a:cubicBezTo>
                  <a:cubicBezTo>
                    <a:pt x="24" y="51"/>
                    <a:pt x="24" y="51"/>
                    <a:pt x="24" y="51"/>
                  </a:cubicBezTo>
                  <a:cubicBezTo>
                    <a:pt x="24" y="66"/>
                    <a:pt x="25" y="73"/>
                    <a:pt x="27" y="75"/>
                  </a:cubicBezTo>
                  <a:cubicBezTo>
                    <a:pt x="29" y="77"/>
                    <a:pt x="31" y="78"/>
                    <a:pt x="38" y="78"/>
                  </a:cubicBezTo>
                  <a:cubicBezTo>
                    <a:pt x="63" y="78"/>
                    <a:pt x="74" y="67"/>
                    <a:pt x="74" y="42"/>
                  </a:cubicBezTo>
                  <a:cubicBezTo>
                    <a:pt x="74" y="23"/>
                    <a:pt x="62" y="5"/>
                    <a:pt x="37" y="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Freeform 134"/>
            <p:cNvSpPr>
              <a:spLocks noEditPoints="1"/>
            </p:cNvSpPr>
            <p:nvPr/>
          </p:nvSpPr>
          <p:spPr bwMode="auto">
            <a:xfrm>
              <a:off x="3388" y="2185"/>
              <a:ext cx="261" cy="252"/>
            </a:xfrm>
            <a:custGeom>
              <a:avLst/>
              <a:gdLst/>
              <a:ahLst/>
              <a:cxnLst>
                <a:cxn ang="0">
                  <a:pos x="56" y="84"/>
                </a:cxn>
                <a:cxn ang="0">
                  <a:pos x="56" y="81"/>
                </a:cxn>
                <a:cxn ang="0">
                  <a:pos x="63" y="77"/>
                </a:cxn>
                <a:cxn ang="0">
                  <a:pos x="54" y="53"/>
                </a:cxn>
                <a:cxn ang="0">
                  <a:pos x="28" y="53"/>
                </a:cxn>
                <a:cxn ang="0">
                  <a:pos x="20" y="77"/>
                </a:cxn>
                <a:cxn ang="0">
                  <a:pos x="28" y="81"/>
                </a:cxn>
                <a:cxn ang="0">
                  <a:pos x="28" y="84"/>
                </a:cxn>
                <a:cxn ang="0">
                  <a:pos x="0" y="84"/>
                </a:cxn>
                <a:cxn ang="0">
                  <a:pos x="0" y="81"/>
                </a:cxn>
                <a:cxn ang="0">
                  <a:pos x="8" y="78"/>
                </a:cxn>
                <a:cxn ang="0">
                  <a:pos x="21" y="52"/>
                </a:cxn>
                <a:cxn ang="0">
                  <a:pos x="29" y="33"/>
                </a:cxn>
                <a:cxn ang="0">
                  <a:pos x="40" y="2"/>
                </a:cxn>
                <a:cxn ang="0">
                  <a:pos x="46" y="2"/>
                </a:cxn>
                <a:cxn ang="0">
                  <a:pos x="58" y="33"/>
                </a:cxn>
                <a:cxn ang="0">
                  <a:pos x="65" y="52"/>
                </a:cxn>
                <a:cxn ang="0">
                  <a:pos x="79" y="78"/>
                </a:cxn>
                <a:cxn ang="0">
                  <a:pos x="87" y="81"/>
                </a:cxn>
                <a:cxn ang="0">
                  <a:pos x="87" y="84"/>
                </a:cxn>
                <a:cxn ang="0">
                  <a:pos x="56" y="84"/>
                </a:cxn>
                <a:cxn ang="0">
                  <a:pos x="41" y="18"/>
                </a:cxn>
                <a:cxn ang="0">
                  <a:pos x="30" y="47"/>
                </a:cxn>
                <a:cxn ang="0">
                  <a:pos x="52" y="47"/>
                </a:cxn>
                <a:cxn ang="0">
                  <a:pos x="41" y="18"/>
                </a:cxn>
              </a:cxnLst>
              <a:rect l="0" t="0" r="r" b="b"/>
              <a:pathLst>
                <a:path w="87" h="84">
                  <a:moveTo>
                    <a:pt x="56" y="84"/>
                  </a:moveTo>
                  <a:cubicBezTo>
                    <a:pt x="56" y="84"/>
                    <a:pt x="56" y="81"/>
                    <a:pt x="56" y="81"/>
                  </a:cubicBezTo>
                  <a:cubicBezTo>
                    <a:pt x="60" y="81"/>
                    <a:pt x="63" y="80"/>
                    <a:pt x="63" y="77"/>
                  </a:cubicBezTo>
                  <a:cubicBezTo>
                    <a:pt x="63" y="75"/>
                    <a:pt x="62" y="71"/>
                    <a:pt x="54" y="53"/>
                  </a:cubicBezTo>
                  <a:cubicBezTo>
                    <a:pt x="54" y="53"/>
                    <a:pt x="28" y="53"/>
                    <a:pt x="28" y="53"/>
                  </a:cubicBezTo>
                  <a:cubicBezTo>
                    <a:pt x="22" y="69"/>
                    <a:pt x="20" y="74"/>
                    <a:pt x="20" y="77"/>
                  </a:cubicBezTo>
                  <a:cubicBezTo>
                    <a:pt x="20" y="79"/>
                    <a:pt x="22" y="80"/>
                    <a:pt x="28" y="81"/>
                  </a:cubicBezTo>
                  <a:cubicBezTo>
                    <a:pt x="28" y="81"/>
                    <a:pt x="28" y="84"/>
                    <a:pt x="28" y="84"/>
                  </a:cubicBezTo>
                  <a:cubicBezTo>
                    <a:pt x="24" y="84"/>
                    <a:pt x="6" y="84"/>
                    <a:pt x="0" y="84"/>
                  </a:cubicBezTo>
                  <a:cubicBezTo>
                    <a:pt x="0" y="84"/>
                    <a:pt x="0" y="81"/>
                    <a:pt x="0" y="81"/>
                  </a:cubicBezTo>
                  <a:cubicBezTo>
                    <a:pt x="4" y="81"/>
                    <a:pt x="6" y="80"/>
                    <a:pt x="8" y="78"/>
                  </a:cubicBezTo>
                  <a:cubicBezTo>
                    <a:pt x="11" y="76"/>
                    <a:pt x="14" y="71"/>
                    <a:pt x="21" y="52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33" y="22"/>
                    <a:pt x="37" y="11"/>
                    <a:pt x="40" y="2"/>
                  </a:cubicBezTo>
                  <a:cubicBezTo>
                    <a:pt x="40" y="0"/>
                    <a:pt x="46" y="0"/>
                    <a:pt x="46" y="2"/>
                  </a:cubicBezTo>
                  <a:cubicBezTo>
                    <a:pt x="50" y="12"/>
                    <a:pt x="54" y="22"/>
                    <a:pt x="58" y="33"/>
                  </a:cubicBezTo>
                  <a:cubicBezTo>
                    <a:pt x="65" y="52"/>
                    <a:pt x="65" y="52"/>
                    <a:pt x="65" y="52"/>
                  </a:cubicBezTo>
                  <a:cubicBezTo>
                    <a:pt x="75" y="76"/>
                    <a:pt x="77" y="77"/>
                    <a:pt x="79" y="78"/>
                  </a:cubicBezTo>
                  <a:cubicBezTo>
                    <a:pt x="81" y="80"/>
                    <a:pt x="83" y="81"/>
                    <a:pt x="87" y="81"/>
                  </a:cubicBezTo>
                  <a:cubicBezTo>
                    <a:pt x="87" y="81"/>
                    <a:pt x="87" y="84"/>
                    <a:pt x="87" y="84"/>
                  </a:cubicBezTo>
                  <a:cubicBezTo>
                    <a:pt x="81" y="84"/>
                    <a:pt x="63" y="84"/>
                    <a:pt x="56" y="84"/>
                  </a:cubicBezTo>
                  <a:close/>
                  <a:moveTo>
                    <a:pt x="41" y="18"/>
                  </a:moveTo>
                  <a:cubicBezTo>
                    <a:pt x="30" y="47"/>
                    <a:pt x="30" y="47"/>
                    <a:pt x="30" y="47"/>
                  </a:cubicBezTo>
                  <a:cubicBezTo>
                    <a:pt x="52" y="47"/>
                    <a:pt x="52" y="47"/>
                    <a:pt x="52" y="47"/>
                  </a:cubicBezTo>
                  <a:cubicBezTo>
                    <a:pt x="41" y="18"/>
                    <a:pt x="41" y="18"/>
                    <a:pt x="41" y="1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Freeform 135"/>
            <p:cNvSpPr>
              <a:spLocks/>
            </p:cNvSpPr>
            <p:nvPr/>
          </p:nvSpPr>
          <p:spPr bwMode="auto">
            <a:xfrm>
              <a:off x="3610" y="2188"/>
              <a:ext cx="269" cy="249"/>
            </a:xfrm>
            <a:custGeom>
              <a:avLst/>
              <a:gdLst/>
              <a:ahLst/>
              <a:cxnLst>
                <a:cxn ang="0">
                  <a:pos x="79" y="4"/>
                </a:cxn>
                <a:cxn ang="0">
                  <a:pos x="67" y="20"/>
                </a:cxn>
                <a:cxn ang="0">
                  <a:pos x="60" y="32"/>
                </a:cxn>
                <a:cxn ang="0">
                  <a:pos x="51" y="46"/>
                </a:cxn>
                <a:cxn ang="0">
                  <a:pos x="51" y="51"/>
                </a:cxn>
                <a:cxn ang="0">
                  <a:pos x="53" y="77"/>
                </a:cxn>
                <a:cxn ang="0">
                  <a:pos x="63" y="80"/>
                </a:cxn>
                <a:cxn ang="0">
                  <a:pos x="63" y="83"/>
                </a:cxn>
                <a:cxn ang="0">
                  <a:pos x="26" y="83"/>
                </a:cxn>
                <a:cxn ang="0">
                  <a:pos x="26" y="80"/>
                </a:cxn>
                <a:cxn ang="0">
                  <a:pos x="36" y="77"/>
                </a:cxn>
                <a:cxn ang="0">
                  <a:pos x="39" y="51"/>
                </a:cxn>
                <a:cxn ang="0">
                  <a:pos x="39" y="47"/>
                </a:cxn>
                <a:cxn ang="0">
                  <a:pos x="29" y="32"/>
                </a:cxn>
                <a:cxn ang="0">
                  <a:pos x="22" y="20"/>
                </a:cxn>
                <a:cxn ang="0">
                  <a:pos x="9" y="4"/>
                </a:cxn>
                <a:cxn ang="0">
                  <a:pos x="1" y="3"/>
                </a:cxn>
                <a:cxn ang="0">
                  <a:pos x="1" y="0"/>
                </a:cxn>
                <a:cxn ang="0">
                  <a:pos x="32" y="0"/>
                </a:cxn>
                <a:cxn ang="0">
                  <a:pos x="32" y="3"/>
                </a:cxn>
                <a:cxn ang="0">
                  <a:pos x="27" y="4"/>
                </a:cxn>
                <a:cxn ang="0">
                  <a:pos x="35" y="19"/>
                </a:cxn>
                <a:cxn ang="0">
                  <a:pos x="48" y="40"/>
                </a:cxn>
                <a:cxn ang="0">
                  <a:pos x="61" y="19"/>
                </a:cxn>
                <a:cxn ang="0">
                  <a:pos x="67" y="4"/>
                </a:cxn>
                <a:cxn ang="0">
                  <a:pos x="61" y="3"/>
                </a:cxn>
                <a:cxn ang="0">
                  <a:pos x="61" y="0"/>
                </a:cxn>
                <a:cxn ang="0">
                  <a:pos x="88" y="0"/>
                </a:cxn>
                <a:cxn ang="0">
                  <a:pos x="88" y="3"/>
                </a:cxn>
                <a:cxn ang="0">
                  <a:pos x="79" y="4"/>
                </a:cxn>
              </a:cxnLst>
              <a:rect l="0" t="0" r="r" b="b"/>
              <a:pathLst>
                <a:path w="89" h="83">
                  <a:moveTo>
                    <a:pt x="79" y="4"/>
                  </a:moveTo>
                  <a:cubicBezTo>
                    <a:pt x="76" y="6"/>
                    <a:pt x="73" y="10"/>
                    <a:pt x="67" y="20"/>
                  </a:cubicBezTo>
                  <a:cubicBezTo>
                    <a:pt x="60" y="32"/>
                    <a:pt x="60" y="32"/>
                    <a:pt x="60" y="32"/>
                  </a:cubicBezTo>
                  <a:cubicBezTo>
                    <a:pt x="56" y="36"/>
                    <a:pt x="54" y="42"/>
                    <a:pt x="51" y="46"/>
                  </a:cubicBezTo>
                  <a:cubicBezTo>
                    <a:pt x="51" y="51"/>
                    <a:pt x="51" y="51"/>
                    <a:pt x="51" y="51"/>
                  </a:cubicBezTo>
                  <a:cubicBezTo>
                    <a:pt x="51" y="74"/>
                    <a:pt x="52" y="77"/>
                    <a:pt x="53" y="77"/>
                  </a:cubicBezTo>
                  <a:cubicBezTo>
                    <a:pt x="55" y="79"/>
                    <a:pt x="58" y="79"/>
                    <a:pt x="63" y="80"/>
                  </a:cubicBezTo>
                  <a:cubicBezTo>
                    <a:pt x="64" y="80"/>
                    <a:pt x="64" y="83"/>
                    <a:pt x="63" y="83"/>
                  </a:cubicBezTo>
                  <a:cubicBezTo>
                    <a:pt x="57" y="83"/>
                    <a:pt x="32" y="83"/>
                    <a:pt x="26" y="83"/>
                  </a:cubicBezTo>
                  <a:cubicBezTo>
                    <a:pt x="26" y="83"/>
                    <a:pt x="26" y="80"/>
                    <a:pt x="26" y="80"/>
                  </a:cubicBezTo>
                  <a:cubicBezTo>
                    <a:pt x="31" y="79"/>
                    <a:pt x="35" y="79"/>
                    <a:pt x="36" y="77"/>
                  </a:cubicBezTo>
                  <a:cubicBezTo>
                    <a:pt x="38" y="77"/>
                    <a:pt x="39" y="74"/>
                    <a:pt x="39" y="51"/>
                  </a:cubicBezTo>
                  <a:cubicBezTo>
                    <a:pt x="39" y="47"/>
                    <a:pt x="39" y="47"/>
                    <a:pt x="39" y="47"/>
                  </a:cubicBezTo>
                  <a:cubicBezTo>
                    <a:pt x="36" y="42"/>
                    <a:pt x="33" y="37"/>
                    <a:pt x="29" y="32"/>
                  </a:cubicBezTo>
                  <a:cubicBezTo>
                    <a:pt x="22" y="20"/>
                    <a:pt x="22" y="20"/>
                    <a:pt x="22" y="20"/>
                  </a:cubicBezTo>
                  <a:cubicBezTo>
                    <a:pt x="14" y="7"/>
                    <a:pt x="12" y="5"/>
                    <a:pt x="9" y="4"/>
                  </a:cubicBezTo>
                  <a:cubicBezTo>
                    <a:pt x="7" y="3"/>
                    <a:pt x="5" y="3"/>
                    <a:pt x="1" y="3"/>
                  </a:cubicBezTo>
                  <a:cubicBezTo>
                    <a:pt x="0" y="3"/>
                    <a:pt x="0" y="0"/>
                    <a:pt x="1" y="0"/>
                  </a:cubicBezTo>
                  <a:cubicBezTo>
                    <a:pt x="7" y="0"/>
                    <a:pt x="26" y="0"/>
                    <a:pt x="32" y="0"/>
                  </a:cubicBezTo>
                  <a:cubicBezTo>
                    <a:pt x="33" y="0"/>
                    <a:pt x="33" y="3"/>
                    <a:pt x="32" y="3"/>
                  </a:cubicBezTo>
                  <a:cubicBezTo>
                    <a:pt x="29" y="3"/>
                    <a:pt x="28" y="3"/>
                    <a:pt x="27" y="4"/>
                  </a:cubicBezTo>
                  <a:cubicBezTo>
                    <a:pt x="26" y="5"/>
                    <a:pt x="26" y="6"/>
                    <a:pt x="35" y="19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61" y="19"/>
                    <a:pt x="61" y="19"/>
                    <a:pt x="61" y="19"/>
                  </a:cubicBezTo>
                  <a:cubicBezTo>
                    <a:pt x="68" y="9"/>
                    <a:pt x="69" y="5"/>
                    <a:pt x="67" y="4"/>
                  </a:cubicBezTo>
                  <a:cubicBezTo>
                    <a:pt x="66" y="4"/>
                    <a:pt x="64" y="3"/>
                    <a:pt x="61" y="3"/>
                  </a:cubicBezTo>
                  <a:cubicBezTo>
                    <a:pt x="60" y="3"/>
                    <a:pt x="61" y="0"/>
                    <a:pt x="61" y="0"/>
                  </a:cubicBezTo>
                  <a:cubicBezTo>
                    <a:pt x="65" y="0"/>
                    <a:pt x="82" y="0"/>
                    <a:pt x="88" y="0"/>
                  </a:cubicBezTo>
                  <a:cubicBezTo>
                    <a:pt x="89" y="0"/>
                    <a:pt x="89" y="3"/>
                    <a:pt x="88" y="3"/>
                  </a:cubicBezTo>
                  <a:cubicBezTo>
                    <a:pt x="84" y="3"/>
                    <a:pt x="81" y="4"/>
                    <a:pt x="79" y="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Freeform 136"/>
            <p:cNvSpPr>
              <a:spLocks/>
            </p:cNvSpPr>
            <p:nvPr/>
          </p:nvSpPr>
          <p:spPr bwMode="auto">
            <a:xfrm>
              <a:off x="4008" y="2182"/>
              <a:ext cx="147" cy="258"/>
            </a:xfrm>
            <a:custGeom>
              <a:avLst/>
              <a:gdLst/>
              <a:ahLst/>
              <a:cxnLst>
                <a:cxn ang="0">
                  <a:pos x="22" y="86"/>
                </a:cxn>
                <a:cxn ang="0">
                  <a:pos x="1" y="78"/>
                </a:cxn>
                <a:cxn ang="0">
                  <a:pos x="0" y="60"/>
                </a:cxn>
                <a:cxn ang="0">
                  <a:pos x="3" y="60"/>
                </a:cxn>
                <a:cxn ang="0">
                  <a:pos x="7" y="72"/>
                </a:cxn>
                <a:cxn ang="0">
                  <a:pos x="24" y="81"/>
                </a:cxn>
                <a:cxn ang="0">
                  <a:pos x="38" y="66"/>
                </a:cxn>
                <a:cxn ang="0">
                  <a:pos x="3" y="23"/>
                </a:cxn>
                <a:cxn ang="0">
                  <a:pos x="27" y="0"/>
                </a:cxn>
                <a:cxn ang="0">
                  <a:pos x="45" y="3"/>
                </a:cxn>
                <a:cxn ang="0">
                  <a:pos x="46" y="3"/>
                </a:cxn>
                <a:cxn ang="0">
                  <a:pos x="46" y="21"/>
                </a:cxn>
                <a:cxn ang="0">
                  <a:pos x="42" y="21"/>
                </a:cxn>
                <a:cxn ang="0">
                  <a:pos x="38" y="10"/>
                </a:cxn>
                <a:cxn ang="0">
                  <a:pos x="27" y="5"/>
                </a:cxn>
                <a:cxn ang="0">
                  <a:pos x="14" y="18"/>
                </a:cxn>
                <a:cxn ang="0">
                  <a:pos x="50" y="61"/>
                </a:cxn>
                <a:cxn ang="0">
                  <a:pos x="22" y="86"/>
                </a:cxn>
              </a:cxnLst>
              <a:rect l="0" t="0" r="r" b="b"/>
              <a:pathLst>
                <a:path w="50" h="86">
                  <a:moveTo>
                    <a:pt x="22" y="86"/>
                  </a:moveTo>
                  <a:cubicBezTo>
                    <a:pt x="9" y="86"/>
                    <a:pt x="1" y="80"/>
                    <a:pt x="1" y="78"/>
                  </a:cubicBezTo>
                  <a:cubicBezTo>
                    <a:pt x="0" y="74"/>
                    <a:pt x="0" y="67"/>
                    <a:pt x="0" y="60"/>
                  </a:cubicBezTo>
                  <a:cubicBezTo>
                    <a:pt x="0" y="60"/>
                    <a:pt x="3" y="59"/>
                    <a:pt x="3" y="60"/>
                  </a:cubicBezTo>
                  <a:cubicBezTo>
                    <a:pt x="4" y="65"/>
                    <a:pt x="6" y="69"/>
                    <a:pt x="7" y="72"/>
                  </a:cubicBezTo>
                  <a:cubicBezTo>
                    <a:pt x="11" y="77"/>
                    <a:pt x="17" y="81"/>
                    <a:pt x="24" y="81"/>
                  </a:cubicBezTo>
                  <a:cubicBezTo>
                    <a:pt x="33" y="81"/>
                    <a:pt x="38" y="75"/>
                    <a:pt x="38" y="66"/>
                  </a:cubicBezTo>
                  <a:cubicBezTo>
                    <a:pt x="38" y="47"/>
                    <a:pt x="3" y="44"/>
                    <a:pt x="3" y="23"/>
                  </a:cubicBezTo>
                  <a:cubicBezTo>
                    <a:pt x="3" y="10"/>
                    <a:pt x="16" y="0"/>
                    <a:pt x="27" y="0"/>
                  </a:cubicBezTo>
                  <a:cubicBezTo>
                    <a:pt x="38" y="0"/>
                    <a:pt x="40" y="4"/>
                    <a:pt x="45" y="3"/>
                  </a:cubicBezTo>
                  <a:cubicBezTo>
                    <a:pt x="46" y="3"/>
                    <a:pt x="46" y="3"/>
                    <a:pt x="46" y="3"/>
                  </a:cubicBezTo>
                  <a:cubicBezTo>
                    <a:pt x="46" y="8"/>
                    <a:pt x="46" y="14"/>
                    <a:pt x="46" y="21"/>
                  </a:cubicBezTo>
                  <a:cubicBezTo>
                    <a:pt x="46" y="22"/>
                    <a:pt x="43" y="22"/>
                    <a:pt x="42" y="21"/>
                  </a:cubicBezTo>
                  <a:cubicBezTo>
                    <a:pt x="42" y="17"/>
                    <a:pt x="40" y="12"/>
                    <a:pt x="38" y="10"/>
                  </a:cubicBezTo>
                  <a:cubicBezTo>
                    <a:pt x="35" y="7"/>
                    <a:pt x="31" y="5"/>
                    <a:pt x="27" y="5"/>
                  </a:cubicBezTo>
                  <a:cubicBezTo>
                    <a:pt x="19" y="5"/>
                    <a:pt x="14" y="11"/>
                    <a:pt x="14" y="18"/>
                  </a:cubicBezTo>
                  <a:cubicBezTo>
                    <a:pt x="14" y="34"/>
                    <a:pt x="50" y="40"/>
                    <a:pt x="50" y="61"/>
                  </a:cubicBezTo>
                  <a:cubicBezTo>
                    <a:pt x="50" y="77"/>
                    <a:pt x="35" y="86"/>
                    <a:pt x="22" y="8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Freeform 137"/>
            <p:cNvSpPr>
              <a:spLocks noEditPoints="1"/>
            </p:cNvSpPr>
            <p:nvPr/>
          </p:nvSpPr>
          <p:spPr bwMode="auto">
            <a:xfrm>
              <a:off x="4165" y="2185"/>
              <a:ext cx="264" cy="252"/>
            </a:xfrm>
            <a:custGeom>
              <a:avLst/>
              <a:gdLst/>
              <a:ahLst/>
              <a:cxnLst>
                <a:cxn ang="0">
                  <a:pos x="57" y="84"/>
                </a:cxn>
                <a:cxn ang="0">
                  <a:pos x="57" y="81"/>
                </a:cxn>
                <a:cxn ang="0">
                  <a:pos x="63" y="77"/>
                </a:cxn>
                <a:cxn ang="0">
                  <a:pos x="54" y="53"/>
                </a:cxn>
                <a:cxn ang="0">
                  <a:pos x="28" y="53"/>
                </a:cxn>
                <a:cxn ang="0">
                  <a:pos x="21" y="77"/>
                </a:cxn>
                <a:cxn ang="0">
                  <a:pos x="28" y="81"/>
                </a:cxn>
                <a:cxn ang="0">
                  <a:pos x="28" y="84"/>
                </a:cxn>
                <a:cxn ang="0">
                  <a:pos x="0" y="84"/>
                </a:cxn>
                <a:cxn ang="0">
                  <a:pos x="0" y="81"/>
                </a:cxn>
                <a:cxn ang="0">
                  <a:pos x="9" y="78"/>
                </a:cxn>
                <a:cxn ang="0">
                  <a:pos x="22" y="52"/>
                </a:cxn>
                <a:cxn ang="0">
                  <a:pos x="29" y="33"/>
                </a:cxn>
                <a:cxn ang="0">
                  <a:pos x="41" y="2"/>
                </a:cxn>
                <a:cxn ang="0">
                  <a:pos x="47" y="2"/>
                </a:cxn>
                <a:cxn ang="0">
                  <a:pos x="58" y="33"/>
                </a:cxn>
                <a:cxn ang="0">
                  <a:pos x="66" y="52"/>
                </a:cxn>
                <a:cxn ang="0">
                  <a:pos x="79" y="78"/>
                </a:cxn>
                <a:cxn ang="0">
                  <a:pos x="88" y="81"/>
                </a:cxn>
                <a:cxn ang="0">
                  <a:pos x="88" y="84"/>
                </a:cxn>
                <a:cxn ang="0">
                  <a:pos x="57" y="84"/>
                </a:cxn>
                <a:cxn ang="0">
                  <a:pos x="41" y="18"/>
                </a:cxn>
                <a:cxn ang="0">
                  <a:pos x="31" y="47"/>
                </a:cxn>
                <a:cxn ang="0">
                  <a:pos x="52" y="47"/>
                </a:cxn>
                <a:cxn ang="0">
                  <a:pos x="41" y="18"/>
                </a:cxn>
              </a:cxnLst>
              <a:rect l="0" t="0" r="r" b="b"/>
              <a:pathLst>
                <a:path w="88" h="84">
                  <a:moveTo>
                    <a:pt x="57" y="84"/>
                  </a:moveTo>
                  <a:cubicBezTo>
                    <a:pt x="57" y="84"/>
                    <a:pt x="57" y="81"/>
                    <a:pt x="57" y="81"/>
                  </a:cubicBezTo>
                  <a:cubicBezTo>
                    <a:pt x="61" y="81"/>
                    <a:pt x="63" y="80"/>
                    <a:pt x="63" y="77"/>
                  </a:cubicBezTo>
                  <a:cubicBezTo>
                    <a:pt x="63" y="75"/>
                    <a:pt x="62" y="71"/>
                    <a:pt x="54" y="53"/>
                  </a:cubicBezTo>
                  <a:cubicBezTo>
                    <a:pt x="54" y="53"/>
                    <a:pt x="29" y="53"/>
                    <a:pt x="28" y="53"/>
                  </a:cubicBezTo>
                  <a:cubicBezTo>
                    <a:pt x="22" y="69"/>
                    <a:pt x="21" y="74"/>
                    <a:pt x="21" y="77"/>
                  </a:cubicBezTo>
                  <a:cubicBezTo>
                    <a:pt x="21" y="79"/>
                    <a:pt x="23" y="80"/>
                    <a:pt x="28" y="81"/>
                  </a:cubicBezTo>
                  <a:cubicBezTo>
                    <a:pt x="29" y="81"/>
                    <a:pt x="29" y="84"/>
                    <a:pt x="28" y="84"/>
                  </a:cubicBezTo>
                  <a:cubicBezTo>
                    <a:pt x="24" y="84"/>
                    <a:pt x="7" y="84"/>
                    <a:pt x="0" y="84"/>
                  </a:cubicBezTo>
                  <a:cubicBezTo>
                    <a:pt x="0" y="84"/>
                    <a:pt x="0" y="81"/>
                    <a:pt x="0" y="81"/>
                  </a:cubicBezTo>
                  <a:cubicBezTo>
                    <a:pt x="5" y="81"/>
                    <a:pt x="7" y="80"/>
                    <a:pt x="9" y="78"/>
                  </a:cubicBezTo>
                  <a:cubicBezTo>
                    <a:pt x="11" y="76"/>
                    <a:pt x="15" y="71"/>
                    <a:pt x="22" y="52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33" y="22"/>
                    <a:pt x="37" y="11"/>
                    <a:pt x="41" y="2"/>
                  </a:cubicBezTo>
                  <a:cubicBezTo>
                    <a:pt x="41" y="0"/>
                    <a:pt x="46" y="0"/>
                    <a:pt x="47" y="2"/>
                  </a:cubicBezTo>
                  <a:cubicBezTo>
                    <a:pt x="50" y="12"/>
                    <a:pt x="54" y="22"/>
                    <a:pt x="58" y="33"/>
                  </a:cubicBezTo>
                  <a:cubicBezTo>
                    <a:pt x="66" y="52"/>
                    <a:pt x="66" y="52"/>
                    <a:pt x="66" y="52"/>
                  </a:cubicBezTo>
                  <a:cubicBezTo>
                    <a:pt x="76" y="76"/>
                    <a:pt x="77" y="77"/>
                    <a:pt x="79" y="78"/>
                  </a:cubicBezTo>
                  <a:cubicBezTo>
                    <a:pt x="82" y="80"/>
                    <a:pt x="84" y="81"/>
                    <a:pt x="88" y="81"/>
                  </a:cubicBezTo>
                  <a:cubicBezTo>
                    <a:pt x="88" y="81"/>
                    <a:pt x="88" y="84"/>
                    <a:pt x="88" y="84"/>
                  </a:cubicBezTo>
                  <a:cubicBezTo>
                    <a:pt x="82" y="84"/>
                    <a:pt x="63" y="84"/>
                    <a:pt x="57" y="84"/>
                  </a:cubicBezTo>
                  <a:close/>
                  <a:moveTo>
                    <a:pt x="41" y="18"/>
                  </a:moveTo>
                  <a:cubicBezTo>
                    <a:pt x="31" y="47"/>
                    <a:pt x="31" y="47"/>
                    <a:pt x="31" y="47"/>
                  </a:cubicBezTo>
                  <a:cubicBezTo>
                    <a:pt x="52" y="47"/>
                    <a:pt x="52" y="47"/>
                    <a:pt x="52" y="47"/>
                  </a:cubicBezTo>
                  <a:cubicBezTo>
                    <a:pt x="41" y="18"/>
                    <a:pt x="41" y="18"/>
                    <a:pt x="41" y="1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" name="Freeform 138"/>
            <p:cNvSpPr>
              <a:spLocks/>
            </p:cNvSpPr>
            <p:nvPr/>
          </p:nvSpPr>
          <p:spPr bwMode="auto">
            <a:xfrm>
              <a:off x="4431" y="2188"/>
              <a:ext cx="116" cy="249"/>
            </a:xfrm>
            <a:custGeom>
              <a:avLst/>
              <a:gdLst/>
              <a:ahLst/>
              <a:cxnLst>
                <a:cxn ang="0">
                  <a:pos x="0" y="83"/>
                </a:cxn>
                <a:cxn ang="0">
                  <a:pos x="1" y="80"/>
                </a:cxn>
                <a:cxn ang="0">
                  <a:pos x="11" y="77"/>
                </a:cxn>
                <a:cxn ang="0">
                  <a:pos x="14" y="51"/>
                </a:cxn>
                <a:cxn ang="0">
                  <a:pos x="14" y="32"/>
                </a:cxn>
                <a:cxn ang="0">
                  <a:pos x="11" y="5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38" y="0"/>
                </a:cxn>
                <a:cxn ang="0">
                  <a:pos x="38" y="3"/>
                </a:cxn>
                <a:cxn ang="0">
                  <a:pos x="28" y="5"/>
                </a:cxn>
                <a:cxn ang="0">
                  <a:pos x="25" y="32"/>
                </a:cxn>
                <a:cxn ang="0">
                  <a:pos x="25" y="51"/>
                </a:cxn>
                <a:cxn ang="0">
                  <a:pos x="28" y="77"/>
                </a:cxn>
                <a:cxn ang="0">
                  <a:pos x="38" y="80"/>
                </a:cxn>
                <a:cxn ang="0">
                  <a:pos x="38" y="83"/>
                </a:cxn>
                <a:cxn ang="0">
                  <a:pos x="0" y="83"/>
                </a:cxn>
              </a:cxnLst>
              <a:rect l="0" t="0" r="r" b="b"/>
              <a:pathLst>
                <a:path w="38" h="83">
                  <a:moveTo>
                    <a:pt x="0" y="83"/>
                  </a:moveTo>
                  <a:cubicBezTo>
                    <a:pt x="0" y="83"/>
                    <a:pt x="0" y="80"/>
                    <a:pt x="1" y="80"/>
                  </a:cubicBezTo>
                  <a:cubicBezTo>
                    <a:pt x="6" y="79"/>
                    <a:pt x="9" y="79"/>
                    <a:pt x="11" y="77"/>
                  </a:cubicBezTo>
                  <a:cubicBezTo>
                    <a:pt x="12" y="77"/>
                    <a:pt x="14" y="74"/>
                    <a:pt x="14" y="51"/>
                  </a:cubicBezTo>
                  <a:cubicBezTo>
                    <a:pt x="14" y="32"/>
                    <a:pt x="14" y="32"/>
                    <a:pt x="14" y="32"/>
                  </a:cubicBezTo>
                  <a:cubicBezTo>
                    <a:pt x="14" y="9"/>
                    <a:pt x="12" y="6"/>
                    <a:pt x="11" y="5"/>
                  </a:cubicBezTo>
                  <a:cubicBezTo>
                    <a:pt x="9" y="4"/>
                    <a:pt x="6" y="4"/>
                    <a:pt x="1" y="3"/>
                  </a:cubicBezTo>
                  <a:cubicBezTo>
                    <a:pt x="0" y="3"/>
                    <a:pt x="0" y="0"/>
                    <a:pt x="0" y="0"/>
                  </a:cubicBezTo>
                  <a:cubicBezTo>
                    <a:pt x="7" y="0"/>
                    <a:pt x="32" y="0"/>
                    <a:pt x="38" y="0"/>
                  </a:cubicBezTo>
                  <a:cubicBezTo>
                    <a:pt x="38" y="0"/>
                    <a:pt x="38" y="3"/>
                    <a:pt x="38" y="3"/>
                  </a:cubicBezTo>
                  <a:cubicBezTo>
                    <a:pt x="33" y="4"/>
                    <a:pt x="29" y="4"/>
                    <a:pt x="28" y="5"/>
                  </a:cubicBezTo>
                  <a:cubicBezTo>
                    <a:pt x="26" y="6"/>
                    <a:pt x="25" y="9"/>
                    <a:pt x="25" y="32"/>
                  </a:cubicBezTo>
                  <a:cubicBezTo>
                    <a:pt x="25" y="51"/>
                    <a:pt x="25" y="51"/>
                    <a:pt x="25" y="51"/>
                  </a:cubicBezTo>
                  <a:cubicBezTo>
                    <a:pt x="25" y="74"/>
                    <a:pt x="26" y="77"/>
                    <a:pt x="28" y="77"/>
                  </a:cubicBezTo>
                  <a:cubicBezTo>
                    <a:pt x="29" y="79"/>
                    <a:pt x="33" y="79"/>
                    <a:pt x="38" y="80"/>
                  </a:cubicBezTo>
                  <a:cubicBezTo>
                    <a:pt x="38" y="80"/>
                    <a:pt x="38" y="83"/>
                    <a:pt x="38" y="83"/>
                  </a:cubicBezTo>
                  <a:cubicBezTo>
                    <a:pt x="32" y="83"/>
                    <a:pt x="7" y="83"/>
                    <a:pt x="0" y="83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" name="Freeform 139"/>
            <p:cNvSpPr>
              <a:spLocks/>
            </p:cNvSpPr>
            <p:nvPr/>
          </p:nvSpPr>
          <p:spPr bwMode="auto">
            <a:xfrm>
              <a:off x="4581" y="2185"/>
              <a:ext cx="292" cy="255"/>
            </a:xfrm>
            <a:custGeom>
              <a:avLst/>
              <a:gdLst/>
              <a:ahLst/>
              <a:cxnLst>
                <a:cxn ang="0">
                  <a:pos x="88" y="6"/>
                </a:cxn>
                <a:cxn ang="0">
                  <a:pos x="86" y="33"/>
                </a:cxn>
                <a:cxn ang="0">
                  <a:pos x="86" y="52"/>
                </a:cxn>
                <a:cxn ang="0">
                  <a:pos x="87" y="84"/>
                </a:cxn>
                <a:cxn ang="0">
                  <a:pos x="82" y="84"/>
                </a:cxn>
                <a:cxn ang="0">
                  <a:pos x="19" y="20"/>
                </a:cxn>
                <a:cxn ang="0">
                  <a:pos x="20" y="52"/>
                </a:cxn>
                <a:cxn ang="0">
                  <a:pos x="23" y="78"/>
                </a:cxn>
                <a:cxn ang="0">
                  <a:pos x="33" y="81"/>
                </a:cxn>
                <a:cxn ang="0">
                  <a:pos x="33" y="84"/>
                </a:cxn>
                <a:cxn ang="0">
                  <a:pos x="1" y="84"/>
                </a:cxn>
                <a:cxn ang="0">
                  <a:pos x="1" y="81"/>
                </a:cxn>
                <a:cxn ang="0">
                  <a:pos x="10" y="78"/>
                </a:cxn>
                <a:cxn ang="0">
                  <a:pos x="13" y="52"/>
                </a:cxn>
                <a:cxn ang="0">
                  <a:pos x="12" y="33"/>
                </a:cxn>
                <a:cxn ang="0">
                  <a:pos x="12" y="1"/>
                </a:cxn>
                <a:cxn ang="0">
                  <a:pos x="17" y="1"/>
                </a:cxn>
                <a:cxn ang="0">
                  <a:pos x="80" y="65"/>
                </a:cxn>
                <a:cxn ang="0">
                  <a:pos x="79" y="33"/>
                </a:cxn>
                <a:cxn ang="0">
                  <a:pos x="75" y="6"/>
                </a:cxn>
                <a:cxn ang="0">
                  <a:pos x="65" y="4"/>
                </a:cxn>
                <a:cxn ang="0">
                  <a:pos x="65" y="1"/>
                </a:cxn>
                <a:cxn ang="0">
                  <a:pos x="97" y="1"/>
                </a:cxn>
                <a:cxn ang="0">
                  <a:pos x="97" y="4"/>
                </a:cxn>
                <a:cxn ang="0">
                  <a:pos x="88" y="6"/>
                </a:cxn>
              </a:cxnLst>
              <a:rect l="0" t="0" r="r" b="b"/>
              <a:pathLst>
                <a:path w="98" h="85">
                  <a:moveTo>
                    <a:pt x="88" y="6"/>
                  </a:moveTo>
                  <a:cubicBezTo>
                    <a:pt x="87" y="7"/>
                    <a:pt x="86" y="10"/>
                    <a:pt x="86" y="33"/>
                  </a:cubicBezTo>
                  <a:cubicBezTo>
                    <a:pt x="86" y="52"/>
                    <a:pt x="86" y="52"/>
                    <a:pt x="86" y="52"/>
                  </a:cubicBezTo>
                  <a:cubicBezTo>
                    <a:pt x="86" y="62"/>
                    <a:pt x="86" y="74"/>
                    <a:pt x="87" y="84"/>
                  </a:cubicBezTo>
                  <a:cubicBezTo>
                    <a:pt x="87" y="84"/>
                    <a:pt x="83" y="85"/>
                    <a:pt x="82" y="84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0" y="73"/>
                    <a:pt x="21" y="77"/>
                    <a:pt x="23" y="78"/>
                  </a:cubicBezTo>
                  <a:cubicBezTo>
                    <a:pt x="25" y="80"/>
                    <a:pt x="29" y="81"/>
                    <a:pt x="33" y="81"/>
                  </a:cubicBezTo>
                  <a:cubicBezTo>
                    <a:pt x="33" y="81"/>
                    <a:pt x="33" y="84"/>
                    <a:pt x="33" y="84"/>
                  </a:cubicBezTo>
                  <a:cubicBezTo>
                    <a:pt x="26" y="84"/>
                    <a:pt x="7" y="84"/>
                    <a:pt x="1" y="84"/>
                  </a:cubicBezTo>
                  <a:cubicBezTo>
                    <a:pt x="0" y="84"/>
                    <a:pt x="0" y="81"/>
                    <a:pt x="1" y="81"/>
                  </a:cubicBezTo>
                  <a:cubicBezTo>
                    <a:pt x="6" y="80"/>
                    <a:pt x="9" y="80"/>
                    <a:pt x="10" y="78"/>
                  </a:cubicBezTo>
                  <a:cubicBezTo>
                    <a:pt x="12" y="77"/>
                    <a:pt x="13" y="75"/>
                    <a:pt x="13" y="52"/>
                  </a:cubicBezTo>
                  <a:cubicBezTo>
                    <a:pt x="12" y="33"/>
                    <a:pt x="12" y="33"/>
                    <a:pt x="12" y="33"/>
                  </a:cubicBezTo>
                  <a:cubicBezTo>
                    <a:pt x="12" y="22"/>
                    <a:pt x="12" y="11"/>
                    <a:pt x="12" y="1"/>
                  </a:cubicBezTo>
                  <a:cubicBezTo>
                    <a:pt x="12" y="0"/>
                    <a:pt x="16" y="0"/>
                    <a:pt x="17" y="1"/>
                  </a:cubicBezTo>
                  <a:cubicBezTo>
                    <a:pt x="80" y="65"/>
                    <a:pt x="80" y="65"/>
                    <a:pt x="80" y="65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10"/>
                    <a:pt x="77" y="7"/>
                    <a:pt x="75" y="6"/>
                  </a:cubicBezTo>
                  <a:cubicBezTo>
                    <a:pt x="74" y="5"/>
                    <a:pt x="71" y="4"/>
                    <a:pt x="65" y="4"/>
                  </a:cubicBezTo>
                  <a:cubicBezTo>
                    <a:pt x="65" y="4"/>
                    <a:pt x="65" y="1"/>
                    <a:pt x="65" y="1"/>
                  </a:cubicBezTo>
                  <a:cubicBezTo>
                    <a:pt x="72" y="1"/>
                    <a:pt x="91" y="1"/>
                    <a:pt x="97" y="1"/>
                  </a:cubicBezTo>
                  <a:cubicBezTo>
                    <a:pt x="98" y="1"/>
                    <a:pt x="98" y="4"/>
                    <a:pt x="97" y="4"/>
                  </a:cubicBezTo>
                  <a:cubicBezTo>
                    <a:pt x="92" y="5"/>
                    <a:pt x="90" y="5"/>
                    <a:pt x="88" y="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Freeform 140"/>
            <p:cNvSpPr>
              <a:spLocks/>
            </p:cNvSpPr>
            <p:nvPr/>
          </p:nvSpPr>
          <p:spPr bwMode="auto">
            <a:xfrm>
              <a:off x="4894" y="2185"/>
              <a:ext cx="238" cy="252"/>
            </a:xfrm>
            <a:custGeom>
              <a:avLst/>
              <a:gdLst/>
              <a:ahLst/>
              <a:cxnLst>
                <a:cxn ang="0">
                  <a:pos x="78" y="20"/>
                </a:cxn>
                <a:cxn ang="0">
                  <a:pos x="75" y="19"/>
                </a:cxn>
                <a:cxn ang="0">
                  <a:pos x="72" y="11"/>
                </a:cxn>
                <a:cxn ang="0">
                  <a:pos x="52" y="6"/>
                </a:cxn>
                <a:cxn ang="0">
                  <a:pos x="46" y="7"/>
                </a:cxn>
                <a:cxn ang="0">
                  <a:pos x="46" y="21"/>
                </a:cxn>
                <a:cxn ang="0">
                  <a:pos x="46" y="52"/>
                </a:cxn>
                <a:cxn ang="0">
                  <a:pos x="48" y="78"/>
                </a:cxn>
                <a:cxn ang="0">
                  <a:pos x="59" y="81"/>
                </a:cxn>
                <a:cxn ang="0">
                  <a:pos x="59" y="84"/>
                </a:cxn>
                <a:cxn ang="0">
                  <a:pos x="21" y="84"/>
                </a:cxn>
                <a:cxn ang="0">
                  <a:pos x="21" y="81"/>
                </a:cxn>
                <a:cxn ang="0">
                  <a:pos x="31" y="78"/>
                </a:cxn>
                <a:cxn ang="0">
                  <a:pos x="34" y="52"/>
                </a:cxn>
                <a:cxn ang="0">
                  <a:pos x="34" y="21"/>
                </a:cxn>
                <a:cxn ang="0">
                  <a:pos x="34" y="7"/>
                </a:cxn>
                <a:cxn ang="0">
                  <a:pos x="27" y="6"/>
                </a:cxn>
                <a:cxn ang="0">
                  <a:pos x="7" y="11"/>
                </a:cxn>
                <a:cxn ang="0">
                  <a:pos x="3" y="20"/>
                </a:cxn>
                <a:cxn ang="0">
                  <a:pos x="0" y="19"/>
                </a:cxn>
                <a:cxn ang="0">
                  <a:pos x="1" y="0"/>
                </a:cxn>
                <a:cxn ang="0">
                  <a:pos x="2" y="0"/>
                </a:cxn>
                <a:cxn ang="0">
                  <a:pos x="40" y="2"/>
                </a:cxn>
                <a:cxn ang="0">
                  <a:pos x="78" y="0"/>
                </a:cxn>
                <a:cxn ang="0">
                  <a:pos x="79" y="0"/>
                </a:cxn>
                <a:cxn ang="0">
                  <a:pos x="78" y="20"/>
                </a:cxn>
              </a:cxnLst>
              <a:rect l="0" t="0" r="r" b="b"/>
              <a:pathLst>
                <a:path w="79" h="84">
                  <a:moveTo>
                    <a:pt x="78" y="20"/>
                  </a:moveTo>
                  <a:cubicBezTo>
                    <a:pt x="78" y="20"/>
                    <a:pt x="75" y="20"/>
                    <a:pt x="75" y="19"/>
                  </a:cubicBezTo>
                  <a:cubicBezTo>
                    <a:pt x="75" y="16"/>
                    <a:pt x="74" y="13"/>
                    <a:pt x="72" y="11"/>
                  </a:cubicBezTo>
                  <a:cubicBezTo>
                    <a:pt x="70" y="8"/>
                    <a:pt x="66" y="6"/>
                    <a:pt x="52" y="6"/>
                  </a:cubicBezTo>
                  <a:cubicBezTo>
                    <a:pt x="49" y="6"/>
                    <a:pt x="47" y="7"/>
                    <a:pt x="46" y="7"/>
                  </a:cubicBezTo>
                  <a:cubicBezTo>
                    <a:pt x="46" y="8"/>
                    <a:pt x="46" y="13"/>
                    <a:pt x="46" y="21"/>
                  </a:cubicBezTo>
                  <a:cubicBezTo>
                    <a:pt x="46" y="52"/>
                    <a:pt x="46" y="52"/>
                    <a:pt x="46" y="52"/>
                  </a:cubicBezTo>
                  <a:cubicBezTo>
                    <a:pt x="46" y="75"/>
                    <a:pt x="47" y="78"/>
                    <a:pt x="48" y="78"/>
                  </a:cubicBezTo>
                  <a:cubicBezTo>
                    <a:pt x="50" y="80"/>
                    <a:pt x="53" y="80"/>
                    <a:pt x="59" y="81"/>
                  </a:cubicBezTo>
                  <a:cubicBezTo>
                    <a:pt x="59" y="81"/>
                    <a:pt x="59" y="84"/>
                    <a:pt x="59" y="84"/>
                  </a:cubicBezTo>
                  <a:cubicBezTo>
                    <a:pt x="52" y="84"/>
                    <a:pt x="27" y="84"/>
                    <a:pt x="21" y="84"/>
                  </a:cubicBezTo>
                  <a:cubicBezTo>
                    <a:pt x="21" y="84"/>
                    <a:pt x="21" y="81"/>
                    <a:pt x="21" y="81"/>
                  </a:cubicBezTo>
                  <a:cubicBezTo>
                    <a:pt x="26" y="80"/>
                    <a:pt x="30" y="80"/>
                    <a:pt x="31" y="78"/>
                  </a:cubicBezTo>
                  <a:cubicBezTo>
                    <a:pt x="33" y="78"/>
                    <a:pt x="34" y="75"/>
                    <a:pt x="34" y="52"/>
                  </a:cubicBezTo>
                  <a:cubicBezTo>
                    <a:pt x="34" y="21"/>
                    <a:pt x="34" y="21"/>
                    <a:pt x="34" y="21"/>
                  </a:cubicBezTo>
                  <a:cubicBezTo>
                    <a:pt x="34" y="13"/>
                    <a:pt x="34" y="8"/>
                    <a:pt x="34" y="7"/>
                  </a:cubicBezTo>
                  <a:cubicBezTo>
                    <a:pt x="32" y="7"/>
                    <a:pt x="30" y="6"/>
                    <a:pt x="27" y="6"/>
                  </a:cubicBezTo>
                  <a:cubicBezTo>
                    <a:pt x="13" y="6"/>
                    <a:pt x="10" y="8"/>
                    <a:pt x="7" y="11"/>
                  </a:cubicBezTo>
                  <a:cubicBezTo>
                    <a:pt x="4" y="13"/>
                    <a:pt x="3" y="16"/>
                    <a:pt x="3" y="20"/>
                  </a:cubicBezTo>
                  <a:cubicBezTo>
                    <a:pt x="3" y="20"/>
                    <a:pt x="0" y="20"/>
                    <a:pt x="0" y="19"/>
                  </a:cubicBezTo>
                  <a:cubicBezTo>
                    <a:pt x="0" y="13"/>
                    <a:pt x="1" y="5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7" y="1"/>
                    <a:pt x="17" y="2"/>
                    <a:pt x="40" y="2"/>
                  </a:cubicBezTo>
                  <a:cubicBezTo>
                    <a:pt x="71" y="2"/>
                    <a:pt x="76" y="1"/>
                    <a:pt x="78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9" y="5"/>
                    <a:pt x="79" y="13"/>
                    <a:pt x="78" y="2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" name="Freeform 141"/>
            <p:cNvSpPr>
              <a:spLocks/>
            </p:cNvSpPr>
            <p:nvPr/>
          </p:nvSpPr>
          <p:spPr bwMode="auto">
            <a:xfrm>
              <a:off x="5152" y="2182"/>
              <a:ext cx="152" cy="258"/>
            </a:xfrm>
            <a:custGeom>
              <a:avLst/>
              <a:gdLst/>
              <a:ahLst/>
              <a:cxnLst>
                <a:cxn ang="0">
                  <a:pos x="23" y="86"/>
                </a:cxn>
                <a:cxn ang="0">
                  <a:pos x="1" y="78"/>
                </a:cxn>
                <a:cxn ang="0">
                  <a:pos x="1" y="60"/>
                </a:cxn>
                <a:cxn ang="0">
                  <a:pos x="4" y="60"/>
                </a:cxn>
                <a:cxn ang="0">
                  <a:pos x="9" y="72"/>
                </a:cxn>
                <a:cxn ang="0">
                  <a:pos x="25" y="81"/>
                </a:cxn>
                <a:cxn ang="0">
                  <a:pos x="39" y="66"/>
                </a:cxn>
                <a:cxn ang="0">
                  <a:pos x="4" y="23"/>
                </a:cxn>
                <a:cxn ang="0">
                  <a:pos x="29" y="0"/>
                </a:cxn>
                <a:cxn ang="0">
                  <a:pos x="46" y="3"/>
                </a:cxn>
                <a:cxn ang="0">
                  <a:pos x="47" y="3"/>
                </a:cxn>
                <a:cxn ang="0">
                  <a:pos x="47" y="21"/>
                </a:cxn>
                <a:cxn ang="0">
                  <a:pos x="43" y="21"/>
                </a:cxn>
                <a:cxn ang="0">
                  <a:pos x="39" y="10"/>
                </a:cxn>
                <a:cxn ang="0">
                  <a:pos x="28" y="5"/>
                </a:cxn>
                <a:cxn ang="0">
                  <a:pos x="15" y="18"/>
                </a:cxn>
                <a:cxn ang="0">
                  <a:pos x="51" y="61"/>
                </a:cxn>
                <a:cxn ang="0">
                  <a:pos x="23" y="86"/>
                </a:cxn>
              </a:cxnLst>
              <a:rect l="0" t="0" r="r" b="b"/>
              <a:pathLst>
                <a:path w="51" h="86">
                  <a:moveTo>
                    <a:pt x="23" y="86"/>
                  </a:moveTo>
                  <a:cubicBezTo>
                    <a:pt x="10" y="86"/>
                    <a:pt x="2" y="80"/>
                    <a:pt x="1" y="78"/>
                  </a:cubicBezTo>
                  <a:cubicBezTo>
                    <a:pt x="0" y="74"/>
                    <a:pt x="0" y="67"/>
                    <a:pt x="1" y="60"/>
                  </a:cubicBezTo>
                  <a:cubicBezTo>
                    <a:pt x="1" y="60"/>
                    <a:pt x="4" y="59"/>
                    <a:pt x="4" y="60"/>
                  </a:cubicBezTo>
                  <a:cubicBezTo>
                    <a:pt x="5" y="65"/>
                    <a:pt x="7" y="69"/>
                    <a:pt x="9" y="72"/>
                  </a:cubicBezTo>
                  <a:cubicBezTo>
                    <a:pt x="12" y="77"/>
                    <a:pt x="17" y="81"/>
                    <a:pt x="25" y="81"/>
                  </a:cubicBezTo>
                  <a:cubicBezTo>
                    <a:pt x="34" y="81"/>
                    <a:pt x="39" y="75"/>
                    <a:pt x="39" y="66"/>
                  </a:cubicBezTo>
                  <a:cubicBezTo>
                    <a:pt x="39" y="47"/>
                    <a:pt x="4" y="44"/>
                    <a:pt x="4" y="23"/>
                  </a:cubicBezTo>
                  <a:cubicBezTo>
                    <a:pt x="4" y="10"/>
                    <a:pt x="17" y="0"/>
                    <a:pt x="29" y="0"/>
                  </a:cubicBezTo>
                  <a:cubicBezTo>
                    <a:pt x="39" y="0"/>
                    <a:pt x="41" y="4"/>
                    <a:pt x="46" y="3"/>
                  </a:cubicBezTo>
                  <a:cubicBezTo>
                    <a:pt x="46" y="3"/>
                    <a:pt x="47" y="3"/>
                    <a:pt x="47" y="3"/>
                  </a:cubicBezTo>
                  <a:cubicBezTo>
                    <a:pt x="47" y="8"/>
                    <a:pt x="47" y="14"/>
                    <a:pt x="47" y="21"/>
                  </a:cubicBezTo>
                  <a:cubicBezTo>
                    <a:pt x="47" y="22"/>
                    <a:pt x="44" y="22"/>
                    <a:pt x="43" y="21"/>
                  </a:cubicBezTo>
                  <a:cubicBezTo>
                    <a:pt x="43" y="17"/>
                    <a:pt x="41" y="12"/>
                    <a:pt x="39" y="10"/>
                  </a:cubicBezTo>
                  <a:cubicBezTo>
                    <a:pt x="36" y="7"/>
                    <a:pt x="32" y="5"/>
                    <a:pt x="28" y="5"/>
                  </a:cubicBezTo>
                  <a:cubicBezTo>
                    <a:pt x="20" y="5"/>
                    <a:pt x="15" y="11"/>
                    <a:pt x="15" y="18"/>
                  </a:cubicBezTo>
                  <a:cubicBezTo>
                    <a:pt x="15" y="34"/>
                    <a:pt x="51" y="40"/>
                    <a:pt x="51" y="61"/>
                  </a:cubicBezTo>
                  <a:cubicBezTo>
                    <a:pt x="51" y="77"/>
                    <a:pt x="36" y="86"/>
                    <a:pt x="23" y="8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629400" y="6324600"/>
            <a:ext cx="2057400" cy="369333"/>
            <a:chOff x="5562600" y="6324600"/>
            <a:chExt cx="2057400" cy="369333"/>
          </a:xfrm>
        </p:grpSpPr>
        <p:sp>
          <p:nvSpPr>
            <p:cNvPr id="45" name="Left Brace 44"/>
            <p:cNvSpPr/>
            <p:nvPr/>
          </p:nvSpPr>
          <p:spPr>
            <a:xfrm>
              <a:off x="5562600" y="6324600"/>
              <a:ext cx="152400" cy="30480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ight Brace 45"/>
            <p:cNvSpPr/>
            <p:nvPr/>
          </p:nvSpPr>
          <p:spPr>
            <a:xfrm>
              <a:off x="7315200" y="6324600"/>
              <a:ext cx="152400" cy="3048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791200" y="6324601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entury Gothic" pitchFamily="34" charset="0"/>
                </a:rPr>
                <a:t>bill </a:t>
              </a:r>
              <a:r>
                <a:rPr lang="en-US" dirty="0" err="1" smtClean="0">
                  <a:latin typeface="Century Gothic" pitchFamily="34" charset="0"/>
                </a:rPr>
                <a:t>coulam</a:t>
              </a:r>
              <a:endParaRPr lang="en-US" dirty="0">
                <a:latin typeface="Century Gothic" pitchFamily="34" charset="0"/>
              </a:endParaRPr>
            </a:p>
          </p:txBody>
        </p:sp>
      </p:grp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11g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11gR2 docs the blurb from the 11.1 docs about customers being discouraged from end-to-end metrics is gone.</a:t>
            </a:r>
          </a:p>
          <a:p>
            <a:r>
              <a:rPr lang="en-US" dirty="0" smtClean="0"/>
              <a:t>New verbiage clarifies that DMS is mutually exclusive with traditional end-to-end metrics.</a:t>
            </a:r>
          </a:p>
          <a:p>
            <a:r>
              <a:rPr lang="en-US" dirty="0" smtClean="0"/>
              <a:t>So if not using DMS: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OracleConnection.setEndToEndMetrics</a:t>
            </a:r>
            <a:endParaRPr lang="en-US" dirty="0" smtClean="0"/>
          </a:p>
          <a:p>
            <a:pPr lvl="2"/>
            <a:r>
              <a:rPr lang="en-US" sz="2000" dirty="0" smtClean="0"/>
              <a:t>END_TO_END_CLIENTID_INDEX (max 64 chars)</a:t>
            </a:r>
          </a:p>
          <a:p>
            <a:pPr lvl="2"/>
            <a:r>
              <a:rPr lang="en-US" sz="2000" dirty="0" smtClean="0"/>
              <a:t>END_TO_END_MODULE_INDEX (max 48 chars)</a:t>
            </a:r>
          </a:p>
          <a:p>
            <a:pPr lvl="2"/>
            <a:r>
              <a:rPr lang="en-US" sz="2000" dirty="0" smtClean="0"/>
              <a:t>END_TO_END_ACTION_INDEX (max 32 chars)</a:t>
            </a:r>
            <a:endParaRPr lang="en-US" sz="2000" dirty="0"/>
          </a:p>
        </p:txBody>
      </p:sp>
    </p:spTree>
  </p:cSld>
  <p:clrMapOvr>
    <a:masterClrMapping/>
  </p:clrMapOvr>
  <p:transition>
    <p:cover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10g + Hibernate + Spring + AOP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JDBC End-to-End Metrics and AOP</a:t>
            </a:r>
          </a:p>
          <a:p>
            <a:r>
              <a:rPr lang="en-US" dirty="0" smtClean="0"/>
              <a:t>See </a:t>
            </a:r>
            <a:r>
              <a:rPr lang="en-US" dirty="0" err="1" smtClean="0"/>
              <a:t>Slavik</a:t>
            </a:r>
            <a:r>
              <a:rPr lang="en-US" dirty="0" smtClean="0"/>
              <a:t> </a:t>
            </a:r>
            <a:r>
              <a:rPr lang="en-US" dirty="0" err="1" smtClean="0"/>
              <a:t>Markovich’s</a:t>
            </a:r>
            <a:r>
              <a:rPr lang="en-US" dirty="0" smtClean="0"/>
              <a:t> Blog (CTO of </a:t>
            </a:r>
            <a:r>
              <a:rPr lang="en-US" dirty="0" err="1" smtClean="0"/>
              <a:t>Sentrigo</a:t>
            </a:r>
            <a:r>
              <a:rPr lang="en-US" dirty="0" smtClean="0"/>
              <a:t>):</a:t>
            </a:r>
          </a:p>
          <a:p>
            <a:pPr lvl="1"/>
            <a:r>
              <a:rPr lang="en-US" sz="1600" dirty="0" smtClean="0">
                <a:hlinkClick r:id="rId2"/>
              </a:rPr>
              <a:t>http://www.slaviks-blog.com/2007/05/22/propagating-middle-tier-and-application-users-to-the-dbms-part-1-of-3/</a:t>
            </a:r>
            <a:endParaRPr lang="en-US" sz="1600" dirty="0" smtClean="0"/>
          </a:p>
          <a:p>
            <a:pPr lvl="1"/>
            <a:r>
              <a:rPr lang="en-US" sz="1600" dirty="0" smtClean="0">
                <a:hlinkClick r:id="rId3"/>
              </a:rPr>
              <a:t>http://www.slaviks-blog.com/2007/06/10/propagating-middle-tier-and-application-users-to-the-dbms-part-2-of-3/</a:t>
            </a:r>
            <a:endParaRPr lang="en-US" sz="1600" dirty="0" smtClean="0"/>
          </a:p>
          <a:p>
            <a:pPr lvl="1"/>
            <a:r>
              <a:rPr lang="en-US" sz="1600" dirty="0" smtClean="0"/>
              <a:t>http://www.slaviks-blog.com/2007/11/17/propagating-middle-tier-and-application-users-to-the-dbms-part-3-of-3/</a:t>
            </a:r>
            <a:endParaRPr lang="en-US" sz="1600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 logging, monitoring, tracing, and tuning, any of the above approaches suffice.</a:t>
            </a:r>
          </a:p>
          <a:p>
            <a:r>
              <a:rPr lang="en-US" dirty="0" smtClean="0"/>
              <a:t>For security (VPD, FGA, RLS, AUDIT), anyone that can get into the database can call </a:t>
            </a:r>
            <a:r>
              <a:rPr lang="en-US" dirty="0" err="1" smtClean="0"/>
              <a:t>dbms_session.set_identifier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Can’t revoke EXECUTE on </a:t>
            </a:r>
            <a:r>
              <a:rPr lang="en-US" dirty="0" err="1" smtClean="0"/>
              <a:t>dbms_session</a:t>
            </a:r>
            <a:r>
              <a:rPr lang="en-US" dirty="0" smtClean="0"/>
              <a:t> from PUBLIC</a:t>
            </a:r>
          </a:p>
          <a:p>
            <a:pPr lvl="1"/>
            <a:r>
              <a:rPr lang="en-US" dirty="0" smtClean="0"/>
              <a:t>Possible loss of Oracle support</a:t>
            </a:r>
          </a:p>
          <a:p>
            <a:r>
              <a:rPr lang="en-US" dirty="0" smtClean="0"/>
              <a:t>Must use application context in conjunction with </a:t>
            </a:r>
            <a:r>
              <a:rPr lang="en-US" dirty="0" err="1" smtClean="0"/>
              <a:t>client_identifier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Notes/Remaining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Client Identifier limited to 64 bytes</a:t>
            </a:r>
          </a:p>
          <a:p>
            <a:r>
              <a:rPr lang="en-US" dirty="0" smtClean="0"/>
              <a:t>Do the OCI methods have a place here?</a:t>
            </a:r>
          </a:p>
          <a:p>
            <a:r>
              <a:rPr lang="en-US" dirty="0" smtClean="0"/>
              <a:t>What about DMS?</a:t>
            </a:r>
          </a:p>
          <a:p>
            <a:pPr lvl="1"/>
            <a:r>
              <a:rPr lang="en-US" dirty="0" err="1" smtClean="0"/>
              <a:t>WebSphere</a:t>
            </a:r>
            <a:r>
              <a:rPr lang="en-US" dirty="0" smtClean="0"/>
              <a:t> is an absolute pain in the shorts. OAS is quite stable and probably included in our EA with Oracle. $ saved by conversion, or is WS sunk costs?</a:t>
            </a:r>
          </a:p>
          <a:p>
            <a:r>
              <a:rPr lang="en-US" dirty="0" smtClean="0"/>
              <a:t>Implications of EUS and global users</a:t>
            </a:r>
          </a:p>
          <a:p>
            <a:r>
              <a:rPr lang="en-US" dirty="0" smtClean="0"/>
              <a:t>What about a better ORM while we’re at it? (</a:t>
            </a:r>
            <a:r>
              <a:rPr lang="en-US" dirty="0" err="1" smtClean="0"/>
              <a:t>EclipseLink</a:t>
            </a:r>
            <a:r>
              <a:rPr lang="en-US" dirty="0" smtClean="0"/>
              <a:t>) or homegrown (POJOs + PL/SQL API)</a:t>
            </a:r>
          </a:p>
          <a:p>
            <a:r>
              <a:rPr lang="en-US" dirty="0" smtClean="0"/>
              <a:t>Simplify. Remove RAC wherever it doesn’t fit</a:t>
            </a:r>
          </a:p>
          <a:p>
            <a:r>
              <a:rPr lang="en-US" dirty="0" smtClean="0"/>
              <a:t>Change the culture to value data as much as scripture and revelation. Front end development becomes a side dish or garnish, instead of the main course.</a:t>
            </a:r>
          </a:p>
          <a:p>
            <a:r>
              <a:rPr lang="en-US" dirty="0" smtClean="0"/>
              <a:t>…a guy can dream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J2EE CMP/Transaction Trick (and great discussion on this subject in general):</a:t>
            </a:r>
          </a:p>
          <a:p>
            <a:pPr lvl="1"/>
            <a:r>
              <a:rPr lang="en-US" sz="2100" dirty="0" smtClean="0">
                <a:hlinkClick r:id="rId2"/>
              </a:rPr>
              <a:t>http://www.oracle.com/technology/tech/java/oc4j/pdf/j2ee-cmp-with-vpd.pdf</a:t>
            </a:r>
            <a:endParaRPr lang="en-US" sz="2100" dirty="0" smtClean="0">
              <a:hlinkClick r:id="rId3"/>
            </a:endParaRPr>
          </a:p>
          <a:p>
            <a:r>
              <a:rPr lang="en-US" dirty="0" smtClean="0"/>
              <a:t>10g End-to-End Metrics Support</a:t>
            </a:r>
          </a:p>
          <a:p>
            <a:pPr lvl="1"/>
            <a:r>
              <a:rPr lang="en-US" sz="2000" dirty="0" smtClean="0">
                <a:hlinkClick r:id="rId3"/>
              </a:rPr>
              <a:t>http://download.oracle.com/docs/cd/B19306_01/java.102/b14355/endtoend.htm</a:t>
            </a:r>
            <a:endParaRPr lang="en-US" sz="2000" dirty="0" smtClean="0"/>
          </a:p>
          <a:p>
            <a:r>
              <a:rPr lang="en-US" dirty="0" smtClean="0"/>
              <a:t>Client ID Spoofing</a:t>
            </a:r>
          </a:p>
          <a:p>
            <a:pPr lvl="1"/>
            <a:r>
              <a:rPr lang="en-US" sz="2000" dirty="0" smtClean="0">
                <a:hlinkClick r:id="rId4"/>
              </a:rPr>
              <a:t>http://www.integrigy.com/security-resources/analysis/Integrigy_Spoofing_Oracle_Session_Information.pdf</a:t>
            </a:r>
            <a:endParaRPr lang="en-US" sz="2000" dirty="0" smtClean="0"/>
          </a:p>
          <a:p>
            <a:r>
              <a:rPr lang="en-US" dirty="0" smtClean="0"/>
              <a:t>11g DMS </a:t>
            </a:r>
            <a:r>
              <a:rPr lang="en-US" dirty="0" err="1" smtClean="0"/>
              <a:t>superceding</a:t>
            </a:r>
            <a:r>
              <a:rPr lang="en-US" dirty="0" smtClean="0"/>
              <a:t> End-to-End Metrics</a:t>
            </a:r>
          </a:p>
          <a:p>
            <a:pPr lvl="1"/>
            <a:r>
              <a:rPr lang="en-US" sz="2000" dirty="0" smtClean="0"/>
              <a:t>http://download.oracle.com/docs/cd/B28359_01/java.111/b31224/dmsmtrc.htm#CHDIJFHA</a:t>
            </a:r>
          </a:p>
          <a:p>
            <a:endParaRPr lang="en-US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modern security features are rooted in access to the user’s identity.</a:t>
            </a:r>
          </a:p>
          <a:p>
            <a:r>
              <a:rPr lang="en-US" dirty="0" smtClean="0"/>
              <a:t>But modern connection pools, using a shared database account, render users anonymous.</a:t>
            </a:r>
          </a:p>
          <a:p>
            <a:pPr lvl="1"/>
            <a:r>
              <a:rPr lang="en-US" dirty="0" smtClean="0"/>
              <a:t>This cripples AUDIT, RLS, VPD and FGA.</a:t>
            </a:r>
          </a:p>
          <a:p>
            <a:r>
              <a:rPr lang="en-US" dirty="0" smtClean="0"/>
              <a:t>Difficult to comply with recent regulations regarding auditing and accountability.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Banish pools and shared accounts. Go two-tier!</a:t>
            </a:r>
          </a:p>
          <a:p>
            <a:r>
              <a:rPr lang="en-US" dirty="0" smtClean="0"/>
              <a:t>Global Application Context –(NA for RAC)</a:t>
            </a:r>
          </a:p>
          <a:p>
            <a:r>
              <a:rPr lang="en-US" dirty="0" smtClean="0"/>
              <a:t>Pass the user’s ID with every call to the database (assumes a PL/SQL API for DB access)</a:t>
            </a:r>
          </a:p>
          <a:p>
            <a:r>
              <a:rPr lang="en-US" dirty="0" smtClean="0"/>
              <a:t>OCI method </a:t>
            </a:r>
            <a:r>
              <a:rPr lang="en-US" dirty="0" err="1" smtClean="0"/>
              <a:t>OCIAttrSet</a:t>
            </a:r>
            <a:r>
              <a:rPr lang="en-US" dirty="0" smtClean="0"/>
              <a:t> (limited to 3g apps)</a:t>
            </a:r>
          </a:p>
          <a:p>
            <a:r>
              <a:rPr lang="en-US" smtClean="0"/>
              <a:t>Place </a:t>
            </a:r>
            <a:r>
              <a:rPr lang="en-US" dirty="0" smtClean="0"/>
              <a:t>the user’s ID in the </a:t>
            </a:r>
            <a:r>
              <a:rPr lang="en-US" dirty="0" err="1" smtClean="0"/>
              <a:t>OracleConnection</a:t>
            </a:r>
            <a:r>
              <a:rPr lang="en-US" dirty="0" smtClean="0"/>
              <a:t> properties</a:t>
            </a:r>
          </a:p>
          <a:p>
            <a:pPr lvl="1"/>
            <a:r>
              <a:rPr lang="en-US" dirty="0" err="1" smtClean="0"/>
              <a:t>setClientIdentifier</a:t>
            </a:r>
            <a:r>
              <a:rPr lang="en-US" dirty="0" smtClean="0"/>
              <a:t> (deprecated in 9iR2)</a:t>
            </a:r>
          </a:p>
          <a:p>
            <a:pPr lvl="1"/>
            <a:r>
              <a:rPr lang="en-US" dirty="0" err="1" smtClean="0"/>
              <a:t>setEndToEndMetrics</a:t>
            </a:r>
            <a:r>
              <a:rPr lang="en-US" dirty="0" smtClean="0"/>
              <a:t> (can work, but issues in OAS/OC4J/APEX environments)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Place the user’s ID in the USERENV namespace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Provide a unique identifier for each user, available to Oracle through the USERENV context, </a:t>
            </a:r>
            <a:r>
              <a:rPr lang="en-US" dirty="0" err="1" smtClean="0"/>
              <a:t>client_identifier</a:t>
            </a:r>
            <a:r>
              <a:rPr lang="en-US" dirty="0" smtClean="0"/>
              <a:t> attribute.</a:t>
            </a:r>
          </a:p>
          <a:p>
            <a:r>
              <a:rPr lang="en-US" smtClean="0"/>
              <a:t>Must Be:</a:t>
            </a:r>
            <a:endParaRPr lang="en-US" dirty="0" smtClean="0"/>
          </a:p>
          <a:p>
            <a:pPr lvl="1"/>
            <a:r>
              <a:rPr lang="en-US" dirty="0" smtClean="0"/>
              <a:t>Useable by basic AUDIT features. (AUD$.CLIENTID)</a:t>
            </a:r>
          </a:p>
          <a:p>
            <a:pPr lvl="1"/>
            <a:r>
              <a:rPr lang="en-US" dirty="0" smtClean="0"/>
              <a:t>Useable by FGA for auditing access (9i) &amp; DML (10g)</a:t>
            </a:r>
          </a:p>
          <a:p>
            <a:pPr lvl="1"/>
            <a:r>
              <a:rPr lang="en-US" dirty="0" smtClean="0"/>
              <a:t>Useable by DBMS_MONITOR to trace a given user’s activity across sessions and RAC nodes.</a:t>
            </a:r>
          </a:p>
          <a:p>
            <a:pPr lvl="1"/>
            <a:r>
              <a:rPr lang="en-US" dirty="0" smtClean="0"/>
              <a:t>Useable by RLS and VPD</a:t>
            </a:r>
          </a:p>
          <a:p>
            <a:r>
              <a:rPr lang="en-US" dirty="0" smtClean="0"/>
              <a:t>Consider a separate application context for security, other identifying attributes and frequently used reference values.</a:t>
            </a:r>
            <a:endParaRPr lang="en-US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#1 (IMOS)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app_ctx_mgr</a:t>
            </a:r>
            <a:r>
              <a:rPr lang="en-US" dirty="0" smtClean="0"/>
              <a:t> PL/SQL package</a:t>
            </a:r>
          </a:p>
          <a:p>
            <a:pPr lvl="1"/>
            <a:r>
              <a:rPr lang="en-US" dirty="0" smtClean="0"/>
              <a:t>Init (</a:t>
            </a:r>
            <a:r>
              <a:rPr lang="en-US" dirty="0" err="1" smtClean="0"/>
              <a:t>userID</a:t>
            </a:r>
            <a:r>
              <a:rPr lang="en-US" dirty="0" smtClean="0"/>
              <a:t>):</a:t>
            </a:r>
          </a:p>
          <a:p>
            <a:pPr lvl="2"/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dbms_session.set_identifier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userID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dirty="0" smtClean="0"/>
              <a:t>Reset:</a:t>
            </a:r>
          </a:p>
          <a:p>
            <a:pPr lvl="2"/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dbms_session.clear_identifier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dbms_session.modify_package_state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dbms_session.reinitialize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dirty="0" smtClean="0"/>
              <a:t>Get:</a:t>
            </a:r>
          </a:p>
          <a:p>
            <a:pPr lvl="2"/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SYS_CONTEXT(‘USERENV', '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client_identifier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')</a:t>
            </a:r>
          </a:p>
          <a:p>
            <a:r>
              <a:rPr lang="en-US" dirty="0" smtClean="0"/>
              <a:t>To enable old </a:t>
            </a:r>
            <a:r>
              <a:rPr lang="en-US" dirty="0" err="1" smtClean="0"/>
              <a:t>val</a:t>
            </a:r>
            <a:r>
              <a:rPr lang="en-US" dirty="0" smtClean="0"/>
              <a:t>/new </a:t>
            </a:r>
            <a:r>
              <a:rPr lang="en-US" dirty="0" err="1" smtClean="0"/>
              <a:t>val</a:t>
            </a:r>
            <a:r>
              <a:rPr lang="en-US" dirty="0" smtClean="0"/>
              <a:t> historic audit:</a:t>
            </a:r>
          </a:p>
          <a:p>
            <a:pPr lvl="1"/>
            <a:r>
              <a:rPr lang="en-US" dirty="0" smtClean="0"/>
              <a:t>Generic audit tables</a:t>
            </a:r>
          </a:p>
          <a:p>
            <a:pPr lvl="1"/>
            <a:r>
              <a:rPr lang="en-US" dirty="0" smtClean="0"/>
              <a:t>Triggers on financial-related DML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#1 (IMOS)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Modify connection classes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package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org.lds.imos.hibernate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;…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import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java.sql.Connection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;…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public 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AuditingConnection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implements Connection {…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 private void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resetUserContext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() throws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SQLException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{…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stmt =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delegate.prepareCall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("{CALL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app_ctx_mgr.reset_user_ctx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}");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import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javax.sql.DataSource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;…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public 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AuditingDataSource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implements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DataSource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{…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 public Connection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getConnection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() throws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SQLException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{…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if (user != null) {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initUserContext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(user, con);}…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 protected void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initUserContext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(User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user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, Connection con) throws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SQLException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{…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 	stmt =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con.prepareCall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("{CALL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app_ctx_mgr.init_user_ctx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(?)}");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stmt.setString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(1,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user.getRecordNumber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stmt.execute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#2 (Records)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 PL/SQL application framework implemented</a:t>
            </a:r>
          </a:p>
          <a:p>
            <a:pPr lvl="1"/>
            <a:r>
              <a:rPr lang="en-US" dirty="0" err="1" smtClean="0"/>
              <a:t>app_ctx_mgr</a:t>
            </a:r>
            <a:r>
              <a:rPr lang="en-US" dirty="0" smtClean="0"/>
              <a:t> became “</a:t>
            </a:r>
            <a:r>
              <a:rPr lang="en-US" dirty="0" err="1" smtClean="0"/>
              <a:t>env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New application context (secure, fast, flexible)</a:t>
            </a:r>
          </a:p>
          <a:p>
            <a:pPr lvl="2"/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CREATE OR REPLACE CONTEXT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app_core_ctx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USING app_core.env</a:t>
            </a:r>
          </a:p>
          <a:p>
            <a:r>
              <a:rPr lang="en-US" dirty="0" smtClean="0"/>
              <a:t>Audit and Security tables moved to APP_CORE</a:t>
            </a:r>
          </a:p>
          <a:p>
            <a:r>
              <a:rPr lang="en-US" dirty="0" smtClean="0"/>
              <a:t>Client ID used in application logging &amp; debugging</a:t>
            </a:r>
          </a:p>
          <a:p>
            <a:r>
              <a:rPr lang="en-US" dirty="0" smtClean="0"/>
              <a:t>LDAP package added</a:t>
            </a:r>
          </a:p>
          <a:p>
            <a:r>
              <a:rPr lang="en-US" smtClean="0"/>
              <a:t>Synchronization </a:t>
            </a:r>
            <a:r>
              <a:rPr lang="en-US" dirty="0" smtClean="0"/>
              <a:t>with LDS Account added</a:t>
            </a:r>
          </a:p>
          <a:p>
            <a:pPr lvl="1"/>
            <a:r>
              <a:rPr lang="en-US" dirty="0" smtClean="0"/>
              <a:t>“Dynamic users”</a:t>
            </a:r>
          </a:p>
          <a:p>
            <a:pPr lvl="1"/>
            <a:r>
              <a:rPr lang="en-US" dirty="0" smtClean="0"/>
              <a:t>Application authorization supplemented by roles/positions known to CDOL</a:t>
            </a:r>
          </a:p>
          <a:p>
            <a:pPr lvl="1"/>
            <a:r>
              <a:rPr lang="en-US" dirty="0" smtClean="0"/>
              <a:t>Access to immutable user IDs like </a:t>
            </a:r>
            <a:r>
              <a:rPr lang="en-US" dirty="0" err="1" smtClean="0"/>
              <a:t>ldsAccountID</a:t>
            </a:r>
            <a:r>
              <a:rPr lang="en-US" dirty="0" smtClean="0"/>
              <a:t> and </a:t>
            </a:r>
            <a:r>
              <a:rPr lang="en-US" dirty="0" err="1" smtClean="0"/>
              <a:t>ldsMRN</a:t>
            </a:r>
            <a:r>
              <a:rPr lang="en-US" dirty="0" smtClean="0"/>
              <a:t>, as well as name components.</a:t>
            </a:r>
            <a:endParaRPr lang="en-US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Lowest common-denominator approach is much like the IMOS solution:</a:t>
            </a:r>
          </a:p>
          <a:p>
            <a:pPr lvl="1"/>
            <a:r>
              <a:rPr lang="en-US" dirty="0" smtClean="0"/>
              <a:t>Proc to set the </a:t>
            </a:r>
            <a:r>
              <a:rPr lang="en-US" dirty="0" err="1" smtClean="0"/>
              <a:t>client_identifier</a:t>
            </a:r>
            <a:endParaRPr lang="en-US" dirty="0" smtClean="0"/>
          </a:p>
          <a:p>
            <a:pPr lvl="1"/>
            <a:r>
              <a:rPr lang="en-US" dirty="0" smtClean="0"/>
              <a:t>Proc to clear it</a:t>
            </a:r>
          </a:p>
          <a:p>
            <a:pPr lvl="1"/>
            <a:r>
              <a:rPr lang="en-US" dirty="0" smtClean="0"/>
              <a:t>Modify connection classes to set/unset</a:t>
            </a:r>
          </a:p>
          <a:p>
            <a:r>
              <a:rPr lang="en-US" dirty="0" smtClean="0"/>
              <a:t>Should add ability to set/unset module, action, </a:t>
            </a:r>
            <a:r>
              <a:rPr lang="en-US" dirty="0" err="1" smtClean="0"/>
              <a:t>client_info</a:t>
            </a:r>
            <a:r>
              <a:rPr lang="en-US" dirty="0" smtClean="0"/>
              <a:t> and service (10g) as well for tracing, tuning and monitoring.</a:t>
            </a:r>
          </a:p>
          <a:p>
            <a:pPr lvl="1"/>
            <a:r>
              <a:rPr lang="en-US" dirty="0" smtClean="0"/>
              <a:t>Call </a:t>
            </a:r>
            <a:r>
              <a:rPr lang="en-US" dirty="0" err="1" smtClean="0"/>
              <a:t>dbms_application_info</a:t>
            </a:r>
            <a:r>
              <a:rPr lang="en-US" dirty="0" smtClean="0"/>
              <a:t> routines, </a:t>
            </a:r>
            <a:r>
              <a:rPr lang="en-US" dirty="0" err="1" smtClean="0"/>
              <a:t>dbms_service.create_service</a:t>
            </a:r>
            <a:r>
              <a:rPr lang="en-US" dirty="0" smtClean="0"/>
              <a:t> for new 10g column.</a:t>
            </a:r>
          </a:p>
          <a:p>
            <a:pPr lvl="1"/>
            <a:r>
              <a:rPr lang="en-US" dirty="0" smtClean="0"/>
              <a:t>Provide modify feature for business processes with multiple trips to the DB. Enable reset as well.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10g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Slightly less overhead is to use JDBC End-to-End Metrics approach</a:t>
            </a:r>
          </a:p>
          <a:p>
            <a:pPr lvl="1"/>
            <a:r>
              <a:rPr lang="en-US" dirty="0" smtClean="0"/>
              <a:t>Built-in getters and setters.</a:t>
            </a:r>
          </a:p>
          <a:p>
            <a:pPr lvl="1"/>
            <a:r>
              <a:rPr lang="en-US" dirty="0" smtClean="0"/>
              <a:t>Built-in spots for module, action and client (none for service)</a:t>
            </a:r>
          </a:p>
          <a:p>
            <a:pPr lvl="1"/>
            <a:r>
              <a:rPr lang="en-US" dirty="0" smtClean="0"/>
              <a:t>No need for stored </a:t>
            </a:r>
            <a:r>
              <a:rPr lang="en-US" dirty="0" err="1" smtClean="0"/>
              <a:t>procs</a:t>
            </a:r>
            <a:endParaRPr lang="en-US" dirty="0" smtClean="0"/>
          </a:p>
          <a:p>
            <a:r>
              <a:rPr lang="en-US" dirty="0" smtClean="0"/>
              <a:t>Covered up in 11g docs. “Customer use of end-to-end metrics in JDBC is generally discouraged.”</a:t>
            </a:r>
            <a:endParaRPr lang="en-US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1459</TotalTime>
  <Words>806</Words>
  <Application>Microsoft Office PowerPoint</Application>
  <PresentationFormat>On-screen Show (4:3)</PresentationFormat>
  <Paragraphs>118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Century Gothic</vt:lpstr>
      <vt:lpstr>Courier New</vt:lpstr>
      <vt:lpstr>Georgia</vt:lpstr>
      <vt:lpstr>Trebuchet MS</vt:lpstr>
      <vt:lpstr>Wingdings 2</vt:lpstr>
      <vt:lpstr>Urban</vt:lpstr>
      <vt:lpstr>Who Goes There?</vt:lpstr>
      <vt:lpstr>Problems</vt:lpstr>
      <vt:lpstr>Alternatives</vt:lpstr>
      <vt:lpstr>Goals</vt:lpstr>
      <vt:lpstr>Solution #1 (IMOS)</vt:lpstr>
      <vt:lpstr>Solution #1 (IMOS)</vt:lpstr>
      <vt:lpstr>Solution #2 (Records)</vt:lpstr>
      <vt:lpstr>Generic Approach</vt:lpstr>
      <vt:lpstr>10g Approach</vt:lpstr>
      <vt:lpstr>11g Approach</vt:lpstr>
      <vt:lpstr>10g + Hibernate + Spring + AOP</vt:lpstr>
      <vt:lpstr>Security Concerns</vt:lpstr>
      <vt:lpstr>Notes/Remaining Questions</vt:lpstr>
      <vt:lpstr>References</vt:lpstr>
    </vt:vector>
  </TitlesOfParts>
  <Company>LDS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Goes There?</dc:title>
  <dc:creator>Bill Coulam</dc:creator>
  <cp:lastModifiedBy>Bill Coulam</cp:lastModifiedBy>
  <cp:revision>54</cp:revision>
  <dcterms:created xsi:type="dcterms:W3CDTF">2009-02-25T19:37:56Z</dcterms:created>
  <dcterms:modified xsi:type="dcterms:W3CDTF">2016-03-23T17:19:15Z</dcterms:modified>
</cp:coreProperties>
</file>