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48" r:id="rId2"/>
  </p:sldMasterIdLst>
  <p:notesMasterIdLst>
    <p:notesMasterId r:id="rId34"/>
  </p:notesMasterIdLst>
  <p:sldIdLst>
    <p:sldId id="256" r:id="rId3"/>
    <p:sldId id="272" r:id="rId4"/>
    <p:sldId id="259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7" r:id="rId18"/>
    <p:sldId id="278" r:id="rId19"/>
    <p:sldId id="270" r:id="rId20"/>
    <p:sldId id="282" r:id="rId21"/>
    <p:sldId id="283" r:id="rId22"/>
    <p:sldId id="284" r:id="rId23"/>
    <p:sldId id="271" r:id="rId24"/>
    <p:sldId id="273" r:id="rId25"/>
    <p:sldId id="274" r:id="rId26"/>
    <p:sldId id="275" r:id="rId27"/>
    <p:sldId id="285" r:id="rId28"/>
    <p:sldId id="286" r:id="rId29"/>
    <p:sldId id="279" r:id="rId30"/>
    <p:sldId id="280" r:id="rId31"/>
    <p:sldId id="281" r:id="rId32"/>
    <p:sldId id="276" r:id="rId3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30250"/>
            <a:ext cx="1943100" cy="5899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30250"/>
            <a:ext cx="5676900" cy="5899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066800" y="2590800"/>
            <a:ext cx="6172200" cy="144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cs typeface="+mn-cs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066800" y="4267200"/>
            <a:ext cx="5029200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cs typeface="+mn-cs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219200" y="2590800"/>
            <a:ext cx="6934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sz="3400">
                <a:solidFill>
                  <a:srgbClr val="000000"/>
                </a:solidFill>
                <a:latin typeface="Arial Black" pitchFamily="34" charset="0"/>
                <a:cs typeface="+mn-cs"/>
              </a:rPr>
              <a:t>Click to edit Master title style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295400" y="4076700"/>
            <a:ext cx="59436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>
                <a:solidFill>
                  <a:schemeClr val="tx1"/>
                </a:solidFill>
                <a:latin typeface="Arial" charset="0"/>
                <a:cs typeface="+mn-cs"/>
              </a:rPr>
              <a:t>Subhead goes here</a:t>
            </a:r>
          </a:p>
          <a:p>
            <a:pPr>
              <a:spcBef>
                <a:spcPct val="20000"/>
              </a:spcBef>
              <a:defRPr/>
            </a:pPr>
            <a:endParaRPr lang="en-US">
              <a:solidFill>
                <a:schemeClr val="tx1"/>
              </a:solidFill>
              <a:latin typeface="Arial" charset="0"/>
              <a:cs typeface="+mn-cs"/>
            </a:endParaRPr>
          </a:p>
          <a:p>
            <a:pPr>
              <a:spcBef>
                <a:spcPct val="20000"/>
              </a:spcBef>
              <a:defRPr/>
            </a:pPr>
            <a:endParaRPr lang="en-US">
              <a:solidFill>
                <a:schemeClr val="tx1"/>
              </a:solidFill>
              <a:cs typeface="+mn-cs"/>
            </a:endParaRPr>
          </a:p>
        </p:txBody>
      </p:sp>
      <p:pic>
        <p:nvPicPr>
          <p:cNvPr id="1030" name="Picture 7" descr="IOUG PP banner-revise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9pPr>
    </p:titleStyle>
    <p:bodyStyle>
      <a:lvl1pPr marL="342900" indent="-34290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400">
          <a:solidFill>
            <a:srgbClr val="000000"/>
          </a:solidFill>
          <a:latin typeface="+mn-lt"/>
        </a:defRPr>
      </a:lvl2pPr>
      <a:lvl3pPr marL="1143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</a:defRPr>
      </a:lvl6pPr>
      <a:lvl7pPr marL="29718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</a:defRPr>
      </a:lvl7pPr>
      <a:lvl8pPr marL="34290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</a:defRPr>
      </a:lvl8pPr>
      <a:lvl9pPr marL="38862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30250"/>
            <a:ext cx="7770813" cy="1127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2052" name="Picture 5" descr="IOUG PP banner-revise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400">
          <a:solidFill>
            <a:srgbClr val="000000"/>
          </a:solidFill>
          <a:latin typeface="Arial Black" pitchFamily="34" charset="0"/>
        </a:defRPr>
      </a:lvl9pPr>
    </p:titleStyle>
    <p:bodyStyle>
      <a:lvl1pPr marL="342900" indent="-34290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400">
          <a:solidFill>
            <a:srgbClr val="000000"/>
          </a:solidFill>
          <a:latin typeface="+mn-lt"/>
        </a:defRPr>
      </a:lvl2pPr>
      <a:lvl3pPr marL="1143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>
          <a:solidFill>
            <a:srgbClr val="000000"/>
          </a:solidFill>
          <a:latin typeface="+mn-lt"/>
        </a:defRPr>
      </a:lvl6pPr>
      <a:lvl7pPr marL="29718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>
          <a:solidFill>
            <a:srgbClr val="000000"/>
          </a:solidFill>
          <a:latin typeface="+mn-lt"/>
        </a:defRPr>
      </a:lvl7pPr>
      <a:lvl8pPr marL="34290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>
          <a:solidFill>
            <a:srgbClr val="000000"/>
          </a:solidFill>
          <a:latin typeface="+mn-lt"/>
        </a:defRPr>
      </a:lvl8pPr>
      <a:lvl9pPr marL="3886200" indent="-228600" algn="l" defTabSz="457200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bartisans.com/" TargetMode="External"/><Relationship Id="rId2" Type="http://schemas.openxmlformats.org/officeDocument/2006/relationships/hyperlink" Target="mailto:bcoulam@yahoo.com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sourceforge.net/projects/plsqlstarter" TargetMode="External"/><Relationship Id="rId4" Type="http://schemas.openxmlformats.org/officeDocument/2006/relationships/hyperlink" Target="http://sourceforge.net/projects/plsqlframestar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en-US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Lazy Application Architecture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Save Months with a</a:t>
            </a:r>
          </a:p>
          <a:p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PL/SQL Framework!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Goal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Encouragement to care enough about our craft, our reputations and our free-time, to design and produce top-notch backend code, quickly and reliably, using frameworks.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Agenda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Laziness or Wisdom? The 80/20 Rule.</a:t>
            </a:r>
          </a:p>
          <a:p>
            <a:r>
              <a:rPr lang="en-US" dirty="0" smtClean="0"/>
              <a:t>Define application frameworks</a:t>
            </a:r>
          </a:p>
          <a:p>
            <a:r>
              <a:rPr lang="en-US" dirty="0" smtClean="0"/>
              <a:t>Database application frameworks</a:t>
            </a:r>
          </a:p>
          <a:p>
            <a:pPr lvl="1"/>
            <a:r>
              <a:rPr lang="en-US" dirty="0" smtClean="0"/>
              <a:t>Rarity “in the wild”</a:t>
            </a:r>
          </a:p>
          <a:p>
            <a:pPr lvl="1"/>
            <a:r>
              <a:rPr lang="en-US" dirty="0" smtClean="0"/>
              <a:t>Essential and common services</a:t>
            </a:r>
          </a:p>
          <a:p>
            <a:pPr lvl="1"/>
            <a:r>
              <a:rPr lang="en-US" dirty="0" smtClean="0"/>
              <a:t>DIY best practices</a:t>
            </a:r>
          </a:p>
          <a:p>
            <a:pPr lvl="1"/>
            <a:r>
              <a:rPr lang="en-US" dirty="0" smtClean="0"/>
              <a:t>Existing market</a:t>
            </a:r>
          </a:p>
          <a:p>
            <a:pPr lvl="2"/>
            <a:r>
              <a:rPr lang="en-US" dirty="0" smtClean="0"/>
              <a:t>Intro to retail frameworks</a:t>
            </a:r>
          </a:p>
          <a:p>
            <a:pPr lvl="2"/>
            <a:r>
              <a:rPr lang="en-US" dirty="0" smtClean="0"/>
              <a:t>Tour of the open source offerings</a:t>
            </a:r>
          </a:p>
          <a:p>
            <a:pPr lvl="1"/>
            <a:r>
              <a:rPr lang="en-US" dirty="0" smtClean="0"/>
              <a:t>Sample App and Case Study (4X faster development, 300% better results)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“If you want something done quickly, give it to a lazy person.” - Joe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730250"/>
            <a:ext cx="8001000" cy="1127125"/>
          </a:xfrm>
        </p:spPr>
        <p:txBody>
          <a:bodyPr/>
          <a:lstStyle/>
          <a:p>
            <a:r>
              <a:rPr lang="en-US" smtClean="0"/>
              <a:t>The 80/20 rule (Pareto Principle)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Stellar programmers (the precious “20%”) know when to build and when to re-use.</a:t>
            </a:r>
          </a:p>
          <a:p>
            <a:r>
              <a:rPr lang="en-US" dirty="0" smtClean="0"/>
              <a:t>Development of the front-end usually begins with the technical lead selecting the framework: JSF, Spring, Silverlight, etc.</a:t>
            </a:r>
          </a:p>
          <a:p>
            <a:pPr lvl="1"/>
            <a:r>
              <a:rPr lang="en-US" dirty="0" smtClean="0"/>
              <a:t>It is a given that UI components will not be built from scratch.</a:t>
            </a:r>
          </a:p>
          <a:p>
            <a:r>
              <a:rPr lang="en-US" dirty="0" smtClean="0"/>
              <a:t>Why is the same not true of database development?</a:t>
            </a:r>
          </a:p>
          <a:p>
            <a:pPr lvl="1"/>
            <a:r>
              <a:rPr lang="en-US" dirty="0" smtClean="0"/>
              <a:t>Familiar with QCGU, </a:t>
            </a:r>
            <a:r>
              <a:rPr lang="en-US" dirty="0" err="1" smtClean="0"/>
              <a:t>PLVision</a:t>
            </a:r>
            <a:r>
              <a:rPr lang="en-US" dirty="0" smtClean="0"/>
              <a:t>, Starter, GED?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Define: Terminology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Framework: An application framework is a collection of software modules or components that implement common functionality used by developers to write software in a rapid, consistent manner.</a:t>
            </a:r>
          </a:p>
          <a:p>
            <a:r>
              <a:rPr lang="en-US" dirty="0" smtClean="0"/>
              <a:t>Library: A collection of related components.</a:t>
            </a:r>
          </a:p>
          <a:p>
            <a:r>
              <a:rPr lang="en-US" dirty="0" smtClean="0"/>
              <a:t>Component: A simple, robust object or routine that implements a feature of the library.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Define: Applied to DB Dev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component is an Oracle object: table, view, trigger, type, context, sequence, packaged routine (</a:t>
            </a:r>
            <a:r>
              <a:rPr lang="en-US" dirty="0" err="1" smtClean="0"/>
              <a:t>func</a:t>
            </a:r>
            <a:r>
              <a:rPr lang="en-US" dirty="0" smtClean="0"/>
              <a:t>/proc), etc.</a:t>
            </a:r>
          </a:p>
          <a:p>
            <a:r>
              <a:rPr lang="en-US" dirty="0" smtClean="0"/>
              <a:t>A library is typically a PL/SQL package of related routines, and the components that support that feature family.</a:t>
            </a:r>
          </a:p>
          <a:p>
            <a:r>
              <a:rPr lang="en-US" dirty="0" smtClean="0"/>
              <a:t>A framework is the entire collection of templates, standards, and libraries (packages) that offer a set of features for reliable, rapid database development.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Rarity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Good application architecture is crucial to the aspects of deliverables that users, managers and developers care about:</a:t>
            </a:r>
          </a:p>
          <a:p>
            <a:pPr lvl="1"/>
            <a:r>
              <a:rPr lang="en-US" smtClean="0"/>
              <a:t>Speed of delivery</a:t>
            </a:r>
          </a:p>
          <a:p>
            <a:pPr lvl="1"/>
            <a:r>
              <a:rPr lang="en-US" smtClean="0"/>
              <a:t>Cost</a:t>
            </a:r>
          </a:p>
          <a:p>
            <a:pPr lvl="1"/>
            <a:r>
              <a:rPr lang="en-US" smtClean="0"/>
              <a:t>Quality</a:t>
            </a:r>
          </a:p>
          <a:p>
            <a:pPr lvl="1"/>
            <a:r>
              <a:rPr lang="en-US" smtClean="0"/>
              <a:t>Flexibility</a:t>
            </a:r>
          </a:p>
          <a:p>
            <a:pPr lvl="1"/>
            <a:r>
              <a:rPr lang="en-US" smtClean="0"/>
              <a:t>Robustness</a:t>
            </a:r>
          </a:p>
          <a:p>
            <a:pPr lvl="1"/>
            <a:r>
              <a:rPr lang="en-US" smtClean="0"/>
              <a:t>Scalability</a:t>
            </a:r>
          </a:p>
          <a:p>
            <a:pPr lvl="1"/>
            <a:r>
              <a:rPr lang="en-US" smtClean="0"/>
              <a:t>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Rarity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no different from the criticality of location, site preparation, blueprints, foundation, and framing to a successful home building project.</a:t>
            </a:r>
          </a:p>
          <a:p>
            <a:r>
              <a:rPr lang="en-US" dirty="0" smtClean="0"/>
              <a:t>What happens when a structure is built without sufficient thought and investment in the site, foundation or framing?</a:t>
            </a: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Rarity</a:t>
            </a:r>
          </a:p>
        </p:txBody>
      </p:sp>
      <p:pic>
        <p:nvPicPr>
          <p:cNvPr id="4" name="Picture 4" descr="BuildingCollap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57400"/>
            <a:ext cx="4953000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BuildingCollapse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057400"/>
            <a:ext cx="5257800" cy="34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BuildingCollaps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2057400"/>
            <a:ext cx="5029200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BuildingCollapse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2057400"/>
            <a:ext cx="5029200" cy="339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BuildingCollapse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2057400"/>
            <a:ext cx="6248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Rarity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yet, despite the values and risks, what are the first things to go when budgets and deadlines tighten?</a:t>
            </a:r>
          </a:p>
          <a:p>
            <a:pPr lvl="1"/>
            <a:r>
              <a:rPr lang="en-US" dirty="0" smtClean="0"/>
              <a:t>Testing</a:t>
            </a:r>
          </a:p>
          <a:p>
            <a:pPr lvl="1"/>
            <a:r>
              <a:rPr lang="en-US" dirty="0" smtClean="0"/>
              <a:t>Documentation</a:t>
            </a:r>
          </a:p>
          <a:p>
            <a:pPr lvl="1"/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Architecture, design and modeling</a:t>
            </a:r>
          </a:p>
          <a:p>
            <a:r>
              <a:rPr lang="en-US" dirty="0" smtClean="0"/>
              <a:t>Not what the user sees. Not an immediate problem. So these are seen as “fluff” and dispensable.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Rarity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are engineers, artisans and stewards.</a:t>
            </a:r>
          </a:p>
          <a:p>
            <a:pPr lvl="1"/>
            <a:r>
              <a:rPr lang="en-US" dirty="0" smtClean="0"/>
              <a:t>Cannot allow application architecture to be cut.</a:t>
            </a:r>
          </a:p>
          <a:p>
            <a:r>
              <a:rPr lang="en-US" dirty="0" smtClean="0"/>
              <a:t>PL/SQL is mature. Let’s act like it.</a:t>
            </a:r>
          </a:p>
          <a:p>
            <a:pPr lvl="1"/>
            <a:r>
              <a:rPr lang="en-US" dirty="0" smtClean="0"/>
              <a:t>If we aren’t developing with the same rigor and best practices of frontend development, it is our fault database architecture is shrugged off.</a:t>
            </a:r>
          </a:p>
          <a:p>
            <a:r>
              <a:rPr lang="en-US" dirty="0" smtClean="0"/>
              <a:t>What do frontend developers do?</a:t>
            </a:r>
          </a:p>
          <a:p>
            <a:pPr lvl="1"/>
            <a:r>
              <a:rPr lang="en-US" dirty="0" smtClean="0"/>
              <a:t>Pair programming, regression tests, instrumentation, DRY, KISS, TDD, assertions and…</a:t>
            </a:r>
          </a:p>
          <a:p>
            <a:pPr lvl="1"/>
            <a:r>
              <a:rPr lang="en-US" dirty="0" smtClean="0"/>
              <a:t>Re-use standard framework libraries.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85800" y="730250"/>
            <a:ext cx="8305800" cy="1127125"/>
          </a:xfrm>
        </p:spPr>
        <p:txBody>
          <a:bodyPr/>
          <a:lstStyle/>
          <a:p>
            <a:r>
              <a:rPr lang="en-US" smtClean="0"/>
              <a:t>Essential DB Framework Services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fr-CA" dirty="0" err="1" smtClean="0">
                <a:solidFill>
                  <a:schemeClr val="tx1"/>
                </a:solidFill>
              </a:rPr>
              <a:t>Needed</a:t>
            </a:r>
            <a:r>
              <a:rPr lang="fr-CA" dirty="0" smtClean="0">
                <a:solidFill>
                  <a:schemeClr val="tx1"/>
                </a:solidFill>
              </a:rPr>
              <a:t> by </a:t>
            </a:r>
            <a:r>
              <a:rPr lang="fr-CA" dirty="0" err="1" smtClean="0">
                <a:solidFill>
                  <a:schemeClr val="tx1"/>
                </a:solidFill>
              </a:rPr>
              <a:t>every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database</a:t>
            </a:r>
            <a:r>
              <a:rPr lang="fr-CA" dirty="0" smtClean="0">
                <a:solidFill>
                  <a:schemeClr val="tx1"/>
                </a:solidFill>
              </a:rPr>
              <a:t> application:</a:t>
            </a:r>
          </a:p>
          <a:p>
            <a:r>
              <a:rPr lang="fr-CA" dirty="0" smtClean="0">
                <a:solidFill>
                  <a:schemeClr val="tx1"/>
                </a:solidFill>
              </a:rPr>
              <a:t>Security</a:t>
            </a:r>
          </a:p>
          <a:p>
            <a:r>
              <a:rPr lang="fr-CA" dirty="0" err="1" smtClean="0">
                <a:solidFill>
                  <a:schemeClr val="tx1"/>
                </a:solidFill>
              </a:rPr>
              <a:t>Parameters</a:t>
            </a:r>
            <a:r>
              <a:rPr lang="fr-CA" dirty="0" smtClean="0">
                <a:solidFill>
                  <a:schemeClr val="tx1"/>
                </a:solidFill>
              </a:rPr>
              <a:t>/Configuration</a:t>
            </a:r>
          </a:p>
          <a:p>
            <a:r>
              <a:rPr lang="fr-CA" dirty="0" err="1" smtClean="0">
                <a:solidFill>
                  <a:schemeClr val="tx1"/>
                </a:solidFill>
              </a:rPr>
              <a:t>Auditing</a:t>
            </a:r>
            <a:endParaRPr lang="fr-CA" dirty="0" smtClean="0">
              <a:solidFill>
                <a:schemeClr val="tx1"/>
              </a:solidFill>
            </a:endParaRPr>
          </a:p>
          <a:p>
            <a:r>
              <a:rPr lang="fr-CA" dirty="0" err="1" smtClean="0">
                <a:solidFill>
                  <a:schemeClr val="tx1"/>
                </a:solidFill>
              </a:rPr>
              <a:t>Logging</a:t>
            </a:r>
            <a:endParaRPr lang="fr-CA" dirty="0" smtClean="0">
              <a:solidFill>
                <a:schemeClr val="tx1"/>
              </a:solidFill>
            </a:endParaRPr>
          </a:p>
          <a:p>
            <a:r>
              <a:rPr lang="fr-CA" dirty="0" smtClean="0">
                <a:solidFill>
                  <a:schemeClr val="tx1"/>
                </a:solidFill>
              </a:rPr>
              <a:t>DBA </a:t>
            </a:r>
            <a:r>
              <a:rPr lang="fr-CA" dirty="0" err="1" smtClean="0">
                <a:solidFill>
                  <a:schemeClr val="tx1"/>
                </a:solidFill>
              </a:rPr>
              <a:t>Ops</a:t>
            </a:r>
            <a:endParaRPr lang="fr-CA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85800" y="730250"/>
            <a:ext cx="8229600" cy="1127125"/>
          </a:xfrm>
        </p:spPr>
        <p:txBody>
          <a:bodyPr/>
          <a:lstStyle/>
          <a:p>
            <a:r>
              <a:rPr lang="en-US" smtClean="0"/>
              <a:t>Common DB Framework Services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fr-CA" dirty="0" err="1" smtClean="0">
                <a:solidFill>
                  <a:schemeClr val="tx1"/>
                </a:solidFill>
              </a:rPr>
              <a:t>Needed</a:t>
            </a:r>
            <a:r>
              <a:rPr lang="fr-CA" dirty="0" smtClean="0">
                <a:solidFill>
                  <a:schemeClr val="tx1"/>
                </a:solidFill>
              </a:rPr>
              <a:t> by </a:t>
            </a:r>
            <a:r>
              <a:rPr lang="fr-CA" dirty="0" err="1" smtClean="0">
                <a:solidFill>
                  <a:schemeClr val="tx1"/>
                </a:solidFill>
              </a:rPr>
              <a:t>those</a:t>
            </a:r>
            <a:r>
              <a:rPr lang="fr-CA" dirty="0" smtClean="0">
                <a:solidFill>
                  <a:schemeClr val="tx1"/>
                </a:solidFill>
              </a:rPr>
              <a:t> with </a:t>
            </a:r>
            <a:r>
              <a:rPr lang="fr-CA" dirty="0" err="1" smtClean="0">
                <a:solidFill>
                  <a:schemeClr val="tx1"/>
                </a:solidFill>
              </a:rPr>
              <a:t>backend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processes</a:t>
            </a:r>
            <a:r>
              <a:rPr lang="fr-CA" dirty="0" smtClean="0">
                <a:solidFill>
                  <a:schemeClr val="tx1"/>
                </a:solidFill>
              </a:rPr>
              <a:t>:</a:t>
            </a:r>
          </a:p>
          <a:p>
            <a:r>
              <a:rPr lang="fr-CA" dirty="0" smtClean="0">
                <a:solidFill>
                  <a:schemeClr val="tx1"/>
                </a:solidFill>
              </a:rPr>
              <a:t>Application and </a:t>
            </a:r>
            <a:r>
              <a:rPr lang="fr-CA" dirty="0" err="1" smtClean="0">
                <a:solidFill>
                  <a:schemeClr val="tx1"/>
                </a:solidFill>
              </a:rPr>
              <a:t>Connection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Metadata</a:t>
            </a:r>
            <a:endParaRPr lang="fr-CA" dirty="0" smtClean="0">
              <a:solidFill>
                <a:schemeClr val="tx1"/>
              </a:solidFill>
            </a:endParaRPr>
          </a:p>
          <a:p>
            <a:r>
              <a:rPr lang="fr-CA" dirty="0" err="1" smtClean="0">
                <a:solidFill>
                  <a:schemeClr val="tx1"/>
                </a:solidFill>
              </a:rPr>
              <a:t>Debugging</a:t>
            </a:r>
            <a:r>
              <a:rPr lang="fr-CA" dirty="0" smtClean="0">
                <a:solidFill>
                  <a:schemeClr val="tx1"/>
                </a:solidFill>
              </a:rPr>
              <a:t>, Timing and Instrumentation</a:t>
            </a:r>
          </a:p>
          <a:p>
            <a:r>
              <a:rPr lang="fr-CA" dirty="0" err="1" smtClean="0">
                <a:solidFill>
                  <a:schemeClr val="tx1"/>
                </a:solidFill>
              </a:rPr>
              <a:t>Error</a:t>
            </a:r>
            <a:r>
              <a:rPr lang="fr-CA" dirty="0" smtClean="0">
                <a:solidFill>
                  <a:schemeClr val="tx1"/>
                </a:solidFill>
              </a:rPr>
              <a:t> Handling and Assertions</a:t>
            </a:r>
          </a:p>
          <a:p>
            <a:r>
              <a:rPr lang="fr-CA" dirty="0" smtClean="0">
                <a:solidFill>
                  <a:schemeClr val="tx1"/>
                </a:solidFill>
              </a:rPr>
              <a:t>String manipulation</a:t>
            </a:r>
          </a:p>
          <a:p>
            <a:r>
              <a:rPr lang="fr-CA" dirty="0" err="1" smtClean="0">
                <a:solidFill>
                  <a:schemeClr val="tx1"/>
                </a:solidFill>
              </a:rPr>
              <a:t>Number</a:t>
            </a:r>
            <a:r>
              <a:rPr lang="fr-CA" dirty="0" smtClean="0">
                <a:solidFill>
                  <a:schemeClr val="tx1"/>
                </a:solidFill>
              </a:rPr>
              <a:t> manipulation</a:t>
            </a:r>
          </a:p>
          <a:p>
            <a:r>
              <a:rPr lang="fr-CA" dirty="0" smtClean="0">
                <a:solidFill>
                  <a:schemeClr val="tx1"/>
                </a:solidFill>
              </a:rPr>
              <a:t>Date </a:t>
            </a:r>
            <a:r>
              <a:rPr lang="fr-CA" dirty="0" err="1" smtClean="0">
                <a:solidFill>
                  <a:schemeClr val="tx1"/>
                </a:solidFill>
              </a:rPr>
              <a:t>handling</a:t>
            </a:r>
            <a:endParaRPr lang="fr-CA" dirty="0" smtClean="0">
              <a:solidFill>
                <a:schemeClr val="tx1"/>
              </a:solidFill>
            </a:endParaRPr>
          </a:p>
          <a:p>
            <a:r>
              <a:rPr lang="fr-CA" dirty="0" smtClean="0">
                <a:solidFill>
                  <a:schemeClr val="tx1"/>
                </a:solidFill>
              </a:rPr>
              <a:t>Messages and Email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Framework Services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CA" dirty="0" err="1" smtClean="0">
                <a:solidFill>
                  <a:schemeClr val="tx1"/>
                </a:solidFill>
              </a:rPr>
              <a:t>Locking</a:t>
            </a:r>
            <a:endParaRPr lang="fr-CA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fr-CA" dirty="0" smtClean="0">
                <a:solidFill>
                  <a:schemeClr val="tx1"/>
                </a:solidFill>
              </a:rPr>
              <a:t>IO</a:t>
            </a:r>
          </a:p>
          <a:p>
            <a:pPr eaLnBrk="1" hangingPunct="1"/>
            <a:r>
              <a:rPr lang="fr-CA" dirty="0" smtClean="0">
                <a:solidFill>
                  <a:schemeClr val="tx1"/>
                </a:solidFill>
              </a:rPr>
              <a:t>Constants, Types, </a:t>
            </a:r>
            <a:r>
              <a:rPr lang="fr-CA" dirty="0" err="1" smtClean="0">
                <a:solidFill>
                  <a:schemeClr val="tx1"/>
                </a:solidFill>
              </a:rPr>
              <a:t>Cached</a:t>
            </a:r>
            <a:r>
              <a:rPr lang="fr-CA" dirty="0" smtClean="0">
                <a:solidFill>
                  <a:schemeClr val="tx1"/>
                </a:solidFill>
              </a:rPr>
              <a:t> </a:t>
            </a:r>
            <a:r>
              <a:rPr lang="fr-CA" dirty="0" err="1" smtClean="0">
                <a:solidFill>
                  <a:schemeClr val="tx1"/>
                </a:solidFill>
              </a:rPr>
              <a:t>Reference</a:t>
            </a:r>
            <a:r>
              <a:rPr lang="fr-CA" dirty="0" smtClean="0">
                <a:solidFill>
                  <a:schemeClr val="tx1"/>
                </a:solidFill>
              </a:rPr>
              <a:t> Data</a:t>
            </a:r>
          </a:p>
          <a:p>
            <a:pPr eaLnBrk="1" hangingPunct="1"/>
            <a:r>
              <a:rPr lang="fr-CA" dirty="0" err="1" smtClean="0">
                <a:solidFill>
                  <a:schemeClr val="tx1"/>
                </a:solidFill>
              </a:rPr>
              <a:t>Shared</a:t>
            </a:r>
            <a:r>
              <a:rPr lang="fr-CA" dirty="0" smtClean="0">
                <a:solidFill>
                  <a:schemeClr val="tx1"/>
                </a:solidFill>
              </a:rPr>
              <a:t> SQL</a:t>
            </a:r>
          </a:p>
          <a:p>
            <a:pPr eaLnBrk="1" hangingPunct="1"/>
            <a:r>
              <a:rPr lang="fr-CA" dirty="0" smtClean="0">
                <a:solidFill>
                  <a:schemeClr val="tx1"/>
                </a:solidFill>
              </a:rPr>
              <a:t>Directory </a:t>
            </a:r>
            <a:r>
              <a:rPr lang="fr-CA" dirty="0" err="1" smtClean="0">
                <a:solidFill>
                  <a:schemeClr val="tx1"/>
                </a:solidFill>
              </a:rPr>
              <a:t>Integration</a:t>
            </a:r>
            <a:endParaRPr lang="fr-CA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fr-CA" dirty="0" smtClean="0">
                <a:solidFill>
                  <a:schemeClr val="tx1"/>
                </a:solidFill>
              </a:rPr>
              <a:t>ETL</a:t>
            </a:r>
          </a:p>
          <a:p>
            <a:pPr eaLnBrk="1" hangingPunct="1"/>
            <a:r>
              <a:rPr lang="fr-CA" dirty="0" smtClean="0">
                <a:solidFill>
                  <a:schemeClr val="tx1"/>
                </a:solidFill>
              </a:rPr>
              <a:t>Unit </a:t>
            </a:r>
            <a:r>
              <a:rPr lang="fr-CA" dirty="0" err="1" smtClean="0">
                <a:solidFill>
                  <a:schemeClr val="tx1"/>
                </a:solidFill>
              </a:rPr>
              <a:t>Testing</a:t>
            </a:r>
            <a:endParaRPr lang="fr-CA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fr-CA" dirty="0" err="1" smtClean="0">
                <a:solidFill>
                  <a:schemeClr val="tx1"/>
                </a:solidFill>
              </a:rPr>
              <a:t>Database</a:t>
            </a:r>
            <a:r>
              <a:rPr lang="fr-CA" dirty="0" smtClean="0">
                <a:solidFill>
                  <a:schemeClr val="tx1"/>
                </a:solidFill>
              </a:rPr>
              <a:t> code </a:t>
            </a:r>
            <a:r>
              <a:rPr lang="fr-CA" dirty="0" err="1" smtClean="0">
                <a:solidFill>
                  <a:schemeClr val="tx1"/>
                </a:solidFill>
              </a:rPr>
              <a:t>templates</a:t>
            </a:r>
            <a:endParaRPr lang="fr-CA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Build or Buy?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Qualities of a good framework:</a:t>
            </a:r>
          </a:p>
          <a:p>
            <a:pPr lvl="1"/>
            <a:r>
              <a:rPr lang="en-US" smtClean="0"/>
              <a:t>Solid exception handling scheme</a:t>
            </a:r>
          </a:p>
          <a:p>
            <a:pPr lvl="1"/>
            <a:r>
              <a:rPr lang="en-US" smtClean="0"/>
              <a:t>Good documentation, sample app, comments</a:t>
            </a:r>
          </a:p>
          <a:p>
            <a:pPr lvl="1"/>
            <a:r>
              <a:rPr lang="en-US" smtClean="0"/>
              <a:t>Clean, well maintained and tested</a:t>
            </a:r>
          </a:p>
          <a:p>
            <a:pPr lvl="1"/>
            <a:r>
              <a:rPr lang="en-US" smtClean="0"/>
              <a:t>Short, but intuitive library and component names</a:t>
            </a:r>
          </a:p>
          <a:p>
            <a:pPr lvl="1"/>
            <a:r>
              <a:rPr lang="en-US" smtClean="0"/>
              <a:t>Layer independence and non-circular</a:t>
            </a:r>
          </a:p>
          <a:p>
            <a:pPr lvl="1"/>
            <a:r>
              <a:rPr lang="en-US" smtClean="0"/>
              <a:t>Simple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Value of Simple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i="1" dirty="0" smtClean="0"/>
              <a:t>Programs must be written for people to read, and only incidentally for machines to execute</a:t>
            </a:r>
            <a:r>
              <a:rPr lang="en-US" dirty="0" smtClean="0"/>
              <a:t>. - Donald Knuth</a:t>
            </a:r>
          </a:p>
          <a:p>
            <a:pPr eaLnBrk="1" hangingPunct="1">
              <a:buFontTx/>
              <a:buNone/>
            </a:pPr>
            <a:r>
              <a:rPr lang="en-US" i="1" dirty="0" smtClean="0"/>
              <a:t>Simplicity is prerequisite for reliability.</a:t>
            </a:r>
            <a:r>
              <a:rPr lang="en-US" dirty="0" smtClean="0"/>
              <a:t> - </a:t>
            </a:r>
            <a:r>
              <a:rPr lang="en-US" dirty="0" err="1" smtClean="0"/>
              <a:t>Edsger</a:t>
            </a:r>
            <a:r>
              <a:rPr lang="en-US" dirty="0" smtClean="0"/>
              <a:t> W. </a:t>
            </a:r>
            <a:r>
              <a:rPr lang="en-US" dirty="0" err="1" smtClean="0"/>
              <a:t>Dijkstra</a:t>
            </a:r>
            <a:endParaRPr lang="en-US" dirty="0" smtClean="0"/>
          </a:p>
          <a:p>
            <a:pPr eaLnBrk="1" hangingPunct="1">
              <a:buFontTx/>
              <a:buNone/>
            </a:pPr>
            <a:r>
              <a:rPr lang="en-US" i="1" dirty="0" smtClean="0"/>
              <a:t>Simplicity carried to the extreme becomes elegance.</a:t>
            </a:r>
            <a:r>
              <a:rPr lang="en-US" dirty="0" smtClean="0"/>
              <a:t> - Jon Franklin</a:t>
            </a:r>
          </a:p>
          <a:p>
            <a:pPr eaLnBrk="1" hangingPunct="1">
              <a:buFontTx/>
              <a:buNone/>
            </a:pPr>
            <a:r>
              <a:rPr lang="en-US" i="1" dirty="0" smtClean="0"/>
              <a:t>Simplicity is the ultimate sophistication.</a:t>
            </a:r>
            <a:r>
              <a:rPr lang="en-US" dirty="0" smtClean="0"/>
              <a:t> - Leonardo </a:t>
            </a:r>
            <a:r>
              <a:rPr lang="en-US" dirty="0" err="1" smtClean="0"/>
              <a:t>da</a:t>
            </a:r>
            <a:r>
              <a:rPr lang="en-US" dirty="0" smtClean="0"/>
              <a:t> Vinci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Existing Market Survey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Retail Frameworks</a:t>
            </a:r>
          </a:p>
          <a:p>
            <a:pPr lvl="1"/>
            <a:r>
              <a:rPr lang="en-US" dirty="0" smtClean="0"/>
              <a:t>GED Toolkit</a:t>
            </a:r>
          </a:p>
          <a:p>
            <a:r>
              <a:rPr lang="en-US" dirty="0" smtClean="0"/>
              <a:t>Free Frameworks</a:t>
            </a:r>
          </a:p>
          <a:p>
            <a:pPr lvl="1"/>
            <a:r>
              <a:rPr lang="en-US" dirty="0" smtClean="0"/>
              <a:t>QCGU (was QNXO)</a:t>
            </a:r>
          </a:p>
          <a:p>
            <a:pPr lvl="1"/>
            <a:r>
              <a:rPr lang="en-US" dirty="0" err="1" smtClean="0"/>
              <a:t>PLVision</a:t>
            </a:r>
            <a:endParaRPr lang="en-US" dirty="0" smtClean="0"/>
          </a:p>
          <a:p>
            <a:r>
              <a:rPr lang="en-US" dirty="0" smtClean="0"/>
              <a:t>Open Source</a:t>
            </a:r>
          </a:p>
          <a:p>
            <a:pPr lvl="1"/>
            <a:r>
              <a:rPr lang="en-US" dirty="0" smtClean="0"/>
              <a:t>PL/SQL Starter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PL/Vision</a:t>
            </a:r>
            <a:endParaRPr lang="en-US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200820" cy="512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QCGU</a:t>
            </a:r>
            <a:endParaRPr lang="en-US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7791450" cy="4711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GED Toolkit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848600" cy="914400"/>
          </a:xfrm>
        </p:spPr>
        <p:txBody>
          <a:bodyPr/>
          <a:lstStyle/>
          <a:p>
            <a:r>
              <a:rPr lang="en-US" dirty="0" smtClean="0"/>
              <a:t>Re-usable libraries. Focus on insight into backend processing: inputs, outputs, state.</a:t>
            </a:r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819400"/>
            <a:ext cx="4776787" cy="3691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Existing Market Survey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Retail Libraries</a:t>
            </a:r>
          </a:p>
          <a:p>
            <a:pPr lvl="1"/>
            <a:r>
              <a:rPr lang="en-US" smtClean="0"/>
              <a:t>Quest Code Tester</a:t>
            </a:r>
          </a:p>
          <a:p>
            <a:pPr lvl="1"/>
            <a:r>
              <a:rPr lang="en-US" smtClean="0"/>
              <a:t>PL/PDF</a:t>
            </a:r>
          </a:p>
          <a:p>
            <a:r>
              <a:rPr lang="en-US" smtClean="0"/>
              <a:t>Open Source or Free Libraries</a:t>
            </a:r>
          </a:p>
          <a:p>
            <a:pPr lvl="1"/>
            <a:r>
              <a:rPr lang="en-US" smtClean="0"/>
              <a:t>Quest Error Manager</a:t>
            </a:r>
          </a:p>
          <a:p>
            <a:pPr lvl="1"/>
            <a:r>
              <a:rPr lang="en-US" smtClean="0"/>
              <a:t>utPLSQL, PLUTO, SQL Developer Testing</a:t>
            </a:r>
          </a:p>
          <a:p>
            <a:pPr lvl="1"/>
            <a:r>
              <a:rPr lang="en-US" smtClean="0"/>
              <a:t>Log4PLSQL, OraLog, Orate</a:t>
            </a:r>
          </a:p>
          <a:p>
            <a:pPr lvl="1"/>
            <a:r>
              <a:rPr lang="en-US" smtClean="0"/>
              <a:t>PL/FLOW</a:t>
            </a:r>
          </a:p>
          <a:p>
            <a:pPr lvl="1"/>
            <a:r>
              <a:rPr lang="en-US" smtClean="0"/>
              <a:t>PLDoc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PL/SQL “Starter”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mtClean="0">
                <a:solidFill>
                  <a:schemeClr val="tx1"/>
                </a:solidFill>
              </a:rPr>
              <a:t>Author’s free framework on SourceForge.</a:t>
            </a:r>
          </a:p>
          <a:p>
            <a:r>
              <a:rPr lang="fr-CA" smtClean="0">
                <a:solidFill>
                  <a:schemeClr val="tx1"/>
                </a:solidFill>
              </a:rPr>
              <a:t>Existed in one form or another since 1997.</a:t>
            </a:r>
          </a:p>
          <a:p>
            <a:r>
              <a:rPr lang="fr-CA" smtClean="0">
                <a:solidFill>
                  <a:schemeClr val="tx1"/>
                </a:solidFill>
              </a:rPr>
              <a:t>Version clock reset to v1.0 when released as open source. At 2.0 now (but 12 yrs old).</a:t>
            </a:r>
          </a:p>
          <a:p>
            <a:r>
              <a:rPr lang="fr-CA" smtClean="0">
                <a:solidFill>
                  <a:schemeClr val="tx1"/>
                </a:solidFill>
              </a:rPr>
              <a:t>Used in telecom, not-for-profit and energy industry.</a:t>
            </a:r>
          </a:p>
          <a:p>
            <a:r>
              <a:rPr lang="fr-CA" smtClean="0">
                <a:solidFill>
                  <a:schemeClr val="tx1"/>
                </a:solidFill>
              </a:rPr>
              <a:t>2 years, 2 bugs. Simple and solid.</a:t>
            </a:r>
          </a:p>
          <a:p>
            <a:r>
              <a:rPr lang="fr-CA" smtClean="0">
                <a:solidFill>
                  <a:schemeClr val="tx1"/>
                </a:solidFill>
              </a:rPr>
              <a:t>Install takes 2 minutes.</a:t>
            </a:r>
          </a:p>
          <a:p>
            <a:r>
              <a:rPr lang="fr-CA" smtClean="0">
                <a:solidFill>
                  <a:schemeClr val="tx1"/>
                </a:solidFill>
              </a:rPr>
              <a:t>Can pick and choose some components.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800100"/>
            <a:ext cx="6757988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152400" y="730250"/>
            <a:ext cx="2133600" cy="5899150"/>
          </a:xfrm>
        </p:spPr>
        <p:txBody>
          <a:bodyPr/>
          <a:lstStyle/>
          <a:p>
            <a:r>
              <a:rPr lang="en-US" smtClean="0"/>
              <a:t>StarterSchema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 Tour and Case Study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Install</a:t>
            </a:r>
          </a:p>
          <a:p>
            <a:r>
              <a:rPr lang="en-US" dirty="0" smtClean="0"/>
              <a:t>Configure</a:t>
            </a:r>
          </a:p>
          <a:p>
            <a:r>
              <a:rPr lang="en-US" dirty="0" smtClean="0"/>
              <a:t>Included sample application built on Starter:</a:t>
            </a:r>
          </a:p>
          <a:p>
            <a:pPr lvl="1"/>
            <a:r>
              <a:rPr lang="en-US" dirty="0" smtClean="0"/>
              <a:t>Problem/Solution Repository</a:t>
            </a:r>
          </a:p>
          <a:p>
            <a:r>
              <a:rPr lang="en-US" dirty="0" smtClean="0"/>
              <a:t>Side-by-Side Case Study</a:t>
            </a:r>
          </a:p>
          <a:p>
            <a:pPr lvl="1"/>
            <a:r>
              <a:rPr lang="en-US" dirty="0" smtClean="0"/>
              <a:t>Problem/Solution Report with File and Email Capability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Director wants new backend report that reads the problem/solution repository, writes the results to a file, and emails the results.</a:t>
            </a:r>
          </a:p>
          <a:p>
            <a:r>
              <a:rPr lang="en-US" sz="2400" dirty="0" smtClean="0"/>
              <a:t>File name &amp; email subject contain today’s date.</a:t>
            </a:r>
          </a:p>
          <a:p>
            <a:r>
              <a:rPr lang="en-US" sz="2400" dirty="0" smtClean="0"/>
              <a:t>Both should have a header with today’s date.</a:t>
            </a:r>
          </a:p>
          <a:p>
            <a:r>
              <a:rPr lang="en-US" sz="2400" dirty="0" smtClean="0"/>
              <a:t>Report should show the problem metadata, then the solution below that.</a:t>
            </a:r>
          </a:p>
          <a:p>
            <a:r>
              <a:rPr lang="en-US" sz="2400" dirty="0" smtClean="0"/>
              <a:t>Report should be robust, use exception handling for IO and SMTP problems, use standardized error messages, and include debugging and performance capture ability.</a:t>
            </a:r>
          </a:p>
          <a:p>
            <a:r>
              <a:rPr lang="en-US" sz="2400" dirty="0" smtClean="0"/>
              <a:t>Email To static in Prod, dynamic in lower DBs.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 reports1.sql (without framework) and reports2.sql (with framework) in Starter’s </a:t>
            </a:r>
            <a:r>
              <a:rPr lang="en-US" dirty="0" err="1" smtClean="0"/>
              <a:t>SampleApps</a:t>
            </a:r>
            <a:r>
              <a:rPr lang="en-US" dirty="0" smtClean="0"/>
              <a:t>\</a:t>
            </a:r>
            <a:r>
              <a:rPr lang="en-US" dirty="0" err="1" smtClean="0"/>
              <a:t>ProblemSolution</a:t>
            </a:r>
            <a:r>
              <a:rPr lang="en-US" dirty="0" smtClean="0"/>
              <a:t> folder.</a:t>
            </a:r>
          </a:p>
          <a:p>
            <a:r>
              <a:rPr lang="en-US" dirty="0" smtClean="0"/>
              <a:t>See the whitepaper for the list of problems with the viable solution in reports1.sql</a:t>
            </a:r>
          </a:p>
          <a:p>
            <a:pPr marL="342900" lvl="1" indent="-342900">
              <a:spcBef>
                <a:spcPts val="700"/>
              </a:spcBef>
              <a:buFontTx/>
              <a:buChar char="•"/>
            </a:pPr>
            <a:r>
              <a:rPr lang="en-US" sz="2800" dirty="0" smtClean="0"/>
              <a:t>Developing with framework met 100% of the requirements, yielding 300% better code and it took 25% of the time!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Frameworks essential to application architecture and can yield systems you can be proud of.</a:t>
            </a:r>
          </a:p>
          <a:p>
            <a:r>
              <a:rPr lang="en-US" dirty="0" smtClean="0"/>
              <a:t>Frameworks jumpstart new projects, saving weeks to months of risky wheel-reinventing.</a:t>
            </a:r>
          </a:p>
          <a:p>
            <a:pPr lvl="1"/>
            <a:r>
              <a:rPr lang="en-US" dirty="0" smtClean="0"/>
              <a:t>Is that laziness? Or wisdom?</a:t>
            </a:r>
          </a:p>
          <a:p>
            <a:r>
              <a:rPr lang="en-US" dirty="0" smtClean="0"/>
              <a:t>“Starter” a decent model for features every custom Oracle application needs, but is certainly not the only framework.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Design Legacy</a:t>
            </a:r>
          </a:p>
        </p:txBody>
      </p:sp>
      <p:sp>
        <p:nvSpPr>
          <p:cNvPr id="26627" name="Slide Number Placeholder 5"/>
          <p:cNvSpPr txBox="1">
            <a:spLocks/>
          </p:cNvSpPr>
          <p:nvPr/>
        </p:nvSpPr>
        <p:spPr bwMode="auto">
          <a:xfrm>
            <a:off x="7239000" y="6629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Template 4_beige</a:t>
            </a:r>
            <a:fld id="{7D5D702D-CB0B-4903-A537-BE1C9F34F075}" type="slidenum">
              <a:rPr lang="en-US"/>
              <a:pPr/>
              <a:t>29</a:t>
            </a:fld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733800" y="42672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OR</a:t>
            </a:r>
          </a:p>
        </p:txBody>
      </p:sp>
      <p:pic>
        <p:nvPicPr>
          <p:cNvPr id="26629" name="Picture 11" descr="tucker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43939">
            <a:off x="6538913" y="1524000"/>
            <a:ext cx="244951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" descr="BasicLean-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99753">
            <a:off x="152400" y="1752600"/>
            <a:ext cx="28273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858">
            <a:off x="5059363" y="4130675"/>
            <a:ext cx="33147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5" descr="ramshack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24456">
            <a:off x="346075" y="3462338"/>
            <a:ext cx="2058988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ramshackle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332084">
            <a:off x="685800" y="5027613"/>
            <a:ext cx="2646363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4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85426">
            <a:off x="4121150" y="2168525"/>
            <a:ext cx="28575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paper this year. Hurray! 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</a:t>
            </a:r>
            <a:endParaRPr lang="en-US" dirty="0" smtClean="0"/>
          </a:p>
          <a:p>
            <a:r>
              <a:rPr lang="en-US" dirty="0" smtClean="0"/>
              <a:t>But you need internet access: ioug.org</a:t>
            </a:r>
          </a:p>
          <a:p>
            <a:r>
              <a:rPr lang="en-US" dirty="0" smtClean="0"/>
              <a:t>Session 309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838200" y="3505200"/>
            <a:ext cx="7858125" cy="2514600"/>
            <a:chOff x="838200" y="3124200"/>
            <a:chExt cx="7858125" cy="2514600"/>
          </a:xfrm>
        </p:grpSpPr>
        <p:pic>
          <p:nvPicPr>
            <p:cNvPr id="5222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" y="3124200"/>
              <a:ext cx="7858125" cy="246671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</p:pic>
        <p:sp>
          <p:nvSpPr>
            <p:cNvPr id="6" name="Oval 5"/>
            <p:cNvSpPr/>
            <p:nvPr/>
          </p:nvSpPr>
          <p:spPr bwMode="auto">
            <a:xfrm>
              <a:off x="5791200" y="4953000"/>
              <a:ext cx="914400" cy="68580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Contact Info: </a:t>
            </a:r>
            <a:r>
              <a:rPr lang="en-US" sz="2400" dirty="0" smtClean="0">
                <a:solidFill>
                  <a:srgbClr val="00B050"/>
                </a:solidFill>
              </a:rPr>
              <a:t>Bill Coulam (</a:t>
            </a:r>
            <a:r>
              <a:rPr lang="en-US" sz="2400" dirty="0" smtClean="0">
                <a:solidFill>
                  <a:srgbClr val="00B050"/>
                </a:solidFill>
                <a:hlinkClick r:id="rId2"/>
              </a:rPr>
              <a:t>bcoulam@yahoo.com</a:t>
            </a:r>
            <a:r>
              <a:rPr lang="en-US" sz="2400" dirty="0" smtClean="0">
                <a:solidFill>
                  <a:srgbClr val="00B050"/>
                </a:solidFill>
              </a:rPr>
              <a:t>)</a:t>
            </a:r>
          </a:p>
          <a:p>
            <a:r>
              <a:rPr lang="en-US" dirty="0" smtClean="0"/>
              <a:t>If interested, download PL/SQL Starter from:</a:t>
            </a:r>
          </a:p>
          <a:p>
            <a:pPr lvl="1"/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www.dbartisans.com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hlinkClick r:id="rId4"/>
              </a:rPr>
              <a:t>sourceforge.net/projects/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hlinkClick r:id="rId4"/>
              </a:rPr>
              <a:t>plsqlframestart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hlinkClick r:id="rId5"/>
              </a:rPr>
              <a:t>sourceforge.net/projects/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hlinkClick r:id="rId5"/>
              </a:rPr>
              <a:t>plsqlstarter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(May 2010)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19400" y="4876800"/>
            <a:ext cx="34547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Questions?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1_IOUG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OUG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3236</TotalTime>
  <Words>1134</Words>
  <Application>Microsoft Office PowerPoint</Application>
  <PresentationFormat>On-screen Show (4:3)</PresentationFormat>
  <Paragraphs>164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1_IOUG</vt:lpstr>
      <vt:lpstr>IOUG</vt:lpstr>
      <vt:lpstr>Lazy Application Architecture</vt:lpstr>
      <vt:lpstr>The Goal</vt:lpstr>
      <vt:lpstr>Agenda</vt:lpstr>
      <vt:lpstr>Slide 4</vt:lpstr>
      <vt:lpstr>The 80/20 rule (Pareto Principle)</vt:lpstr>
      <vt:lpstr>Define: Terminology</vt:lpstr>
      <vt:lpstr>Define: Applied to DB Dev</vt:lpstr>
      <vt:lpstr>Rarity</vt:lpstr>
      <vt:lpstr>Rarity</vt:lpstr>
      <vt:lpstr>Rarity</vt:lpstr>
      <vt:lpstr>Rarity</vt:lpstr>
      <vt:lpstr>Rarity</vt:lpstr>
      <vt:lpstr>Essential DB Framework Services</vt:lpstr>
      <vt:lpstr>Common DB Framework Services</vt:lpstr>
      <vt:lpstr>Common Framework Services</vt:lpstr>
      <vt:lpstr>Build or Buy?</vt:lpstr>
      <vt:lpstr>The Value of Simple</vt:lpstr>
      <vt:lpstr>Existing Market Survey</vt:lpstr>
      <vt:lpstr>PL/Vision</vt:lpstr>
      <vt:lpstr>QCGU</vt:lpstr>
      <vt:lpstr>GED Toolkit</vt:lpstr>
      <vt:lpstr>Existing Market Survey</vt:lpstr>
      <vt:lpstr>PL/SQL “Starter”</vt:lpstr>
      <vt:lpstr>StarterSchema Model</vt:lpstr>
      <vt:lpstr>Live Tour and Case Study</vt:lpstr>
      <vt:lpstr>Report Requirements</vt:lpstr>
      <vt:lpstr>Results</vt:lpstr>
      <vt:lpstr>Conclusion</vt:lpstr>
      <vt:lpstr>Your Design Legacy</vt:lpstr>
      <vt:lpstr>Online Evaluations</vt:lpstr>
      <vt:lpstr>Slide 31</vt:lpstr>
    </vt:vector>
  </TitlesOfParts>
  <Company>hostcommunications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Jennifer Rogers</dc:creator>
  <cp:lastModifiedBy>Bill Coulam</cp:lastModifiedBy>
  <cp:revision>75</cp:revision>
  <cp:lastPrinted>1601-01-01T00:00:00Z</cp:lastPrinted>
  <dcterms:created xsi:type="dcterms:W3CDTF">2009-12-10T15:14:45Z</dcterms:created>
  <dcterms:modified xsi:type="dcterms:W3CDTF">2010-04-20T20:02:50Z</dcterms:modified>
</cp:coreProperties>
</file>