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99" r:id="rId2"/>
    <p:sldId id="338" r:id="rId3"/>
    <p:sldId id="303" r:id="rId4"/>
    <p:sldId id="304" r:id="rId5"/>
    <p:sldId id="305" r:id="rId6"/>
    <p:sldId id="306" r:id="rId7"/>
    <p:sldId id="307" r:id="rId8"/>
    <p:sldId id="308" r:id="rId9"/>
    <p:sldId id="309" r:id="rId10"/>
    <p:sldId id="331" r:id="rId11"/>
    <p:sldId id="333" r:id="rId12"/>
    <p:sldId id="329" r:id="rId13"/>
    <p:sldId id="311" r:id="rId14"/>
    <p:sldId id="313" r:id="rId15"/>
    <p:sldId id="314" r:id="rId16"/>
    <p:sldId id="315" r:id="rId17"/>
    <p:sldId id="325" r:id="rId18"/>
    <p:sldId id="316" r:id="rId19"/>
    <p:sldId id="317" r:id="rId20"/>
    <p:sldId id="324" r:id="rId21"/>
    <p:sldId id="318" r:id="rId22"/>
    <p:sldId id="327" r:id="rId23"/>
    <p:sldId id="319" r:id="rId24"/>
    <p:sldId id="320" r:id="rId25"/>
    <p:sldId id="321" r:id="rId26"/>
    <p:sldId id="322" r:id="rId27"/>
    <p:sldId id="323" r:id="rId28"/>
    <p:sldId id="334" r:id="rId29"/>
    <p:sldId id="337" r:id="rId30"/>
    <p:sldId id="335" r:id="rId31"/>
    <p:sldId id="336" r:id="rId32"/>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3984">
          <p15:clr>
            <a:srgbClr val="A4A3A4"/>
          </p15:clr>
        </p15:guide>
        <p15:guide id="2" orient="horz" pos="192">
          <p15:clr>
            <a:srgbClr val="A4A3A4"/>
          </p15:clr>
        </p15:guide>
        <p15:guide id="3" orient="horz" pos="864">
          <p15:clr>
            <a:srgbClr val="A4A3A4"/>
          </p15:clr>
        </p15:guide>
        <p15:guide id="4" orient="horz" pos="2400">
          <p15:clr>
            <a:srgbClr val="A4A3A4"/>
          </p15:clr>
        </p15:guide>
        <p15:guide id="5" orient="horz" pos="1056">
          <p15:clr>
            <a:srgbClr val="A4A3A4"/>
          </p15:clr>
        </p15:guide>
        <p15:guide id="6" orient="horz" pos="720">
          <p15:clr>
            <a:srgbClr val="A4A3A4"/>
          </p15:clr>
        </p15:guide>
        <p15:guide id="7" pos="2880">
          <p15:clr>
            <a:srgbClr val="A4A3A4"/>
          </p15:clr>
        </p15:guide>
        <p15:guide id="8" pos="5232">
          <p15:clr>
            <a:srgbClr val="A4A3A4"/>
          </p15:clr>
        </p15:guide>
        <p15:guide id="9" pos="1968">
          <p15:clr>
            <a:srgbClr val="A4A3A4"/>
          </p15:clr>
        </p15:guide>
        <p15:guide id="10" pos="2160">
          <p15:clr>
            <a:srgbClr val="A4A3A4"/>
          </p15:clr>
        </p15:guide>
        <p15:guide id="11" pos="731">
          <p15:clr>
            <a:srgbClr val="A4A3A4"/>
          </p15:clr>
        </p15:guide>
        <p15:guide id="12" pos="48">
          <p15:clr>
            <a:srgbClr val="A4A3A4"/>
          </p15:clr>
        </p15:guide>
        <p15:guide id="13" pos="619">
          <p15:clr>
            <a:srgbClr val="A4A3A4"/>
          </p15:clr>
        </p15:guide>
      </p15:sldGuideLst>
    </p:ext>
    <p:ext uri="{2D200454-40CA-4A62-9FC3-DE9A4176ACB9}">
      <p15:notesGuideLst xmlns:p15="http://schemas.microsoft.com/office/powerpoint/2012/main">
        <p15:guide id="1" orient="horz" pos="3185">
          <p15:clr>
            <a:srgbClr val="A4A3A4"/>
          </p15:clr>
        </p15:guide>
        <p15:guide id="2" orient="horz" pos="426">
          <p15:clr>
            <a:srgbClr val="A4A3A4"/>
          </p15:clr>
        </p15:guide>
        <p15:guide id="3" pos="446">
          <p15:clr>
            <a:srgbClr val="A4A3A4"/>
          </p15:clr>
        </p15:guide>
        <p15:guide id="4" pos="396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2A07"/>
    <a:srgbClr val="422910"/>
    <a:srgbClr val="F3EBCD"/>
    <a:srgbClr val="FAEEC0"/>
    <a:srgbClr val="FAECB8"/>
    <a:srgbClr val="FBEFC3"/>
    <a:srgbClr val="FBF0C7"/>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620"/>
    <p:restoredTop sz="94660" autoAdjust="0"/>
  </p:normalViewPr>
  <p:slideViewPr>
    <p:cSldViewPr>
      <p:cViewPr varScale="1">
        <p:scale>
          <a:sx n="118" d="100"/>
          <a:sy n="118" d="100"/>
        </p:scale>
        <p:origin x="1026" y="84"/>
      </p:cViewPr>
      <p:guideLst>
        <p:guide orient="horz" pos="3984"/>
        <p:guide orient="horz" pos="192"/>
        <p:guide orient="horz" pos="864"/>
        <p:guide orient="horz" pos="2400"/>
        <p:guide orient="horz" pos="1056"/>
        <p:guide orient="horz" pos="720"/>
        <p:guide pos="2880"/>
        <p:guide pos="5232"/>
        <p:guide pos="1968"/>
        <p:guide pos="2160"/>
        <p:guide pos="731"/>
        <p:guide pos="48"/>
        <p:guide pos="61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3324" y="-348"/>
      </p:cViewPr>
      <p:guideLst>
        <p:guide orient="horz" pos="3185"/>
        <p:guide orient="horz" pos="426"/>
        <p:guide pos="446"/>
        <p:guide pos="396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957" tIns="45978" rIns="91957" bIns="45978" numCol="1" anchor="t" anchorCtr="0" compatLnSpc="1">
            <a:prstTxWarp prst="textNoShape">
              <a:avLst/>
            </a:prstTxWarp>
          </a:bodyPr>
          <a:lstStyle>
            <a:lvl1pPr defTabSz="919163">
              <a:defRPr sz="1200" smtClean="0"/>
            </a:lvl1pPr>
          </a:lstStyle>
          <a:p>
            <a:pPr>
              <a:defRPr/>
            </a:pPr>
            <a:endParaRPr lang="en-US"/>
          </a:p>
        </p:txBody>
      </p:sp>
      <p:sp>
        <p:nvSpPr>
          <p:cNvPr id="80899"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1957" tIns="45978" rIns="91957" bIns="45978" numCol="1" anchor="t" anchorCtr="0" compatLnSpc="1">
            <a:prstTxWarp prst="textNoShape">
              <a:avLst/>
            </a:prstTxWarp>
          </a:bodyPr>
          <a:lstStyle>
            <a:lvl1pPr algn="r" defTabSz="919163">
              <a:defRPr sz="1200" smtClean="0"/>
            </a:lvl1pPr>
          </a:lstStyle>
          <a:p>
            <a:pPr>
              <a:defRPr/>
            </a:pPr>
            <a:endParaRPr lang="en-US"/>
          </a:p>
        </p:txBody>
      </p:sp>
      <p:sp>
        <p:nvSpPr>
          <p:cNvPr id="80900"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1957" tIns="45978" rIns="91957" bIns="45978" numCol="1" anchor="b" anchorCtr="0" compatLnSpc="1">
            <a:prstTxWarp prst="textNoShape">
              <a:avLst/>
            </a:prstTxWarp>
          </a:bodyPr>
          <a:lstStyle>
            <a:lvl1pPr defTabSz="919163">
              <a:defRPr sz="1200" smtClean="0"/>
            </a:lvl1pPr>
          </a:lstStyle>
          <a:p>
            <a:pPr>
              <a:defRPr/>
            </a:pPr>
            <a:endParaRPr lang="en-US"/>
          </a:p>
        </p:txBody>
      </p:sp>
      <p:sp>
        <p:nvSpPr>
          <p:cNvPr id="80901"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1957" tIns="45978" rIns="91957" bIns="45978" numCol="1" anchor="b" anchorCtr="0" compatLnSpc="1">
            <a:prstTxWarp prst="textNoShape">
              <a:avLst/>
            </a:prstTxWarp>
          </a:bodyPr>
          <a:lstStyle>
            <a:lvl1pPr algn="r" defTabSz="919163">
              <a:defRPr sz="1200" smtClean="0"/>
            </a:lvl1pPr>
          </a:lstStyle>
          <a:p>
            <a:pPr>
              <a:defRPr/>
            </a:pPr>
            <a:fld id="{FD79C5AD-0579-4239-8C3B-1969728C6A07}" type="slidenum">
              <a:rPr lang="en-US"/>
              <a:pPr>
                <a:defRPr/>
              </a:pPr>
              <a:t>‹#›</a:t>
            </a:fld>
            <a:endParaRPr lang="en-US"/>
          </a:p>
        </p:txBody>
      </p:sp>
    </p:spTree>
    <p:extLst>
      <p:ext uri="{BB962C8B-B14F-4D97-AF65-F5344CB8AC3E}">
        <p14:creationId xmlns:p14="http://schemas.microsoft.com/office/powerpoint/2010/main" val="905091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957" tIns="45978" rIns="91957" bIns="45978" numCol="1" anchor="t" anchorCtr="0" compatLnSpc="1">
            <a:prstTxWarp prst="textNoShape">
              <a:avLst/>
            </a:prstTxWarp>
          </a:bodyPr>
          <a:lstStyle>
            <a:lvl1pPr defTabSz="919163">
              <a:defRPr sz="1200" smtClean="0"/>
            </a:lvl1pPr>
          </a:lstStyle>
          <a:p>
            <a:pPr>
              <a:defRPr/>
            </a:pPr>
            <a:endParaRPr lang="en-US"/>
          </a:p>
        </p:txBody>
      </p:sp>
      <p:sp>
        <p:nvSpPr>
          <p:cNvPr id="21507"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1957" tIns="45978" rIns="91957" bIns="45978" numCol="1" anchor="t" anchorCtr="0" compatLnSpc="1">
            <a:prstTxWarp prst="textNoShape">
              <a:avLst/>
            </a:prstTxWarp>
          </a:bodyPr>
          <a:lstStyle>
            <a:lvl1pPr algn="r" defTabSz="919163">
              <a:defRPr sz="1200" smtClean="0"/>
            </a:lvl1pPr>
          </a:lstStyle>
          <a:p>
            <a:pPr>
              <a:defRPr/>
            </a:pPr>
            <a:endParaRPr lang="en-US"/>
          </a:p>
        </p:txBody>
      </p:sp>
      <p:sp>
        <p:nvSpPr>
          <p:cNvPr id="35844" name="Rectangle 4"/>
          <p:cNvSpPr>
            <a:spLocks noGrp="1" noRot="1" noChangeAspect="1" noChangeArrowheads="1" noTextEdit="1"/>
          </p:cNvSpPr>
          <p:nvPr>
            <p:ph type="sldImg" idx="2"/>
          </p:nvPr>
        </p:nvSpPr>
        <p:spPr bwMode="auto">
          <a:xfrm>
            <a:off x="576263" y="698500"/>
            <a:ext cx="5843587" cy="4383088"/>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935038" y="5357813"/>
            <a:ext cx="5140325" cy="3240087"/>
          </a:xfrm>
          <a:prstGeom prst="rect">
            <a:avLst/>
          </a:prstGeom>
          <a:noFill/>
          <a:ln w="9525">
            <a:noFill/>
            <a:miter lim="800000"/>
            <a:headEnd/>
            <a:tailEnd/>
          </a:ln>
          <a:effectLst/>
        </p:spPr>
        <p:txBody>
          <a:bodyPr vert="horz" wrap="square" lIns="91957" tIns="45978" rIns="91957" bIns="4597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1510"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1957" tIns="45978" rIns="91957" bIns="45978" numCol="1" anchor="b" anchorCtr="0" compatLnSpc="1">
            <a:prstTxWarp prst="textNoShape">
              <a:avLst/>
            </a:prstTxWarp>
          </a:bodyPr>
          <a:lstStyle>
            <a:lvl1pPr defTabSz="919163">
              <a:defRPr sz="1200" smtClean="0"/>
            </a:lvl1pPr>
          </a:lstStyle>
          <a:p>
            <a:pPr>
              <a:defRPr/>
            </a:pPr>
            <a:endParaRPr lang="en-US"/>
          </a:p>
        </p:txBody>
      </p:sp>
      <p:sp>
        <p:nvSpPr>
          <p:cNvPr id="21511"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1957" tIns="45978" rIns="91957" bIns="45978" numCol="1" anchor="b" anchorCtr="0" compatLnSpc="1">
            <a:prstTxWarp prst="textNoShape">
              <a:avLst/>
            </a:prstTxWarp>
          </a:bodyPr>
          <a:lstStyle>
            <a:lvl1pPr algn="r" defTabSz="919163">
              <a:defRPr sz="1200" smtClean="0"/>
            </a:lvl1pPr>
          </a:lstStyle>
          <a:p>
            <a:pPr>
              <a:defRPr/>
            </a:pPr>
            <a:fld id="{7DC5BEB8-CD2E-4627-A737-6768765C138A}" type="slidenum">
              <a:rPr lang="en-US"/>
              <a:pPr>
                <a:defRPr/>
              </a:pPr>
              <a:t>‹#›</a:t>
            </a:fld>
            <a:endParaRPr lang="en-US"/>
          </a:p>
        </p:txBody>
      </p:sp>
    </p:spTree>
    <p:extLst>
      <p:ext uri="{BB962C8B-B14F-4D97-AF65-F5344CB8AC3E}">
        <p14:creationId xmlns:p14="http://schemas.microsoft.com/office/powerpoint/2010/main" val="37682255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576263" y="676275"/>
            <a:ext cx="5840412" cy="4379913"/>
          </a:xfrm>
          <a:ln/>
        </p:spPr>
      </p:sp>
      <p:sp>
        <p:nvSpPr>
          <p:cNvPr id="36867" name="Rectangle 4"/>
          <p:cNvSpPr>
            <a:spLocks noChangeArrowheads="1"/>
          </p:cNvSpPr>
          <p:nvPr/>
        </p:nvSpPr>
        <p:spPr bwMode="auto">
          <a:xfrm>
            <a:off x="3398838" y="8831263"/>
            <a:ext cx="3038475" cy="465137"/>
          </a:xfrm>
          <a:prstGeom prst="rect">
            <a:avLst/>
          </a:prstGeom>
          <a:noFill/>
          <a:ln w="9525">
            <a:noFill/>
            <a:miter lim="800000"/>
            <a:headEnd/>
            <a:tailEnd/>
          </a:ln>
        </p:spPr>
        <p:txBody>
          <a:bodyPr lIns="92738" tIns="46369" rIns="92738" bIns="46369" anchor="b"/>
          <a:lstStyle/>
          <a:p>
            <a:pPr algn="r" eaLnBrk="0" hangingPunct="0"/>
            <a:r>
              <a:rPr lang="en-US" sz="1200"/>
              <a:t>Template 04      </a:t>
            </a:r>
          </a:p>
        </p:txBody>
      </p:sp>
    </p:spTree>
    <p:extLst>
      <p:ext uri="{BB962C8B-B14F-4D97-AF65-F5344CB8AC3E}">
        <p14:creationId xmlns:p14="http://schemas.microsoft.com/office/powerpoint/2010/main" val="534228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809482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r>
              <a:rPr lang="en-US" smtClean="0"/>
              <a:t>CLICK</a:t>
            </a:r>
          </a:p>
          <a:p>
            <a:pPr eaLnBrk="1" hangingPunct="1"/>
            <a:r>
              <a:rPr lang="en-US" smtClean="0"/>
              <a:t>Many have compared the role of an IT professional to an engineer. One of the industry’s gurus, Steve McConnell, is making it his life’s calling to see that IT becomes just like the engineering profession. I’ll be doing the same, although there are areas of our work where the analogy breaks down. We are engineers. But we are also artisans and scientists as well. Many have said </a:t>
            </a:r>
            <a:r>
              <a:rPr lang="en-US" i="1" smtClean="0"/>
              <a:t>Programming is a combination of art, science and engineering. I agree. But for those inheriting legacy systems, methodologies and policies, it also involves, archaeology, psychopathology, waste management and forensics.</a:t>
            </a:r>
          </a:p>
          <a:p>
            <a:pPr eaLnBrk="1" hangingPunct="1"/>
            <a:r>
              <a:rPr lang="en-US" smtClean="0"/>
              <a:t>CLICK</a:t>
            </a:r>
          </a:p>
          <a:p>
            <a:pPr eaLnBrk="1" hangingPunct="1"/>
            <a:r>
              <a:rPr lang="en-US" smtClean="0"/>
              <a:t>With that in mind, I’d like to ask you to visualize the systems you manage and build as livable, useable structures, like a cozy home. </a:t>
            </a:r>
          </a:p>
        </p:txBody>
      </p:sp>
    </p:spTree>
    <p:extLst>
      <p:ext uri="{BB962C8B-B14F-4D97-AF65-F5344CB8AC3E}">
        <p14:creationId xmlns:p14="http://schemas.microsoft.com/office/powerpoint/2010/main" val="415166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eaLnBrk="1" hangingPunct="1"/>
            <a:r>
              <a:rPr lang="en-US" smtClean="0"/>
              <a:t>CLICK – for smaller shops and those with little to no development methodology, perhaps your systems resemble this neat little lean-to. Built in a day. Fulfills an immediate need. A bit drafty though. Not terribly user-friendly. Definitely won’t stand the test of time, changing requirements, addition of other dwellers, etc.</a:t>
            </a:r>
          </a:p>
          <a:p>
            <a:pPr eaLnBrk="1" hangingPunct="1"/>
            <a:r>
              <a:rPr lang="en-US" smtClean="0"/>
              <a:t>CLICK – perhaps your systems are more like this shack. These would be systems built in an architectural vacuum, with lots of cooks in the kitchen, everyone contributing a little here and little there, doing their own thing in their own way.</a:t>
            </a:r>
          </a:p>
          <a:p>
            <a:pPr eaLnBrk="1" hangingPunct="1"/>
            <a:r>
              <a:rPr lang="en-US" smtClean="0"/>
              <a:t>Maybe you’re lucky enough to have progressive, wise architects and IT leadership, clean and flexible standards and processes, good methodology, rock-solid infrastructure; great designers, frameworks, tools, and so on. For these shops, your software is gorgeous, nearly bug-free, easy to maintain and enhance, enjoyed by your users, and performs like a champ.</a:t>
            </a:r>
          </a:p>
          <a:p>
            <a:pPr eaLnBrk="1" hangingPunct="1"/>
            <a:r>
              <a:rPr lang="en-US" smtClean="0"/>
              <a:t>CLICK – systems like these could be represented by Falling Water here, one of Frank Lloyd Wright’s masterpieces.</a:t>
            </a:r>
          </a:p>
          <a:p>
            <a:pPr eaLnBrk="1" hangingPunct="1"/>
            <a:r>
              <a:rPr lang="en-US" smtClean="0"/>
              <a:t>10:45</a:t>
            </a:r>
          </a:p>
        </p:txBody>
      </p:sp>
    </p:spTree>
    <p:extLst>
      <p:ext uri="{BB962C8B-B14F-4D97-AF65-F5344CB8AC3E}">
        <p14:creationId xmlns:p14="http://schemas.microsoft.com/office/powerpoint/2010/main" val="3234174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smtClean="0"/>
              <a:t>CLICK</a:t>
            </a:r>
          </a:p>
          <a:p>
            <a:pPr eaLnBrk="1" hangingPunct="1"/>
            <a:r>
              <a:rPr lang="en-US" smtClean="0"/>
              <a:t>I like to envision the software I’m responsible for like this home…</a:t>
            </a:r>
          </a:p>
          <a:p>
            <a:pPr eaLnBrk="1" hangingPunct="1"/>
            <a:r>
              <a:rPr lang="en-US" smtClean="0"/>
              <a:t>CLICK</a:t>
            </a:r>
          </a:p>
          <a:p>
            <a:pPr eaLnBrk="1" hangingPunct="1"/>
            <a:r>
              <a:rPr lang="en-US" smtClean="0"/>
              <a:t>Elegant, rock-solid, classic design (follows architectural best practices), but ultimately functional and a joy to the end-users.</a:t>
            </a:r>
          </a:p>
          <a:p>
            <a:pPr eaLnBrk="1" hangingPunct="1"/>
            <a:r>
              <a:rPr lang="en-US" smtClean="0"/>
              <a:t>CLICK</a:t>
            </a:r>
          </a:p>
          <a:p>
            <a:pPr eaLnBrk="1" hangingPunct="1"/>
            <a:r>
              <a:rPr lang="en-US" smtClean="0"/>
              <a:t>So what kind of systems do you want to build? Lean-To’s, Shacks or functional masterpieces? When you move on and others inherit your legacy, do you want them respecting your work or cursing your name?</a:t>
            </a:r>
          </a:p>
          <a:p>
            <a:pPr eaLnBrk="1" hangingPunct="1"/>
            <a:r>
              <a:rPr lang="en-US" smtClean="0"/>
              <a:t>PAUSE</a:t>
            </a:r>
          </a:p>
        </p:txBody>
      </p:sp>
    </p:spTree>
    <p:extLst>
      <p:ext uri="{BB962C8B-B14F-4D97-AF65-F5344CB8AC3E}">
        <p14:creationId xmlns:p14="http://schemas.microsoft.com/office/powerpoint/2010/main" val="1720778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47624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eaLnBrk="1" hangingPunct="1">
              <a:lnSpc>
                <a:spcPct val="90000"/>
              </a:lnSpc>
            </a:pPr>
            <a:r>
              <a:rPr lang="en-US" smtClean="0"/>
              <a:t>The stone farmhouse we just saw has a foundation, a frame, some solid and appealing exterior treatments, and a few nice user-friendly amenities. We’re going to be focusing today on the software frame or framework, specifically for shops that have, or will have, a weighty investment in PL/SQL.</a:t>
            </a:r>
          </a:p>
          <a:p>
            <a:pPr eaLnBrk="1" hangingPunct="1">
              <a:lnSpc>
                <a:spcPct val="90000"/>
              </a:lnSpc>
            </a:pPr>
            <a:r>
              <a:rPr lang="en-US" smtClean="0"/>
              <a:t>CLICK – so we’ll first visit some definitions of a framework and its components</a:t>
            </a:r>
          </a:p>
          <a:p>
            <a:pPr eaLnBrk="1" hangingPunct="1">
              <a:lnSpc>
                <a:spcPct val="90000"/>
              </a:lnSpc>
            </a:pPr>
            <a:r>
              <a:rPr lang="en-US" smtClean="0"/>
              <a:t>CLICK – we’ll discuss why software infrastructure, like foundations and frameworks, are so important.</a:t>
            </a:r>
          </a:p>
          <a:p>
            <a:pPr eaLnBrk="1" hangingPunct="1">
              <a:lnSpc>
                <a:spcPct val="90000"/>
              </a:lnSpc>
            </a:pPr>
            <a:r>
              <a:rPr lang="en-US" smtClean="0"/>
              <a:t>CLICK – we’ll touch on the things you’ll need to evaluate when choosing to build a new framework, or extend and improve an existing one</a:t>
            </a:r>
          </a:p>
          <a:p>
            <a:pPr eaLnBrk="1" hangingPunct="1">
              <a:lnSpc>
                <a:spcPct val="90000"/>
              </a:lnSpc>
            </a:pPr>
            <a:r>
              <a:rPr lang="en-US" smtClean="0"/>
              <a:t>CLICK – whether you build or buy, or already have one, we’ll cover what your framework should include</a:t>
            </a:r>
          </a:p>
          <a:p>
            <a:pPr eaLnBrk="1" hangingPunct="1">
              <a:lnSpc>
                <a:spcPct val="90000"/>
              </a:lnSpc>
            </a:pPr>
            <a:r>
              <a:rPr lang="en-US" smtClean="0"/>
              <a:t>CLICK – we’ll briefly mention aspects of building momentum behind a framework, and seeing it embraced and used well</a:t>
            </a:r>
          </a:p>
          <a:p>
            <a:pPr eaLnBrk="1" hangingPunct="1">
              <a:lnSpc>
                <a:spcPct val="90000"/>
              </a:lnSpc>
            </a:pPr>
            <a:r>
              <a:rPr lang="en-US" smtClean="0"/>
              <a:t>CLICK – we’ll survey the existing landscape of PL/SQL frameworks</a:t>
            </a:r>
          </a:p>
          <a:p>
            <a:pPr eaLnBrk="1" hangingPunct="1">
              <a:lnSpc>
                <a:spcPct val="90000"/>
              </a:lnSpc>
            </a:pPr>
            <a:r>
              <a:rPr lang="en-US" smtClean="0"/>
              <a:t>CLICK – in the remaining time, we’ll look at a freeware, starter framework I’ve built and used in one form or another for 12 years.</a:t>
            </a:r>
          </a:p>
          <a:p>
            <a:pPr eaLnBrk="1" hangingPunct="1">
              <a:lnSpc>
                <a:spcPct val="90000"/>
              </a:lnSpc>
            </a:pPr>
            <a:endParaRPr lang="en-US" smtClean="0"/>
          </a:p>
        </p:txBody>
      </p:sp>
    </p:spTree>
    <p:extLst>
      <p:ext uri="{BB962C8B-B14F-4D97-AF65-F5344CB8AC3E}">
        <p14:creationId xmlns:p14="http://schemas.microsoft.com/office/powerpoint/2010/main" val="3223295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81780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eaLnBrk="1" hangingPunct="1"/>
            <a:r>
              <a:rPr lang="en-US" sz="1000" smtClean="0"/>
              <a:t>Let’s move on to why I’m fussing over frameworks. Why should I, the Oracle developer, care about them? You might be thinking -- to misquote Gold Hat in Legend of the Sierra Madre (1948 film with Humphrey Bogart): Frameworks? I don’t need no stinkin’ frameworks! Let’s talk about the use of frames and standardized processes in the auto and home construction industry briefly, as a metaphor for better understanding the need for proper software infrastructure and framing.</a:t>
            </a:r>
          </a:p>
          <a:p>
            <a:pPr eaLnBrk="1" hangingPunct="1"/>
            <a:r>
              <a:rPr lang="en-US" sz="1000" smtClean="0"/>
              <a:t>CLICK - When the auto industry was in its infancy, each vehicle was a custom, one-off, hand-crafted work of art and engineering (for its time). They were costly and production quite slow. It was the introduction of the first standardized car (134 Benz Velo made in 1895) and the assembly line by Ransom Olds in 1902, and later refinement by Henry Ford in 1914 that turned the world on its ear, and happened to coincide with the rise of the American economic juggernaut. Ford’s production increased 8 fold as a result of his practices (from 12 hours to 1.5 hours per car). It became so successful at producing clean, reliable cars quickly and cheaply, that any competitor who didn’t adopt the same practices could not compete. Of the 250 or so car companies before 1920, only 40 remained by 1930, 17 by 1945. Standardized platforms and part-sharing became commonplace between automakers by 1950, further reducing costs and making new model introduction easier.</a:t>
            </a:r>
          </a:p>
          <a:p>
            <a:pPr eaLnBrk="1" hangingPunct="1"/>
            <a:r>
              <a:rPr lang="en-US" sz="1000" smtClean="0"/>
              <a:t>CLICK – Then there’s home construction, a better metaphor in my opinion.</a:t>
            </a:r>
          </a:p>
        </p:txBody>
      </p:sp>
    </p:spTree>
    <p:extLst>
      <p:ext uri="{BB962C8B-B14F-4D97-AF65-F5344CB8AC3E}">
        <p14:creationId xmlns:p14="http://schemas.microsoft.com/office/powerpoint/2010/main" val="3610476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pPr eaLnBrk="1" hangingPunct="1"/>
            <a:r>
              <a:rPr lang="en-US" smtClean="0"/>
              <a:t>I could really enjoy living in a piece of software built like this. How about you?</a:t>
            </a:r>
          </a:p>
          <a:p>
            <a:pPr eaLnBrk="1" hangingPunct="1"/>
            <a:r>
              <a:rPr lang="en-US" smtClean="0"/>
              <a:t>CLICK. CLICK. CLICK.</a:t>
            </a:r>
          </a:p>
          <a:p>
            <a:pPr eaLnBrk="1" hangingPunct="1"/>
            <a:r>
              <a:rPr lang="en-US" smtClean="0"/>
              <a:t>This is how most homes used to be constructed, even when you think about the lowly cabin. Then came conventional “stick-built” homes. They were an improvement, with trusses and specialized workers who did nothing but framing. But blueprints still had to be followed for each one, relegating even spec homes to the “custom” category in my mind. And the practice was quite wasteful of materials.</a:t>
            </a:r>
          </a:p>
        </p:txBody>
      </p:sp>
    </p:spTree>
    <p:extLst>
      <p:ext uri="{BB962C8B-B14F-4D97-AF65-F5344CB8AC3E}">
        <p14:creationId xmlns:p14="http://schemas.microsoft.com/office/powerpoint/2010/main" val="3423295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673279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lnSpc>
                <a:spcPct val="90000"/>
              </a:lnSpc>
            </a:pPr>
            <a:r>
              <a:rPr lang="en-US" smtClean="0"/>
              <a:t>Then panelized homes were introduced, which is a very close match to what pre-built frameworks can do for your development.</a:t>
            </a:r>
          </a:p>
          <a:p>
            <a:pPr eaLnBrk="1" hangingPunct="1">
              <a:lnSpc>
                <a:spcPct val="90000"/>
              </a:lnSpc>
            </a:pPr>
            <a:r>
              <a:rPr lang="en-US" smtClean="0"/>
              <a:t>Blueprints are still followed, but it is done in factory or warehouse, CLICK designed specifically for churning out chunks of insulated home walls, with high quality, at a rapid pace by skilled craftsmen who do nothing but. The standardized, controlled practices produces far less waste, and produces perfectly square, to-spec components. CLICK</a:t>
            </a:r>
          </a:p>
          <a:p>
            <a:pPr eaLnBrk="1" hangingPunct="1">
              <a:lnSpc>
                <a:spcPct val="90000"/>
              </a:lnSpc>
            </a:pPr>
            <a:r>
              <a:rPr lang="en-US" smtClean="0"/>
              <a:t>When complete, the panels are delivered CLICK, CLICK usually on a single flatbed trailer. Using a few helpers and a special heavy lifter, the walls are usually up in a day,CLICK the roof shortly thereafter. CLICK</a:t>
            </a:r>
          </a:p>
          <a:p>
            <a:pPr eaLnBrk="1" hangingPunct="1">
              <a:lnSpc>
                <a:spcPct val="90000"/>
              </a:lnSpc>
            </a:pPr>
            <a:r>
              <a:rPr lang="en-US" smtClean="0"/>
              <a:t>New home in much less time for less money.</a:t>
            </a:r>
          </a:p>
          <a:p>
            <a:pPr eaLnBrk="1" hangingPunct="1">
              <a:lnSpc>
                <a:spcPct val="90000"/>
              </a:lnSpc>
            </a:pPr>
            <a:r>
              <a:rPr lang="en-US" smtClean="0"/>
              <a:t>The history of web site design followed a similar evolution from custom works of art to off-the-shelf and templatized.</a:t>
            </a:r>
          </a:p>
          <a:p>
            <a:pPr eaLnBrk="1" hangingPunct="1">
              <a:lnSpc>
                <a:spcPct val="90000"/>
              </a:lnSpc>
            </a:pPr>
            <a:r>
              <a:rPr lang="en-US" smtClean="0"/>
              <a:t>The same efficiencies and benefits can be realized when adopting frameworks and standardized practices into your software development. Those who attempt to continue the one-off, un-managed, custom-everything, or cowboy approaches will go the way of the dinosaur.</a:t>
            </a:r>
          </a:p>
        </p:txBody>
      </p:sp>
    </p:spTree>
    <p:extLst>
      <p:ext uri="{BB962C8B-B14F-4D97-AF65-F5344CB8AC3E}">
        <p14:creationId xmlns:p14="http://schemas.microsoft.com/office/powerpoint/2010/main" val="2462820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r>
              <a:rPr lang="en-US" smtClean="0"/>
              <a:t>By examining history then, we’ve established that good construction goes through growing pains until it gets to the point of using standardized, high-quality components as its frame in order to meet the needs of businesses and consumers for that construction to be fast, flexible and cheaper.</a:t>
            </a:r>
          </a:p>
          <a:p>
            <a:pPr eaLnBrk="1" hangingPunct="1"/>
            <a:r>
              <a:rPr lang="en-US" smtClean="0"/>
              <a:t>Yet that does not seem to be the case in many IT shops where they have an investment in custom PL/SQL. I’m hoping that as you are looking at these pictures, you’re thinking about the systems you maintain and build. Do you have sufficient thought and investment in the foundation and framing underlying your PL/SQL applications? If so, great! You may just need a little refinement and to fill a few holes in the services your framework offers. If not, it is time to start introducing one.</a:t>
            </a:r>
          </a:p>
        </p:txBody>
      </p:sp>
    </p:spTree>
    <p:extLst>
      <p:ext uri="{BB962C8B-B14F-4D97-AF65-F5344CB8AC3E}">
        <p14:creationId xmlns:p14="http://schemas.microsoft.com/office/powerpoint/2010/main" val="230188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eaLnBrk="1" hangingPunct="1"/>
            <a:r>
              <a:rPr lang="en-US" smtClean="0"/>
              <a:t>For most, lots of legacy code has already been written; things are difficult to maintain, let alone enhance; and something has to be done soon before things implode. It is </a:t>
            </a:r>
            <a:r>
              <a:rPr lang="en-US" u="sng" smtClean="0"/>
              <a:t>time to survey the current state of affairs at the company</a:t>
            </a:r>
            <a:r>
              <a:rPr lang="en-US" smtClean="0"/>
              <a:t>, acknowledging future direction, and then make a plan.</a:t>
            </a:r>
          </a:p>
          <a:p>
            <a:pPr eaLnBrk="1" hangingPunct="1"/>
            <a:r>
              <a:rPr lang="en-US" smtClean="0"/>
              <a:t>Your need for a PL/SQL application framework depends on a number of factors, only a few of which we'll have the time to cover here. 10:00</a:t>
            </a:r>
          </a:p>
        </p:txBody>
      </p:sp>
    </p:spTree>
    <p:extLst>
      <p:ext uri="{BB962C8B-B14F-4D97-AF65-F5344CB8AC3E}">
        <p14:creationId xmlns:p14="http://schemas.microsoft.com/office/powerpoint/2010/main" val="30121656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612855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lnSpc>
                <a:spcPct val="90000"/>
              </a:lnSpc>
            </a:pPr>
            <a:r>
              <a:rPr lang="en-US" smtClean="0"/>
              <a:t>Once you decide to design or find a suitable framework, or extend or improve the one you’ve got, it helps to know what it ought to contain and what it should look like when you’re done.</a:t>
            </a:r>
          </a:p>
          <a:p>
            <a:pPr eaLnBrk="1" hangingPunct="1">
              <a:lnSpc>
                <a:spcPct val="90000"/>
              </a:lnSpc>
            </a:pPr>
            <a:r>
              <a:rPr lang="en-US" smtClean="0"/>
              <a:t>Start with the low-level features that every system needs, no matter what type of application you are building. CLICK</a:t>
            </a:r>
          </a:p>
          <a:p>
            <a:pPr eaLnBrk="1" hangingPunct="1">
              <a:lnSpc>
                <a:spcPct val="90000"/>
              </a:lnSpc>
            </a:pPr>
            <a:r>
              <a:rPr lang="en-US" smtClean="0"/>
              <a:t>After those are in place, tested and documented you might then proceed to functionality specific to your application or industry. CLICK CLICK</a:t>
            </a:r>
          </a:p>
          <a:p>
            <a:pPr eaLnBrk="1" hangingPunct="1">
              <a:lnSpc>
                <a:spcPct val="90000"/>
              </a:lnSpc>
            </a:pPr>
            <a:r>
              <a:rPr lang="en-US" smtClean="0"/>
              <a:t>But in many cases, unless your systems are already mature and your problem domain is well understood, you might want to let your systems ripen a while, before you tackle the unique-to-you or your industry services that your framework needs to encapsulate and standardize.</a:t>
            </a:r>
          </a:p>
          <a:p>
            <a:pPr eaLnBrk="1" hangingPunct="1">
              <a:lnSpc>
                <a:spcPct val="90000"/>
              </a:lnSpc>
            </a:pPr>
            <a:r>
              <a:rPr lang="en-US" smtClean="0"/>
              <a:t>Perhaps your application has special needs surrounding image-handling, web pagination, reporting, SOA-fluency, geospatial mapping, inventory tracking, financial modeling, zip code distance calculation, ad-infinitum. Whatever your system does, you just need to find the hotspots, the things done more than once and/or inconsistently. Factor them out into a standardized, packaged API, and then introduce them into the code, testing vigorously as you go. 20:00</a:t>
            </a:r>
          </a:p>
          <a:p>
            <a:pPr eaLnBrk="1" hangingPunct="1">
              <a:lnSpc>
                <a:spcPct val="90000"/>
              </a:lnSpc>
            </a:pPr>
            <a:endParaRPr lang="en-US" smtClean="0"/>
          </a:p>
        </p:txBody>
      </p:sp>
    </p:spTree>
    <p:extLst>
      <p:ext uri="{BB962C8B-B14F-4D97-AF65-F5344CB8AC3E}">
        <p14:creationId xmlns:p14="http://schemas.microsoft.com/office/powerpoint/2010/main" val="1276034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r>
              <a:rPr lang="en-US" smtClean="0"/>
              <a:t>I you don’t get another thing out of this section, I’m hoping to impress one point upon you: keep it simple. Ensure your components are small, clean, robust, well-tested, easily remembered, and organized.</a:t>
            </a:r>
          </a:p>
          <a:p>
            <a:pPr eaLnBrk="1" hangingPunct="1"/>
            <a:r>
              <a:rPr lang="en-US" smtClean="0"/>
              <a:t>The human brain can handle just so much complexity before the synapses start misfiring and mistakes are made, lots of them. Expend the effort to make your frameworks elegant: Leonardo will be proud.</a:t>
            </a:r>
          </a:p>
        </p:txBody>
      </p:sp>
    </p:spTree>
    <p:extLst>
      <p:ext uri="{BB962C8B-B14F-4D97-AF65-F5344CB8AC3E}">
        <p14:creationId xmlns:p14="http://schemas.microsoft.com/office/powerpoint/2010/main" val="782319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pPr eaLnBrk="1" hangingPunct="1"/>
            <a:r>
              <a:rPr lang="en-US" smtClean="0"/>
              <a:t>I’d now like to share a few distilled points about framework construction that I either learned from folks like Kyte, Feuerstein and others, or from hard experience.</a:t>
            </a:r>
          </a:p>
        </p:txBody>
      </p:sp>
    </p:spTree>
    <p:extLst>
      <p:ext uri="{BB962C8B-B14F-4D97-AF65-F5344CB8AC3E}">
        <p14:creationId xmlns:p14="http://schemas.microsoft.com/office/powerpoint/2010/main" val="501982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626819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eaLnBrk="1" hangingPunct="1"/>
            <a:r>
              <a:rPr lang="en-US" smtClean="0"/>
              <a:t>The sometimes maligned Macchiavelli had this to say about getting a new way of things introduced…</a:t>
            </a:r>
          </a:p>
        </p:txBody>
      </p:sp>
    </p:spTree>
    <p:extLst>
      <p:ext uri="{BB962C8B-B14F-4D97-AF65-F5344CB8AC3E}">
        <p14:creationId xmlns:p14="http://schemas.microsoft.com/office/powerpoint/2010/main" val="170057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r>
              <a:rPr lang="en-US" smtClean="0"/>
              <a:t>Introduction of a framework into the inner workings of existing systems will take some time. Time is money. Most companies want to save as much of that as possible. They will consider your rocking the boat risky (even though what the framework does is stabilize the boat). You will need a sponsor so that your project is approved and not axed in backroom planning meetings. You will also need a champion to lay all the necessary groundwork and see that the ball isn't dropped.</a:t>
            </a:r>
          </a:p>
          <a:p>
            <a:pPr eaLnBrk="1" hangingPunct="1"/>
            <a:r>
              <a:rPr lang="en-US" smtClean="0"/>
              <a:t>Management needs to be prepared and updated, ideally with success stories as it rolls out in a phased approach to keep them jazzed.</a:t>
            </a:r>
          </a:p>
          <a:p>
            <a:pPr eaLnBrk="1" hangingPunct="1"/>
            <a:r>
              <a:rPr lang="en-US" smtClean="0"/>
              <a:t>Include the framework in the enterprise architectural statement or vision.</a:t>
            </a:r>
          </a:p>
          <a:p>
            <a:pPr eaLnBrk="1" hangingPunct="1"/>
            <a:r>
              <a:rPr lang="en-US" smtClean="0"/>
              <a:t>Include it in the development methodology in peer and technical review.</a:t>
            </a:r>
          </a:p>
          <a:p>
            <a:pPr eaLnBrk="1" hangingPunct="1"/>
            <a:r>
              <a:rPr lang="en-US" smtClean="0"/>
              <a:t>Anticipate and plan for training and learning curve time.</a:t>
            </a:r>
          </a:p>
        </p:txBody>
      </p:sp>
    </p:spTree>
    <p:extLst>
      <p:ext uri="{BB962C8B-B14F-4D97-AF65-F5344CB8AC3E}">
        <p14:creationId xmlns:p14="http://schemas.microsoft.com/office/powerpoint/2010/main" val="4172458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13715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961831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426525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480724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670462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322581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075969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851816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4254842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7165664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aphicFrame>
        <p:nvGraphicFramePr>
          <p:cNvPr id="4" name="Object 10"/>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80899" name="Image" r:id="rId3" imgW="7315215" imgH="5486411" progId="Photoshop.Image.7">
                  <p:embed/>
                </p:oleObj>
              </mc:Choice>
              <mc:Fallback>
                <p:oleObj name="Image" r:id="rId3" imgW="7315215" imgH="5486411" progId="Photoshop.Image.7">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0662" name="Rectangle 6"/>
          <p:cNvSpPr>
            <a:spLocks noGrp="1" noChangeArrowheads="1"/>
          </p:cNvSpPr>
          <p:nvPr>
            <p:ph type="subTitle" idx="1"/>
          </p:nvPr>
        </p:nvSpPr>
        <p:spPr>
          <a:xfrm>
            <a:off x="1046163" y="2921000"/>
            <a:ext cx="6269037" cy="1752600"/>
          </a:xfrm>
        </p:spPr>
        <p:txBody>
          <a:bodyPr/>
          <a:lstStyle>
            <a:lvl1pPr marL="0" indent="0" algn="r">
              <a:lnSpc>
                <a:spcPct val="80000"/>
              </a:lnSpc>
              <a:buFontTx/>
              <a:buNone/>
              <a:defRPr i="1">
                <a:solidFill>
                  <a:srgbClr val="FAEEC0"/>
                </a:solidFill>
                <a:effectLst>
                  <a:outerShdw blurRad="38100" dist="38100" dir="2700000" algn="tl">
                    <a:srgbClr val="000000"/>
                  </a:outerShdw>
                </a:effectLst>
              </a:defRPr>
            </a:lvl1pPr>
          </a:lstStyle>
          <a:p>
            <a:r>
              <a:rPr lang="en-US"/>
              <a:t>Click to edit Master</a:t>
            </a:r>
          </a:p>
        </p:txBody>
      </p:sp>
      <p:sp>
        <p:nvSpPr>
          <p:cNvPr id="70663" name="Rectangle 7"/>
          <p:cNvSpPr>
            <a:spLocks noGrp="1" noChangeArrowheads="1"/>
          </p:cNvSpPr>
          <p:nvPr>
            <p:ph type="ctrTitle"/>
          </p:nvPr>
        </p:nvSpPr>
        <p:spPr>
          <a:xfrm>
            <a:off x="1054100" y="1752600"/>
            <a:ext cx="6261100" cy="1143000"/>
          </a:xfrm>
          <a:effectLst/>
        </p:spPr>
        <p:txBody>
          <a:bodyPr/>
          <a:lstStyle>
            <a:lvl1pPr>
              <a:defRPr>
                <a:solidFill>
                  <a:srgbClr val="4D2A07"/>
                </a:solidFill>
              </a:defRPr>
            </a:lvl1pPr>
          </a:lstStyle>
          <a:p>
            <a:r>
              <a:rPr lang="en-US"/>
              <a:t>Click to edit Master title</a:t>
            </a:r>
          </a:p>
        </p:txBody>
      </p:sp>
      <p:sp>
        <p:nvSpPr>
          <p:cNvPr id="5" name="Rectangle 3"/>
          <p:cNvSpPr>
            <a:spLocks noGrp="1" noChangeArrowheads="1"/>
          </p:cNvSpPr>
          <p:nvPr>
            <p:ph type="dt" sz="half" idx="10"/>
          </p:nvPr>
        </p:nvSpPr>
        <p:spPr/>
        <p:txBody>
          <a:bodyPr/>
          <a:lstStyle>
            <a:lvl1pPr>
              <a:defRPr smtClean="0"/>
            </a:lvl1pPr>
          </a:lstStyle>
          <a:p>
            <a:pPr>
              <a:defRPr/>
            </a:pPr>
            <a:endParaRPr lang="en-US"/>
          </a:p>
        </p:txBody>
      </p:sp>
      <p:sp>
        <p:nvSpPr>
          <p:cNvPr id="6" name="Rectangle 4"/>
          <p:cNvSpPr>
            <a:spLocks noGrp="1" noChangeArrowheads="1"/>
          </p:cNvSpPr>
          <p:nvPr>
            <p:ph type="ftr" sz="quarter" idx="11"/>
          </p:nvPr>
        </p:nvSpPr>
        <p:spPr/>
        <p:txBody>
          <a:bodyPr/>
          <a:lstStyle>
            <a:lvl1pPr>
              <a:defRPr smtClean="0"/>
            </a:lvl1pPr>
          </a:lstStyle>
          <a:p>
            <a:pPr>
              <a:defRPr/>
            </a:pPr>
            <a:endParaRPr lang="en-US"/>
          </a:p>
        </p:txBody>
      </p:sp>
      <p:sp>
        <p:nvSpPr>
          <p:cNvPr id="7" name="Rectangle 11"/>
          <p:cNvSpPr>
            <a:spLocks noGrp="1" noChangeArrowheads="1"/>
          </p:cNvSpPr>
          <p:nvPr>
            <p:ph type="sldNum" sz="quarter" idx="12"/>
          </p:nvPr>
        </p:nvSpPr>
        <p:spPr/>
        <p:txBody>
          <a:bodyPr/>
          <a:lstStyle>
            <a:lvl1pPr>
              <a:defRPr smtClean="0"/>
            </a:lvl1pPr>
          </a:lstStyle>
          <a:p>
            <a:pPr>
              <a:defRPr/>
            </a:pPr>
            <a:r>
              <a:rPr lang="en-US"/>
              <a:t>Template 004.ppt  </a:t>
            </a:r>
            <a:fld id="{47D8C1CA-52E2-4725-8146-864C6CA80688}" type="slidenum">
              <a:rPr lang="en-US"/>
              <a:pPr>
                <a:defRPr/>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Template 4_beige</a:t>
            </a:r>
            <a:fld id="{D3E81F33-4DB3-417D-91BC-655F11A3B186}" type="slidenum">
              <a:rPr lang="en-US"/>
              <a:pPr>
                <a:defRPr/>
              </a:pPr>
              <a:t>‹#›</a:t>
            </a:fld>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Template 4_beige</a:t>
            </a:r>
            <a:fld id="{D455A640-4C8F-497B-8FF9-1E34F1BAFE3F}" type="slidenum">
              <a:rPr lang="en-US"/>
              <a:pPr>
                <a:defRPr/>
              </a:pPr>
              <a:t>‹#›</a:t>
            </a:fld>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536700"/>
            <a:ext cx="3733800" cy="2517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1536700"/>
            <a:ext cx="3733800" cy="2517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r>
              <a:rPr lang="en-US"/>
              <a:t>Template 4_beige</a:t>
            </a:r>
            <a:fld id="{03B02C80-7A16-4209-8369-CB2580FFDD99}" type="slidenum">
              <a:rPr lang="en-US"/>
              <a:pPr>
                <a:defRPr/>
              </a:pPr>
              <a:t>‹#›</a:t>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r>
              <a:rPr lang="en-US"/>
              <a:t>Template 4_beige</a:t>
            </a:r>
            <a:fld id="{8289520B-C447-4DAD-B02F-04B8DE6580E5}" type="slidenum">
              <a:rPr lang="en-US"/>
              <a:pPr>
                <a:defRPr/>
              </a:pPr>
              <a:t>‹#›</a:t>
            </a:fld>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r>
              <a:rPr lang="en-US"/>
              <a:t>Template 4_beige</a:t>
            </a:r>
            <a:fld id="{12E46047-53AC-47DC-AD4D-1C0720CAE4A4}" type="slidenum">
              <a:rPr lang="en-US"/>
              <a:pPr>
                <a:defRPr/>
              </a:pPr>
              <a:t>‹#›</a:t>
            </a:fld>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r>
              <a:rPr lang="en-US"/>
              <a:t>Template 4_beige</a:t>
            </a:r>
            <a:fld id="{1BD7F4FE-D63A-4F83-81D9-49FF74CA6609}" type="slidenum">
              <a:rPr lang="en-US"/>
              <a:pPr>
                <a:defRPr/>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r>
              <a:rPr lang="en-US"/>
              <a:t>Template 4_beige</a:t>
            </a:r>
            <a:fld id="{1E81C701-B35A-4A24-A35E-AA1265095FB3}" type="slidenum">
              <a:rPr lang="en-US"/>
              <a:pPr>
                <a:defRPr/>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r>
              <a:rPr lang="en-US"/>
              <a:t>Template 4_beige</a:t>
            </a:r>
            <a:fld id="{7D154500-EDA2-4377-A87D-1BFE0C654F1E}" type="slidenum">
              <a:rPr lang="en-US"/>
              <a:pPr>
                <a:defRPr/>
              </a:pPr>
              <a:t>‹#›</a:t>
            </a:fld>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Template 4_beige</a:t>
            </a:r>
            <a:fld id="{19F02708-E8EE-486D-87BA-F29CAE6A8A96}" type="slidenum">
              <a:rPr lang="en-US"/>
              <a:pPr>
                <a:defRPr/>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7525" y="123825"/>
            <a:ext cx="1933575" cy="3930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123825"/>
            <a:ext cx="5648325" cy="3930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Template 4_beige</a:t>
            </a:r>
            <a:fld id="{D267EE9C-6233-4A12-84E2-CA4189BAB5F8}" type="slidenum">
              <a:rPr lang="en-US"/>
              <a:pPr>
                <a:defRPr/>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66800" y="123825"/>
            <a:ext cx="7734300" cy="11842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066800" y="1536700"/>
            <a:ext cx="7620000" cy="251777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Template 4_beige</a:t>
            </a:r>
            <a:fld id="{10E20025-9990-4421-BE28-94766482C775}" type="slidenum">
              <a:rPr lang="en-US"/>
              <a:pPr>
                <a:defRPr/>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63300"/>
        </a:solidFill>
        <a:effectLst/>
      </p:bgPr>
    </p:bg>
    <p:spTree>
      <p:nvGrpSpPr>
        <p:cNvPr id="1" name=""/>
        <p:cNvGrpSpPr/>
        <p:nvPr/>
      </p:nvGrpSpPr>
      <p:grpSpPr>
        <a:xfrm>
          <a:off x="0" y="0"/>
          <a:ext cx="0" cy="0"/>
          <a:chOff x="0" y="0"/>
          <a:chExt cx="0" cy="0"/>
        </a:xfrm>
      </p:grpSpPr>
      <p:graphicFrame>
        <p:nvGraphicFramePr>
          <p:cNvPr id="1026" name="Object 18"/>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027" name="Image" r:id="rId15" imgW="7315215" imgH="5486411" progId="Photoshop.Image.6">
                  <p:embed/>
                </p:oleObj>
              </mc:Choice>
              <mc:Fallback>
                <p:oleObj name="Image" r:id="rId15" imgW="7315215" imgH="5486411" progId="Photoshop.Image.6">
                  <p:embed/>
                  <p:pic>
                    <p:nvPicPr>
                      <p:cNvPr id="0" name="Object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993300"/>
                            </a:solidFill>
                          </a14:hiddenFill>
                        </a:ext>
                        <a:ext uri="{91240B29-F687-4F45-9708-019B960494DF}">
                          <a14:hiddenLine xmlns:a14="http://schemas.microsoft.com/office/drawing/2010/main" w="9525">
                            <a:solidFill>
                              <a:srgbClr val="362108"/>
                            </a:solidFill>
                            <a:miter lim="800000"/>
                            <a:headEnd/>
                            <a:tailEnd/>
                          </a14:hiddenLine>
                        </a:ext>
                        <a:ext uri="{AF507438-7753-43E0-B8FC-AC1667EBCBE1}">
                          <a14:hiddenEffects xmlns:a14="http://schemas.microsoft.com/office/drawing/2010/main">
                            <a:effectLst>
                              <a:outerShdw dist="35921" dir="2700000" algn="ctr" rotWithShape="0">
                                <a:srgbClr val="080808"/>
                              </a:outerShdw>
                            </a:effectLst>
                          </a14:hiddenEffects>
                        </a:ext>
                      </a:extLst>
                    </p:spPr>
                  </p:pic>
                </p:oleObj>
              </mc:Fallback>
            </mc:AlternateContent>
          </a:graphicData>
        </a:graphic>
      </p:graphicFrame>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7239000" y="6629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smtClean="0">
                <a:solidFill>
                  <a:schemeClr val="folHlink"/>
                </a:solidFill>
              </a:defRPr>
            </a:lvl1pPr>
          </a:lstStyle>
          <a:p>
            <a:pPr>
              <a:defRPr/>
            </a:pPr>
            <a:r>
              <a:rPr lang="en-US"/>
              <a:t>Template 4_beige</a:t>
            </a:r>
            <a:fld id="{38261C29-666C-44BD-8097-A5671508DEC9}" type="slidenum">
              <a:rPr lang="en-US"/>
              <a:pPr>
                <a:defRPr/>
              </a:pPr>
              <a:t>‹#›</a:t>
            </a:fld>
            <a:endParaRPr lang="en-US"/>
          </a:p>
        </p:txBody>
      </p:sp>
      <p:sp>
        <p:nvSpPr>
          <p:cNvPr id="1027" name="Rectangle 3"/>
          <p:cNvSpPr>
            <a:spLocks noGrp="1" noChangeArrowheads="1"/>
          </p:cNvSpPr>
          <p:nvPr>
            <p:ph type="body" idx="1"/>
          </p:nvPr>
        </p:nvSpPr>
        <p:spPr bwMode="auto">
          <a:xfrm>
            <a:off x="1066800" y="1536700"/>
            <a:ext cx="7620000" cy="2517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 </a:t>
            </a:r>
          </a:p>
          <a:p>
            <a:pPr lvl="3"/>
            <a:r>
              <a:rPr lang="en-US" smtClean="0"/>
              <a:t>Fourth level</a:t>
            </a:r>
          </a:p>
          <a:p>
            <a:pPr lvl="4"/>
            <a:r>
              <a:rPr lang="en-US" smtClean="0"/>
              <a:t>Fifth level</a:t>
            </a:r>
          </a:p>
        </p:txBody>
      </p:sp>
      <p:sp>
        <p:nvSpPr>
          <p:cNvPr id="2" name="Rectangle 2"/>
          <p:cNvSpPr>
            <a:spLocks noGrp="1" noChangeArrowheads="1"/>
          </p:cNvSpPr>
          <p:nvPr>
            <p:ph type="title"/>
          </p:nvPr>
        </p:nvSpPr>
        <p:spPr bwMode="auto">
          <a:xfrm>
            <a:off x="1066800" y="123825"/>
            <a:ext cx="7734300" cy="1184275"/>
          </a:xfrm>
          <a:prstGeom prst="rect">
            <a:avLst/>
          </a:prstGeom>
          <a:noFill/>
          <a:ln w="9525">
            <a:noFill/>
            <a:miter lim="800000"/>
            <a:headEnd/>
            <a:tailEnd/>
          </a:ln>
          <a:effectLst>
            <a:outerShdw dist="28398" dir="1593903" algn="ctr" rotWithShape="0">
              <a:srgbClr val="292929"/>
            </a:outerShdw>
          </a:effectLst>
        </p:spPr>
        <p:txBody>
          <a:bodyPr vert="horz" wrap="square" lIns="91440" tIns="45720" rIns="91440" bIns="45720" numCol="1" anchor="b" anchorCtr="0" compatLnSpc="1">
            <a:prstTxWarp prst="textNoShape">
              <a:avLst/>
            </a:prstTxWarp>
          </a:bodyPr>
          <a:lstStyle/>
          <a:p>
            <a:pPr lvl="0"/>
            <a:r>
              <a:rPr lang="en-US" smtClean="0"/>
              <a:t>This Is the Title 40PT Font</a:t>
            </a:r>
          </a:p>
        </p:txBody>
      </p:sp>
    </p:spTree>
  </p:cSld>
  <p:clrMap bg1="lt1" tx1="dk1" bg2="lt2" tx2="dk2" accent1="accent1" accent2="accent2" accent3="accent3" accent4="accent4" accent5="accent5" accent6="accent6" hlink="hlink" folHlink="folHlink"/>
  <p:sldLayoutIdLst>
    <p:sldLayoutId id="2147483673"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strips(downLeft)">
                                      <p:cBhvr>
                                        <p:cTn id="7" dur="500"/>
                                        <p:tgtEl>
                                          <p:spTgt spid="1027">
                                            <p:txEl>
                                              <p:pRg st="0" end="0"/>
                                            </p:txEl>
                                          </p:spTgt>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027">
                                            <p:txEl>
                                              <p:pRg st="1" end="1"/>
                                            </p:txEl>
                                          </p:spTgt>
                                        </p:tgtEl>
                                        <p:attrNameLst>
                                          <p:attrName>style.visibility</p:attrName>
                                        </p:attrNameLst>
                                      </p:cBhvr>
                                      <p:to>
                                        <p:strVal val="visible"/>
                                      </p:to>
                                    </p:set>
                                    <p:animEffect transition="in" filter="strips(downLeft)">
                                      <p:cBhvr>
                                        <p:cTn id="10" dur="500"/>
                                        <p:tgtEl>
                                          <p:spTgt spid="1027">
                                            <p:txEl>
                                              <p:pRg st="1" end="1"/>
                                            </p:txEl>
                                          </p:spTgt>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1027">
                                            <p:txEl>
                                              <p:pRg st="2" end="2"/>
                                            </p:txEl>
                                          </p:spTgt>
                                        </p:tgtEl>
                                        <p:attrNameLst>
                                          <p:attrName>style.visibility</p:attrName>
                                        </p:attrNameLst>
                                      </p:cBhvr>
                                      <p:to>
                                        <p:strVal val="visible"/>
                                      </p:to>
                                    </p:set>
                                    <p:animEffect transition="in" filter="strips(downLeft)">
                                      <p:cBhvr>
                                        <p:cTn id="13" dur="500"/>
                                        <p:tgtEl>
                                          <p:spTgt spid="1027">
                                            <p:txEl>
                                              <p:pRg st="2" end="2"/>
                                            </p:txEl>
                                          </p:spTgt>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1027">
                                            <p:txEl>
                                              <p:pRg st="3" end="3"/>
                                            </p:txEl>
                                          </p:spTgt>
                                        </p:tgtEl>
                                        <p:attrNameLst>
                                          <p:attrName>style.visibility</p:attrName>
                                        </p:attrNameLst>
                                      </p:cBhvr>
                                      <p:to>
                                        <p:strVal val="visible"/>
                                      </p:to>
                                    </p:set>
                                    <p:animEffect transition="in" filter="strips(downLeft)">
                                      <p:cBhvr>
                                        <p:cTn id="16" dur="500"/>
                                        <p:tgtEl>
                                          <p:spTgt spid="1027">
                                            <p:txEl>
                                              <p:pRg st="3" end="3"/>
                                            </p:txEl>
                                          </p:spTgt>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1027">
                                            <p:txEl>
                                              <p:pRg st="4" end="4"/>
                                            </p:txEl>
                                          </p:spTgt>
                                        </p:tgtEl>
                                        <p:attrNameLst>
                                          <p:attrName>style.visibility</p:attrName>
                                        </p:attrNameLst>
                                      </p:cBhvr>
                                      <p:to>
                                        <p:strVal val="visible"/>
                                      </p:to>
                                    </p:set>
                                    <p:animEffect transition="in" filter="strips(downLeft)">
                                      <p:cBhvr>
                                        <p:cTn id="19"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8" presetClass="entr" presetSubtype="12"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trips(downLeft)">
                      <p:cBhvr>
                        <p:cTn dur="500"/>
                        <p:tgtEl>
                          <p:spTgt spid="1027"/>
                        </p:tgtEl>
                      </p:cBhvr>
                    </p:animEffect>
                  </p:childTnLst>
                </p:cTn>
              </p:par>
            </p:tnLst>
          </p:tmpl>
          <p:tmpl lvl="2">
            <p:tnLst>
              <p:par>
                <p:cTn presetID="18" presetClass="entr" presetSubtype="12"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trips(downLeft)">
                      <p:cBhvr>
                        <p:cTn dur="500"/>
                        <p:tgtEl>
                          <p:spTgt spid="1027"/>
                        </p:tgtEl>
                      </p:cBhvr>
                    </p:animEffect>
                  </p:childTnLst>
                </p:cTn>
              </p:par>
            </p:tnLst>
          </p:tmpl>
          <p:tmpl lvl="3">
            <p:tnLst>
              <p:par>
                <p:cTn presetID="18" presetClass="entr" presetSubtype="12"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trips(downLeft)">
                      <p:cBhvr>
                        <p:cTn dur="500"/>
                        <p:tgtEl>
                          <p:spTgt spid="1027"/>
                        </p:tgtEl>
                      </p:cBhvr>
                    </p:animEffect>
                  </p:childTnLst>
                </p:cTn>
              </p:par>
            </p:tnLst>
          </p:tmpl>
          <p:tmpl lvl="4">
            <p:tnLst>
              <p:par>
                <p:cTn presetID="18" presetClass="entr" presetSubtype="12"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trips(downLeft)">
                      <p:cBhvr>
                        <p:cTn dur="500"/>
                        <p:tgtEl>
                          <p:spTgt spid="1027"/>
                        </p:tgtEl>
                      </p:cBhvr>
                    </p:animEffect>
                  </p:childTnLst>
                </p:cTn>
              </p:par>
            </p:tnLst>
          </p:tmpl>
          <p:tmpl lvl="5">
            <p:tnLst>
              <p:par>
                <p:cTn presetID="18" presetClass="entr" presetSubtype="12"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trips(downLeft)">
                      <p:cBhvr>
                        <p:cTn dur="500"/>
                        <p:tgtEl>
                          <p:spTgt spid="1027"/>
                        </p:tgtEl>
                      </p:cBhvr>
                    </p:animEffect>
                  </p:childTnLst>
                </p:cTn>
              </p:par>
            </p:tnLst>
          </p:tmpl>
        </p:tmplLst>
      </p:bldP>
    </p:bldLst>
  </p:timing>
  <p:hf hdr="0" ftr="0" dt="0"/>
  <p:txStyles>
    <p:titleStyle>
      <a:lvl1pPr algn="l" rtl="0" eaLnBrk="0" fontAlgn="base" hangingPunct="0">
        <a:lnSpc>
          <a:spcPct val="80000"/>
        </a:lnSpc>
        <a:spcBef>
          <a:spcPct val="0"/>
        </a:spcBef>
        <a:spcAft>
          <a:spcPct val="0"/>
        </a:spcAft>
        <a:defRPr sz="4000">
          <a:solidFill>
            <a:srgbClr val="FAEEC0"/>
          </a:solidFill>
          <a:latin typeface="+mj-lt"/>
          <a:ea typeface="+mj-ea"/>
          <a:cs typeface="+mj-cs"/>
        </a:defRPr>
      </a:lvl1pPr>
      <a:lvl2pPr algn="l" rtl="0" eaLnBrk="0" fontAlgn="base" hangingPunct="0">
        <a:lnSpc>
          <a:spcPct val="80000"/>
        </a:lnSpc>
        <a:spcBef>
          <a:spcPct val="0"/>
        </a:spcBef>
        <a:spcAft>
          <a:spcPct val="0"/>
        </a:spcAft>
        <a:defRPr sz="4000">
          <a:solidFill>
            <a:srgbClr val="FAEEC0"/>
          </a:solidFill>
          <a:latin typeface="Calisto MT" pitchFamily="18" charset="0"/>
        </a:defRPr>
      </a:lvl2pPr>
      <a:lvl3pPr algn="l" rtl="0" eaLnBrk="0" fontAlgn="base" hangingPunct="0">
        <a:lnSpc>
          <a:spcPct val="80000"/>
        </a:lnSpc>
        <a:spcBef>
          <a:spcPct val="0"/>
        </a:spcBef>
        <a:spcAft>
          <a:spcPct val="0"/>
        </a:spcAft>
        <a:defRPr sz="4000">
          <a:solidFill>
            <a:srgbClr val="FAEEC0"/>
          </a:solidFill>
          <a:latin typeface="Calisto MT" pitchFamily="18" charset="0"/>
        </a:defRPr>
      </a:lvl3pPr>
      <a:lvl4pPr algn="l" rtl="0" eaLnBrk="0" fontAlgn="base" hangingPunct="0">
        <a:lnSpc>
          <a:spcPct val="80000"/>
        </a:lnSpc>
        <a:spcBef>
          <a:spcPct val="0"/>
        </a:spcBef>
        <a:spcAft>
          <a:spcPct val="0"/>
        </a:spcAft>
        <a:defRPr sz="4000">
          <a:solidFill>
            <a:srgbClr val="FAEEC0"/>
          </a:solidFill>
          <a:latin typeface="Calisto MT" pitchFamily="18" charset="0"/>
        </a:defRPr>
      </a:lvl4pPr>
      <a:lvl5pPr algn="l" rtl="0" eaLnBrk="0" fontAlgn="base" hangingPunct="0">
        <a:lnSpc>
          <a:spcPct val="80000"/>
        </a:lnSpc>
        <a:spcBef>
          <a:spcPct val="0"/>
        </a:spcBef>
        <a:spcAft>
          <a:spcPct val="0"/>
        </a:spcAft>
        <a:defRPr sz="4000">
          <a:solidFill>
            <a:srgbClr val="FAEEC0"/>
          </a:solidFill>
          <a:latin typeface="Calisto MT" pitchFamily="18" charset="0"/>
        </a:defRPr>
      </a:lvl5pPr>
      <a:lvl6pPr marL="457200" algn="l" rtl="0" fontAlgn="base">
        <a:lnSpc>
          <a:spcPct val="80000"/>
        </a:lnSpc>
        <a:spcBef>
          <a:spcPct val="0"/>
        </a:spcBef>
        <a:spcAft>
          <a:spcPct val="0"/>
        </a:spcAft>
        <a:defRPr sz="4000">
          <a:solidFill>
            <a:srgbClr val="FAEEC0"/>
          </a:solidFill>
          <a:latin typeface="Calisto MT" pitchFamily="18" charset="0"/>
        </a:defRPr>
      </a:lvl6pPr>
      <a:lvl7pPr marL="914400" algn="l" rtl="0" fontAlgn="base">
        <a:lnSpc>
          <a:spcPct val="80000"/>
        </a:lnSpc>
        <a:spcBef>
          <a:spcPct val="0"/>
        </a:spcBef>
        <a:spcAft>
          <a:spcPct val="0"/>
        </a:spcAft>
        <a:defRPr sz="4000">
          <a:solidFill>
            <a:srgbClr val="FAEEC0"/>
          </a:solidFill>
          <a:latin typeface="Calisto MT" pitchFamily="18" charset="0"/>
        </a:defRPr>
      </a:lvl7pPr>
      <a:lvl8pPr marL="1371600" algn="l" rtl="0" fontAlgn="base">
        <a:lnSpc>
          <a:spcPct val="80000"/>
        </a:lnSpc>
        <a:spcBef>
          <a:spcPct val="0"/>
        </a:spcBef>
        <a:spcAft>
          <a:spcPct val="0"/>
        </a:spcAft>
        <a:defRPr sz="4000">
          <a:solidFill>
            <a:srgbClr val="FAEEC0"/>
          </a:solidFill>
          <a:latin typeface="Calisto MT" pitchFamily="18" charset="0"/>
        </a:defRPr>
      </a:lvl8pPr>
      <a:lvl9pPr marL="1828800" algn="l" rtl="0" fontAlgn="base">
        <a:lnSpc>
          <a:spcPct val="80000"/>
        </a:lnSpc>
        <a:spcBef>
          <a:spcPct val="0"/>
        </a:spcBef>
        <a:spcAft>
          <a:spcPct val="0"/>
        </a:spcAft>
        <a:defRPr sz="4000">
          <a:solidFill>
            <a:srgbClr val="FAEEC0"/>
          </a:solidFill>
          <a:latin typeface="Calisto MT" pitchFamily="18" charset="0"/>
        </a:defRPr>
      </a:lvl9pPr>
    </p:titleStyle>
    <p:bodyStyle>
      <a:lvl1pPr marL="182563" indent="-182563" algn="l" rtl="0" eaLnBrk="0" fontAlgn="base" hangingPunct="0">
        <a:lnSpc>
          <a:spcPct val="95000"/>
        </a:lnSpc>
        <a:spcBef>
          <a:spcPct val="45000"/>
        </a:spcBef>
        <a:spcAft>
          <a:spcPct val="0"/>
        </a:spcAft>
        <a:buSzPct val="85000"/>
        <a:buChar char="•"/>
        <a:tabLst>
          <a:tab pos="1939925" algn="l"/>
          <a:tab pos="7585075" algn="r"/>
        </a:tabLst>
        <a:defRPr sz="3200">
          <a:solidFill>
            <a:srgbClr val="4D2A07"/>
          </a:solidFill>
          <a:latin typeface="+mn-lt"/>
          <a:ea typeface="+mn-ea"/>
          <a:cs typeface="+mn-cs"/>
        </a:defRPr>
      </a:lvl1pPr>
      <a:lvl2pPr marL="627063" indent="-169863" algn="l" rtl="0" eaLnBrk="0" fontAlgn="base" hangingPunct="0">
        <a:lnSpc>
          <a:spcPct val="95000"/>
        </a:lnSpc>
        <a:spcBef>
          <a:spcPct val="45000"/>
        </a:spcBef>
        <a:spcAft>
          <a:spcPct val="0"/>
        </a:spcAft>
        <a:buSzPct val="85000"/>
        <a:buChar char="–"/>
        <a:tabLst>
          <a:tab pos="1939925" algn="l"/>
          <a:tab pos="7585075" algn="r"/>
        </a:tabLst>
        <a:defRPr sz="2800">
          <a:solidFill>
            <a:srgbClr val="4D2A07"/>
          </a:solidFill>
          <a:latin typeface="+mn-lt"/>
        </a:defRPr>
      </a:lvl2pPr>
      <a:lvl3pPr marL="1030288" indent="-115888" algn="l" rtl="0" eaLnBrk="0" fontAlgn="base" hangingPunct="0">
        <a:lnSpc>
          <a:spcPct val="95000"/>
        </a:lnSpc>
        <a:spcBef>
          <a:spcPct val="45000"/>
        </a:spcBef>
        <a:spcAft>
          <a:spcPct val="0"/>
        </a:spcAft>
        <a:buSzPct val="85000"/>
        <a:buChar char="•"/>
        <a:tabLst>
          <a:tab pos="1939925" algn="l"/>
          <a:tab pos="7585075" algn="r"/>
        </a:tabLst>
        <a:defRPr sz="2400">
          <a:solidFill>
            <a:srgbClr val="4D2A07"/>
          </a:solidFill>
          <a:latin typeface="+mn-lt"/>
        </a:defRPr>
      </a:lvl3pPr>
      <a:lvl4pPr marL="1435100" indent="-128588" algn="l" rtl="0" eaLnBrk="0" fontAlgn="base" hangingPunct="0">
        <a:lnSpc>
          <a:spcPct val="95000"/>
        </a:lnSpc>
        <a:spcBef>
          <a:spcPct val="45000"/>
        </a:spcBef>
        <a:spcAft>
          <a:spcPct val="0"/>
        </a:spcAft>
        <a:buSzPct val="85000"/>
        <a:buChar char="–"/>
        <a:tabLst>
          <a:tab pos="1939925" algn="l"/>
          <a:tab pos="7585075" algn="r"/>
        </a:tabLst>
        <a:defRPr sz="2000">
          <a:solidFill>
            <a:srgbClr val="4D2A07"/>
          </a:solidFill>
          <a:latin typeface="+mn-lt"/>
        </a:defRPr>
      </a:lvl4pPr>
      <a:lvl5pPr marL="1944688" indent="-115888" algn="l" rtl="0" eaLnBrk="0" fontAlgn="base" hangingPunct="0">
        <a:lnSpc>
          <a:spcPct val="95000"/>
        </a:lnSpc>
        <a:spcBef>
          <a:spcPct val="45000"/>
        </a:spcBef>
        <a:spcAft>
          <a:spcPct val="0"/>
        </a:spcAft>
        <a:buSzPct val="85000"/>
        <a:buChar char="•"/>
        <a:tabLst>
          <a:tab pos="1939925" algn="l"/>
          <a:tab pos="7585075" algn="r"/>
        </a:tabLst>
        <a:defRPr sz="2000">
          <a:solidFill>
            <a:srgbClr val="4D2A07"/>
          </a:solidFill>
          <a:latin typeface="+mn-lt"/>
        </a:defRPr>
      </a:lvl5pPr>
      <a:lvl6pPr marL="2401888" indent="-115888" algn="l" rtl="0" fontAlgn="base">
        <a:lnSpc>
          <a:spcPct val="95000"/>
        </a:lnSpc>
        <a:spcBef>
          <a:spcPct val="45000"/>
        </a:spcBef>
        <a:spcAft>
          <a:spcPct val="0"/>
        </a:spcAft>
        <a:buSzPct val="85000"/>
        <a:buChar char="•"/>
        <a:tabLst>
          <a:tab pos="1939925" algn="l"/>
          <a:tab pos="7585075" algn="r"/>
        </a:tabLst>
        <a:defRPr sz="2000">
          <a:solidFill>
            <a:srgbClr val="4D2A07"/>
          </a:solidFill>
          <a:latin typeface="+mn-lt"/>
        </a:defRPr>
      </a:lvl6pPr>
      <a:lvl7pPr marL="2859088" indent="-115888" algn="l" rtl="0" fontAlgn="base">
        <a:lnSpc>
          <a:spcPct val="95000"/>
        </a:lnSpc>
        <a:spcBef>
          <a:spcPct val="45000"/>
        </a:spcBef>
        <a:spcAft>
          <a:spcPct val="0"/>
        </a:spcAft>
        <a:buSzPct val="85000"/>
        <a:buChar char="•"/>
        <a:tabLst>
          <a:tab pos="1939925" algn="l"/>
          <a:tab pos="7585075" algn="r"/>
        </a:tabLst>
        <a:defRPr sz="2000">
          <a:solidFill>
            <a:srgbClr val="4D2A07"/>
          </a:solidFill>
          <a:latin typeface="+mn-lt"/>
        </a:defRPr>
      </a:lvl7pPr>
      <a:lvl8pPr marL="3316288" indent="-115888" algn="l" rtl="0" fontAlgn="base">
        <a:lnSpc>
          <a:spcPct val="95000"/>
        </a:lnSpc>
        <a:spcBef>
          <a:spcPct val="45000"/>
        </a:spcBef>
        <a:spcAft>
          <a:spcPct val="0"/>
        </a:spcAft>
        <a:buSzPct val="85000"/>
        <a:buChar char="•"/>
        <a:tabLst>
          <a:tab pos="1939925" algn="l"/>
          <a:tab pos="7585075" algn="r"/>
        </a:tabLst>
        <a:defRPr sz="2000">
          <a:solidFill>
            <a:srgbClr val="4D2A07"/>
          </a:solidFill>
          <a:latin typeface="+mn-lt"/>
        </a:defRPr>
      </a:lvl8pPr>
      <a:lvl9pPr marL="3773488" indent="-115888" algn="l" rtl="0" fontAlgn="base">
        <a:lnSpc>
          <a:spcPct val="95000"/>
        </a:lnSpc>
        <a:spcBef>
          <a:spcPct val="45000"/>
        </a:spcBef>
        <a:spcAft>
          <a:spcPct val="0"/>
        </a:spcAft>
        <a:buSzPct val="85000"/>
        <a:buChar char="•"/>
        <a:tabLst>
          <a:tab pos="1939925" algn="l"/>
          <a:tab pos="7585075" algn="r"/>
        </a:tabLst>
        <a:defRPr sz="2000">
          <a:solidFill>
            <a:srgbClr val="4D2A0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urceforge.net/projects/plsqlframestar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dbartisans.com/index.ht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hyperlink" Target="http://www.dbartisans.com/code.ht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qcgu.net/" TargetMode="External"/><Relationship Id="rId4" Type="http://schemas.openxmlformats.org/officeDocument/2006/relationships/hyperlink" Target="https://sourceforge.net/projects/plsqlframestart"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1"/>
          <p:cNvSpPr>
            <a:spLocks noGrp="1" noChangeArrowheads="1"/>
          </p:cNvSpPr>
          <p:nvPr>
            <p:ph type="sldNum" sz="quarter" idx="12"/>
          </p:nvPr>
        </p:nvSpPr>
        <p:spPr>
          <a:noFill/>
        </p:spPr>
        <p:txBody>
          <a:bodyPr/>
          <a:lstStyle/>
          <a:p>
            <a:r>
              <a:rPr lang="en-US"/>
              <a:t>Template 004.ppt  </a:t>
            </a:r>
            <a:fld id="{2C1C2A8F-681C-4133-826A-7D4A7ACA6E03}" type="slidenum">
              <a:rPr lang="en-US"/>
              <a:pPr/>
              <a:t>1</a:t>
            </a:fld>
            <a:endParaRPr lang="en-US"/>
          </a:p>
        </p:txBody>
      </p:sp>
      <p:sp>
        <p:nvSpPr>
          <p:cNvPr id="4099" name="Rectangle 20"/>
          <p:cNvSpPr>
            <a:spLocks noGrp="1" noChangeArrowheads="1"/>
          </p:cNvSpPr>
          <p:nvPr>
            <p:ph type="ctrTitle"/>
          </p:nvPr>
        </p:nvSpPr>
        <p:spPr>
          <a:xfrm>
            <a:off x="1054100" y="1752600"/>
            <a:ext cx="7251700" cy="1143000"/>
          </a:xfrm>
          <a:effectLst>
            <a:outerShdw dist="28398" dir="1593903" algn="ctr" rotWithShape="0">
              <a:srgbClr val="292929"/>
            </a:outerShdw>
          </a:effectLst>
        </p:spPr>
        <p:txBody>
          <a:bodyPr/>
          <a:lstStyle/>
          <a:p>
            <a:pPr eaLnBrk="1" hangingPunct="1"/>
            <a:r>
              <a:rPr lang="en-US" sz="3800" b="1" smtClean="0"/>
              <a:t>PL/SQL Application Frameworks</a:t>
            </a:r>
            <a:br>
              <a:rPr lang="en-US" sz="3800" b="1" smtClean="0"/>
            </a:br>
            <a:endParaRPr lang="en-US" sz="3800" b="1" smtClean="0"/>
          </a:p>
        </p:txBody>
      </p:sp>
      <p:sp>
        <p:nvSpPr>
          <p:cNvPr id="75797" name="Rectangle 21"/>
          <p:cNvSpPr>
            <a:spLocks noGrp="1" noChangeArrowheads="1"/>
          </p:cNvSpPr>
          <p:nvPr>
            <p:ph type="subTitle" idx="1"/>
          </p:nvPr>
        </p:nvSpPr>
        <p:spPr>
          <a:xfrm>
            <a:off x="1046163" y="2921000"/>
            <a:ext cx="7488237" cy="1752600"/>
          </a:xfrm>
        </p:spPr>
        <p:txBody>
          <a:bodyPr/>
          <a:lstStyle/>
          <a:p>
            <a:pPr algn="l" eaLnBrk="1" hangingPunct="1">
              <a:defRPr/>
            </a:pPr>
            <a:r>
              <a:rPr lang="en-US" smtClean="0"/>
              <a:t>For Custom Systems</a:t>
            </a:r>
          </a:p>
          <a:p>
            <a:pPr algn="l" eaLnBrk="1" hangingPunct="1">
              <a:defRPr/>
            </a:pPr>
            <a:r>
              <a:rPr lang="en-US" sz="2400" smtClean="0"/>
              <a:t>Presenter: Bill Coulam (bcoulam@yahoo.com)</a:t>
            </a:r>
          </a:p>
        </p:txBody>
      </p:sp>
      <p:grpSp>
        <p:nvGrpSpPr>
          <p:cNvPr id="4101" name="Group 102"/>
          <p:cNvGrpSpPr>
            <a:grpSpLocks/>
          </p:cNvGrpSpPr>
          <p:nvPr/>
        </p:nvGrpSpPr>
        <p:grpSpPr bwMode="auto">
          <a:xfrm>
            <a:off x="381000" y="5715000"/>
            <a:ext cx="3124200" cy="812800"/>
            <a:chOff x="528" y="922"/>
            <a:chExt cx="5084" cy="1518"/>
          </a:xfrm>
        </p:grpSpPr>
        <p:sp>
          <p:nvSpPr>
            <p:cNvPr id="75879" name="Freeform 103"/>
            <p:cNvSpPr>
              <a:spLocks/>
            </p:cNvSpPr>
            <p:nvPr/>
          </p:nvSpPr>
          <p:spPr bwMode="auto">
            <a:xfrm>
              <a:off x="1422" y="922"/>
              <a:ext cx="240" cy="252"/>
            </a:xfrm>
            <a:custGeom>
              <a:avLst/>
              <a:gdLst/>
              <a:ahLst/>
              <a:cxnLst>
                <a:cxn ang="0">
                  <a:pos x="79" y="20"/>
                </a:cxn>
                <a:cxn ang="0">
                  <a:pos x="76" y="20"/>
                </a:cxn>
                <a:cxn ang="0">
                  <a:pos x="73" y="11"/>
                </a:cxn>
                <a:cxn ang="0">
                  <a:pos x="53" y="7"/>
                </a:cxn>
                <a:cxn ang="0">
                  <a:pos x="47" y="7"/>
                </a:cxn>
                <a:cxn ang="0">
                  <a:pos x="47" y="21"/>
                </a:cxn>
                <a:cxn ang="0">
                  <a:pos x="47" y="52"/>
                </a:cxn>
                <a:cxn ang="0">
                  <a:pos x="49" y="79"/>
                </a:cxn>
                <a:cxn ang="0">
                  <a:pos x="60" y="81"/>
                </a:cxn>
                <a:cxn ang="0">
                  <a:pos x="60" y="84"/>
                </a:cxn>
                <a:cxn ang="0">
                  <a:pos x="22" y="84"/>
                </a:cxn>
                <a:cxn ang="0">
                  <a:pos x="22" y="81"/>
                </a:cxn>
                <a:cxn ang="0">
                  <a:pos x="32" y="79"/>
                </a:cxn>
                <a:cxn ang="0">
                  <a:pos x="35" y="52"/>
                </a:cxn>
                <a:cxn ang="0">
                  <a:pos x="35" y="21"/>
                </a:cxn>
                <a:cxn ang="0">
                  <a:pos x="34" y="7"/>
                </a:cxn>
                <a:cxn ang="0">
                  <a:pos x="28" y="7"/>
                </a:cxn>
                <a:cxn ang="0">
                  <a:pos x="8" y="11"/>
                </a:cxn>
                <a:cxn ang="0">
                  <a:pos x="4" y="20"/>
                </a:cxn>
                <a:cxn ang="0">
                  <a:pos x="0" y="19"/>
                </a:cxn>
                <a:cxn ang="0">
                  <a:pos x="2" y="1"/>
                </a:cxn>
                <a:cxn ang="0">
                  <a:pos x="3" y="0"/>
                </a:cxn>
                <a:cxn ang="0">
                  <a:pos x="41" y="2"/>
                </a:cxn>
                <a:cxn ang="0">
                  <a:pos x="79" y="0"/>
                </a:cxn>
                <a:cxn ang="0">
                  <a:pos x="80" y="1"/>
                </a:cxn>
                <a:cxn ang="0">
                  <a:pos x="79" y="20"/>
                </a:cxn>
              </a:cxnLst>
              <a:rect l="0" t="0" r="r" b="b"/>
              <a:pathLst>
                <a:path w="80" h="84">
                  <a:moveTo>
                    <a:pt x="79" y="20"/>
                  </a:moveTo>
                  <a:cubicBezTo>
                    <a:pt x="79" y="20"/>
                    <a:pt x="76" y="20"/>
                    <a:pt x="76" y="20"/>
                  </a:cubicBezTo>
                  <a:cubicBezTo>
                    <a:pt x="76" y="16"/>
                    <a:pt x="75" y="13"/>
                    <a:pt x="73" y="11"/>
                  </a:cubicBezTo>
                  <a:cubicBezTo>
                    <a:pt x="71" y="8"/>
                    <a:pt x="67" y="7"/>
                    <a:pt x="53" y="7"/>
                  </a:cubicBezTo>
                  <a:cubicBezTo>
                    <a:pt x="50" y="7"/>
                    <a:pt x="48" y="7"/>
                    <a:pt x="47" y="7"/>
                  </a:cubicBezTo>
                  <a:cubicBezTo>
                    <a:pt x="47" y="8"/>
                    <a:pt x="47" y="13"/>
                    <a:pt x="47" y="21"/>
                  </a:cubicBezTo>
                  <a:cubicBezTo>
                    <a:pt x="47" y="52"/>
                    <a:pt x="47" y="52"/>
                    <a:pt x="47" y="52"/>
                  </a:cubicBezTo>
                  <a:cubicBezTo>
                    <a:pt x="47" y="75"/>
                    <a:pt x="48" y="78"/>
                    <a:pt x="49" y="79"/>
                  </a:cubicBezTo>
                  <a:cubicBezTo>
                    <a:pt x="51" y="80"/>
                    <a:pt x="54" y="80"/>
                    <a:pt x="60" y="81"/>
                  </a:cubicBezTo>
                  <a:cubicBezTo>
                    <a:pt x="60" y="81"/>
                    <a:pt x="60" y="84"/>
                    <a:pt x="60" y="84"/>
                  </a:cubicBezTo>
                  <a:cubicBezTo>
                    <a:pt x="54" y="84"/>
                    <a:pt x="28" y="84"/>
                    <a:pt x="22" y="84"/>
                  </a:cubicBezTo>
                  <a:cubicBezTo>
                    <a:pt x="22" y="84"/>
                    <a:pt x="22" y="81"/>
                    <a:pt x="22" y="81"/>
                  </a:cubicBezTo>
                  <a:cubicBezTo>
                    <a:pt x="27" y="80"/>
                    <a:pt x="31" y="80"/>
                    <a:pt x="32" y="79"/>
                  </a:cubicBezTo>
                  <a:cubicBezTo>
                    <a:pt x="34" y="78"/>
                    <a:pt x="35" y="75"/>
                    <a:pt x="35" y="52"/>
                  </a:cubicBezTo>
                  <a:cubicBezTo>
                    <a:pt x="35" y="21"/>
                    <a:pt x="35" y="21"/>
                    <a:pt x="35" y="21"/>
                  </a:cubicBezTo>
                  <a:cubicBezTo>
                    <a:pt x="35" y="13"/>
                    <a:pt x="35" y="8"/>
                    <a:pt x="34" y="7"/>
                  </a:cubicBezTo>
                  <a:cubicBezTo>
                    <a:pt x="33" y="7"/>
                    <a:pt x="31" y="7"/>
                    <a:pt x="28" y="7"/>
                  </a:cubicBezTo>
                  <a:cubicBezTo>
                    <a:pt x="14" y="7"/>
                    <a:pt x="11" y="8"/>
                    <a:pt x="8" y="11"/>
                  </a:cubicBezTo>
                  <a:cubicBezTo>
                    <a:pt x="6" y="13"/>
                    <a:pt x="4" y="17"/>
                    <a:pt x="4" y="20"/>
                  </a:cubicBezTo>
                  <a:cubicBezTo>
                    <a:pt x="4" y="20"/>
                    <a:pt x="0" y="20"/>
                    <a:pt x="0" y="19"/>
                  </a:cubicBezTo>
                  <a:cubicBezTo>
                    <a:pt x="1" y="13"/>
                    <a:pt x="2" y="5"/>
                    <a:pt x="2" y="1"/>
                  </a:cubicBezTo>
                  <a:cubicBezTo>
                    <a:pt x="2" y="1"/>
                    <a:pt x="3" y="0"/>
                    <a:pt x="3" y="0"/>
                  </a:cubicBezTo>
                  <a:cubicBezTo>
                    <a:pt x="8" y="1"/>
                    <a:pt x="18" y="2"/>
                    <a:pt x="41" y="2"/>
                  </a:cubicBezTo>
                  <a:cubicBezTo>
                    <a:pt x="72" y="2"/>
                    <a:pt x="77" y="1"/>
                    <a:pt x="79" y="0"/>
                  </a:cubicBezTo>
                  <a:cubicBezTo>
                    <a:pt x="80" y="0"/>
                    <a:pt x="80" y="0"/>
                    <a:pt x="80" y="1"/>
                  </a:cubicBezTo>
                  <a:cubicBezTo>
                    <a:pt x="80" y="5"/>
                    <a:pt x="80" y="13"/>
                    <a:pt x="79" y="20"/>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0" name="Freeform 104"/>
            <p:cNvSpPr>
              <a:spLocks/>
            </p:cNvSpPr>
            <p:nvPr/>
          </p:nvSpPr>
          <p:spPr bwMode="auto">
            <a:xfrm>
              <a:off x="1691" y="925"/>
              <a:ext cx="287" cy="249"/>
            </a:xfrm>
            <a:custGeom>
              <a:avLst/>
              <a:gdLst/>
              <a:ahLst/>
              <a:cxnLst>
                <a:cxn ang="0">
                  <a:pos x="59" y="83"/>
                </a:cxn>
                <a:cxn ang="0">
                  <a:pos x="59" y="80"/>
                </a:cxn>
                <a:cxn ang="0">
                  <a:pos x="68" y="78"/>
                </a:cxn>
                <a:cxn ang="0">
                  <a:pos x="71" y="51"/>
                </a:cxn>
                <a:cxn ang="0">
                  <a:pos x="71" y="43"/>
                </a:cxn>
                <a:cxn ang="0">
                  <a:pos x="24" y="43"/>
                </a:cxn>
                <a:cxn ang="0">
                  <a:pos x="24" y="51"/>
                </a:cxn>
                <a:cxn ang="0">
                  <a:pos x="26" y="78"/>
                </a:cxn>
                <a:cxn ang="0">
                  <a:pos x="35" y="80"/>
                </a:cxn>
                <a:cxn ang="0">
                  <a:pos x="36" y="83"/>
                </a:cxn>
                <a:cxn ang="0">
                  <a:pos x="0" y="83"/>
                </a:cxn>
                <a:cxn ang="0">
                  <a:pos x="0" y="80"/>
                </a:cxn>
                <a:cxn ang="0">
                  <a:pos x="9" y="78"/>
                </a:cxn>
                <a:cxn ang="0">
                  <a:pos x="12" y="51"/>
                </a:cxn>
                <a:cxn ang="0">
                  <a:pos x="12" y="32"/>
                </a:cxn>
                <a:cxn ang="0">
                  <a:pos x="9" y="5"/>
                </a:cxn>
                <a:cxn ang="0">
                  <a:pos x="0" y="3"/>
                </a:cxn>
                <a:cxn ang="0">
                  <a:pos x="0" y="0"/>
                </a:cxn>
                <a:cxn ang="0">
                  <a:pos x="36" y="0"/>
                </a:cxn>
                <a:cxn ang="0">
                  <a:pos x="35" y="3"/>
                </a:cxn>
                <a:cxn ang="0">
                  <a:pos x="26" y="5"/>
                </a:cxn>
                <a:cxn ang="0">
                  <a:pos x="24" y="32"/>
                </a:cxn>
                <a:cxn ang="0">
                  <a:pos x="24" y="38"/>
                </a:cxn>
                <a:cxn ang="0">
                  <a:pos x="71" y="38"/>
                </a:cxn>
                <a:cxn ang="0">
                  <a:pos x="71" y="32"/>
                </a:cxn>
                <a:cxn ang="0">
                  <a:pos x="68" y="5"/>
                </a:cxn>
                <a:cxn ang="0">
                  <a:pos x="59" y="3"/>
                </a:cxn>
                <a:cxn ang="0">
                  <a:pos x="59" y="0"/>
                </a:cxn>
                <a:cxn ang="0">
                  <a:pos x="95" y="0"/>
                </a:cxn>
                <a:cxn ang="0">
                  <a:pos x="95" y="3"/>
                </a:cxn>
                <a:cxn ang="0">
                  <a:pos x="86" y="5"/>
                </a:cxn>
                <a:cxn ang="0">
                  <a:pos x="83" y="32"/>
                </a:cxn>
                <a:cxn ang="0">
                  <a:pos x="83" y="51"/>
                </a:cxn>
                <a:cxn ang="0">
                  <a:pos x="86" y="78"/>
                </a:cxn>
                <a:cxn ang="0">
                  <a:pos x="95" y="80"/>
                </a:cxn>
                <a:cxn ang="0">
                  <a:pos x="95" y="83"/>
                </a:cxn>
                <a:cxn ang="0">
                  <a:pos x="59" y="83"/>
                </a:cxn>
              </a:cxnLst>
              <a:rect l="0" t="0" r="r" b="b"/>
              <a:pathLst>
                <a:path w="95" h="83">
                  <a:moveTo>
                    <a:pt x="59" y="83"/>
                  </a:moveTo>
                  <a:cubicBezTo>
                    <a:pt x="59" y="83"/>
                    <a:pt x="59" y="80"/>
                    <a:pt x="59" y="80"/>
                  </a:cubicBezTo>
                  <a:cubicBezTo>
                    <a:pt x="65" y="79"/>
                    <a:pt x="67" y="79"/>
                    <a:pt x="68" y="78"/>
                  </a:cubicBezTo>
                  <a:cubicBezTo>
                    <a:pt x="70" y="77"/>
                    <a:pt x="71" y="74"/>
                    <a:pt x="71" y="51"/>
                  </a:cubicBezTo>
                  <a:cubicBezTo>
                    <a:pt x="71" y="43"/>
                    <a:pt x="71" y="43"/>
                    <a:pt x="71" y="43"/>
                  </a:cubicBezTo>
                  <a:cubicBezTo>
                    <a:pt x="24" y="43"/>
                    <a:pt x="24" y="43"/>
                    <a:pt x="24" y="43"/>
                  </a:cubicBezTo>
                  <a:cubicBezTo>
                    <a:pt x="24" y="51"/>
                    <a:pt x="24" y="51"/>
                    <a:pt x="24" y="51"/>
                  </a:cubicBezTo>
                  <a:cubicBezTo>
                    <a:pt x="24" y="74"/>
                    <a:pt x="25" y="77"/>
                    <a:pt x="26" y="78"/>
                  </a:cubicBezTo>
                  <a:cubicBezTo>
                    <a:pt x="28" y="79"/>
                    <a:pt x="30" y="79"/>
                    <a:pt x="35" y="80"/>
                  </a:cubicBezTo>
                  <a:cubicBezTo>
                    <a:pt x="36" y="80"/>
                    <a:pt x="36" y="83"/>
                    <a:pt x="36" y="83"/>
                  </a:cubicBezTo>
                  <a:cubicBezTo>
                    <a:pt x="29" y="83"/>
                    <a:pt x="6" y="83"/>
                    <a:pt x="0" y="83"/>
                  </a:cubicBezTo>
                  <a:cubicBezTo>
                    <a:pt x="0" y="83"/>
                    <a:pt x="0" y="80"/>
                    <a:pt x="0" y="80"/>
                  </a:cubicBezTo>
                  <a:cubicBezTo>
                    <a:pt x="6" y="79"/>
                    <a:pt x="8" y="79"/>
                    <a:pt x="9" y="78"/>
                  </a:cubicBezTo>
                  <a:cubicBezTo>
                    <a:pt x="11" y="77"/>
                    <a:pt x="12" y="74"/>
                    <a:pt x="12" y="51"/>
                  </a:cubicBezTo>
                  <a:cubicBezTo>
                    <a:pt x="12" y="32"/>
                    <a:pt x="12" y="32"/>
                    <a:pt x="12" y="32"/>
                  </a:cubicBezTo>
                  <a:cubicBezTo>
                    <a:pt x="12" y="9"/>
                    <a:pt x="11" y="6"/>
                    <a:pt x="9" y="5"/>
                  </a:cubicBezTo>
                  <a:cubicBezTo>
                    <a:pt x="8" y="4"/>
                    <a:pt x="6" y="4"/>
                    <a:pt x="0" y="3"/>
                  </a:cubicBezTo>
                  <a:cubicBezTo>
                    <a:pt x="0" y="3"/>
                    <a:pt x="0" y="0"/>
                    <a:pt x="0" y="0"/>
                  </a:cubicBezTo>
                  <a:cubicBezTo>
                    <a:pt x="6" y="0"/>
                    <a:pt x="29" y="0"/>
                    <a:pt x="36" y="0"/>
                  </a:cubicBezTo>
                  <a:cubicBezTo>
                    <a:pt x="36" y="0"/>
                    <a:pt x="36" y="3"/>
                    <a:pt x="35" y="3"/>
                  </a:cubicBezTo>
                  <a:cubicBezTo>
                    <a:pt x="30" y="4"/>
                    <a:pt x="28" y="4"/>
                    <a:pt x="26" y="5"/>
                  </a:cubicBezTo>
                  <a:cubicBezTo>
                    <a:pt x="25" y="6"/>
                    <a:pt x="24" y="9"/>
                    <a:pt x="24" y="32"/>
                  </a:cubicBezTo>
                  <a:cubicBezTo>
                    <a:pt x="24" y="38"/>
                    <a:pt x="24" y="38"/>
                    <a:pt x="24" y="38"/>
                  </a:cubicBezTo>
                  <a:cubicBezTo>
                    <a:pt x="71" y="38"/>
                    <a:pt x="71" y="38"/>
                    <a:pt x="71" y="38"/>
                  </a:cubicBezTo>
                  <a:cubicBezTo>
                    <a:pt x="71" y="32"/>
                    <a:pt x="71" y="32"/>
                    <a:pt x="71" y="32"/>
                  </a:cubicBezTo>
                  <a:cubicBezTo>
                    <a:pt x="71" y="9"/>
                    <a:pt x="70" y="6"/>
                    <a:pt x="68" y="5"/>
                  </a:cubicBezTo>
                  <a:cubicBezTo>
                    <a:pt x="67" y="4"/>
                    <a:pt x="65" y="4"/>
                    <a:pt x="59" y="3"/>
                  </a:cubicBezTo>
                  <a:cubicBezTo>
                    <a:pt x="59" y="3"/>
                    <a:pt x="59" y="0"/>
                    <a:pt x="59" y="0"/>
                  </a:cubicBezTo>
                  <a:cubicBezTo>
                    <a:pt x="66" y="0"/>
                    <a:pt x="88" y="0"/>
                    <a:pt x="95" y="0"/>
                  </a:cubicBezTo>
                  <a:cubicBezTo>
                    <a:pt x="95" y="0"/>
                    <a:pt x="95" y="3"/>
                    <a:pt x="95" y="3"/>
                  </a:cubicBezTo>
                  <a:cubicBezTo>
                    <a:pt x="89" y="4"/>
                    <a:pt x="87" y="4"/>
                    <a:pt x="86" y="5"/>
                  </a:cubicBezTo>
                  <a:cubicBezTo>
                    <a:pt x="84" y="6"/>
                    <a:pt x="83" y="9"/>
                    <a:pt x="83" y="32"/>
                  </a:cubicBezTo>
                  <a:cubicBezTo>
                    <a:pt x="83" y="51"/>
                    <a:pt x="83" y="51"/>
                    <a:pt x="83" y="51"/>
                  </a:cubicBezTo>
                  <a:cubicBezTo>
                    <a:pt x="83" y="74"/>
                    <a:pt x="84" y="77"/>
                    <a:pt x="86" y="78"/>
                  </a:cubicBezTo>
                  <a:cubicBezTo>
                    <a:pt x="87" y="79"/>
                    <a:pt x="89" y="79"/>
                    <a:pt x="95" y="80"/>
                  </a:cubicBezTo>
                  <a:cubicBezTo>
                    <a:pt x="95" y="80"/>
                    <a:pt x="95" y="83"/>
                    <a:pt x="95" y="83"/>
                  </a:cubicBezTo>
                  <a:cubicBezTo>
                    <a:pt x="88" y="83"/>
                    <a:pt x="66" y="83"/>
                    <a:pt x="59" y="83"/>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1" name="Freeform 105"/>
            <p:cNvSpPr>
              <a:spLocks/>
            </p:cNvSpPr>
            <p:nvPr/>
          </p:nvSpPr>
          <p:spPr bwMode="auto">
            <a:xfrm>
              <a:off x="2016" y="925"/>
              <a:ext cx="176" cy="249"/>
            </a:xfrm>
            <a:custGeom>
              <a:avLst/>
              <a:gdLst/>
              <a:ahLst/>
              <a:cxnLst>
                <a:cxn ang="0">
                  <a:pos x="56" y="81"/>
                </a:cxn>
                <a:cxn ang="0">
                  <a:pos x="51" y="83"/>
                </a:cxn>
                <a:cxn ang="0">
                  <a:pos x="23" y="82"/>
                </a:cxn>
                <a:cxn ang="0">
                  <a:pos x="0" y="83"/>
                </a:cxn>
                <a:cxn ang="0">
                  <a:pos x="0" y="80"/>
                </a:cxn>
                <a:cxn ang="0">
                  <a:pos x="9" y="78"/>
                </a:cxn>
                <a:cxn ang="0">
                  <a:pos x="12" y="51"/>
                </a:cxn>
                <a:cxn ang="0">
                  <a:pos x="12" y="32"/>
                </a:cxn>
                <a:cxn ang="0">
                  <a:pos x="9" y="5"/>
                </a:cxn>
                <a:cxn ang="0">
                  <a:pos x="0" y="3"/>
                </a:cxn>
                <a:cxn ang="0">
                  <a:pos x="0" y="0"/>
                </a:cxn>
                <a:cxn ang="0">
                  <a:pos x="35" y="0"/>
                </a:cxn>
                <a:cxn ang="0">
                  <a:pos x="56" y="0"/>
                </a:cxn>
                <a:cxn ang="0">
                  <a:pos x="57" y="0"/>
                </a:cxn>
                <a:cxn ang="0">
                  <a:pos x="55" y="18"/>
                </a:cxn>
                <a:cxn ang="0">
                  <a:pos x="52" y="17"/>
                </a:cxn>
                <a:cxn ang="0">
                  <a:pos x="49" y="9"/>
                </a:cxn>
                <a:cxn ang="0">
                  <a:pos x="34" y="5"/>
                </a:cxn>
                <a:cxn ang="0">
                  <a:pos x="24" y="6"/>
                </a:cxn>
                <a:cxn ang="0">
                  <a:pos x="23" y="19"/>
                </a:cxn>
                <a:cxn ang="0">
                  <a:pos x="23" y="37"/>
                </a:cxn>
                <a:cxn ang="0">
                  <a:pos x="33" y="37"/>
                </a:cxn>
                <a:cxn ang="0">
                  <a:pos x="48" y="30"/>
                </a:cxn>
                <a:cxn ang="0">
                  <a:pos x="51" y="30"/>
                </a:cxn>
                <a:cxn ang="0">
                  <a:pos x="51" y="52"/>
                </a:cxn>
                <a:cxn ang="0">
                  <a:pos x="47" y="52"/>
                </a:cxn>
                <a:cxn ang="0">
                  <a:pos x="45" y="45"/>
                </a:cxn>
                <a:cxn ang="0">
                  <a:pos x="33" y="43"/>
                </a:cxn>
                <a:cxn ang="0">
                  <a:pos x="23" y="43"/>
                </a:cxn>
                <a:cxn ang="0">
                  <a:pos x="23" y="51"/>
                </a:cxn>
                <a:cxn ang="0">
                  <a:pos x="26" y="75"/>
                </a:cxn>
                <a:cxn ang="0">
                  <a:pos x="37" y="78"/>
                </a:cxn>
                <a:cxn ang="0">
                  <a:pos x="52" y="73"/>
                </a:cxn>
                <a:cxn ang="0">
                  <a:pos x="57" y="64"/>
                </a:cxn>
                <a:cxn ang="0">
                  <a:pos x="59" y="65"/>
                </a:cxn>
                <a:cxn ang="0">
                  <a:pos x="56" y="81"/>
                </a:cxn>
              </a:cxnLst>
              <a:rect l="0" t="0" r="r" b="b"/>
              <a:pathLst>
                <a:path w="59" h="83">
                  <a:moveTo>
                    <a:pt x="56" y="81"/>
                  </a:moveTo>
                  <a:cubicBezTo>
                    <a:pt x="55" y="82"/>
                    <a:pt x="55" y="83"/>
                    <a:pt x="51" y="83"/>
                  </a:cubicBezTo>
                  <a:cubicBezTo>
                    <a:pt x="43" y="83"/>
                    <a:pt x="34" y="82"/>
                    <a:pt x="23" y="82"/>
                  </a:cubicBezTo>
                  <a:cubicBezTo>
                    <a:pt x="14" y="82"/>
                    <a:pt x="9" y="82"/>
                    <a:pt x="0" y="83"/>
                  </a:cubicBezTo>
                  <a:cubicBezTo>
                    <a:pt x="0" y="83"/>
                    <a:pt x="0" y="80"/>
                    <a:pt x="0" y="80"/>
                  </a:cubicBezTo>
                  <a:cubicBezTo>
                    <a:pt x="5" y="79"/>
                    <a:pt x="7" y="79"/>
                    <a:pt x="9" y="78"/>
                  </a:cubicBezTo>
                  <a:cubicBezTo>
                    <a:pt x="11" y="77"/>
                    <a:pt x="12" y="74"/>
                    <a:pt x="12" y="51"/>
                  </a:cubicBezTo>
                  <a:cubicBezTo>
                    <a:pt x="12" y="32"/>
                    <a:pt x="12" y="32"/>
                    <a:pt x="12" y="32"/>
                  </a:cubicBezTo>
                  <a:cubicBezTo>
                    <a:pt x="12" y="9"/>
                    <a:pt x="11" y="6"/>
                    <a:pt x="9" y="5"/>
                  </a:cubicBezTo>
                  <a:cubicBezTo>
                    <a:pt x="7" y="4"/>
                    <a:pt x="5" y="4"/>
                    <a:pt x="0" y="3"/>
                  </a:cubicBezTo>
                  <a:cubicBezTo>
                    <a:pt x="0" y="3"/>
                    <a:pt x="0" y="0"/>
                    <a:pt x="0" y="0"/>
                  </a:cubicBezTo>
                  <a:cubicBezTo>
                    <a:pt x="10" y="0"/>
                    <a:pt x="26" y="0"/>
                    <a:pt x="35" y="0"/>
                  </a:cubicBezTo>
                  <a:cubicBezTo>
                    <a:pt x="46" y="0"/>
                    <a:pt x="52" y="0"/>
                    <a:pt x="56" y="0"/>
                  </a:cubicBezTo>
                  <a:cubicBezTo>
                    <a:pt x="56" y="0"/>
                    <a:pt x="57" y="0"/>
                    <a:pt x="57" y="0"/>
                  </a:cubicBezTo>
                  <a:cubicBezTo>
                    <a:pt x="56" y="5"/>
                    <a:pt x="56" y="11"/>
                    <a:pt x="55" y="18"/>
                  </a:cubicBezTo>
                  <a:cubicBezTo>
                    <a:pt x="55" y="18"/>
                    <a:pt x="52" y="18"/>
                    <a:pt x="52" y="17"/>
                  </a:cubicBezTo>
                  <a:cubicBezTo>
                    <a:pt x="52" y="14"/>
                    <a:pt x="51" y="11"/>
                    <a:pt x="49" y="9"/>
                  </a:cubicBezTo>
                  <a:cubicBezTo>
                    <a:pt x="47" y="7"/>
                    <a:pt x="43" y="5"/>
                    <a:pt x="34" y="5"/>
                  </a:cubicBezTo>
                  <a:cubicBezTo>
                    <a:pt x="29" y="5"/>
                    <a:pt x="25" y="6"/>
                    <a:pt x="24" y="6"/>
                  </a:cubicBezTo>
                  <a:cubicBezTo>
                    <a:pt x="23" y="7"/>
                    <a:pt x="23" y="11"/>
                    <a:pt x="23" y="19"/>
                  </a:cubicBezTo>
                  <a:cubicBezTo>
                    <a:pt x="23" y="37"/>
                    <a:pt x="23" y="37"/>
                    <a:pt x="23" y="37"/>
                  </a:cubicBezTo>
                  <a:cubicBezTo>
                    <a:pt x="33" y="37"/>
                    <a:pt x="33" y="37"/>
                    <a:pt x="33" y="37"/>
                  </a:cubicBezTo>
                  <a:cubicBezTo>
                    <a:pt x="46" y="37"/>
                    <a:pt x="47" y="35"/>
                    <a:pt x="48" y="30"/>
                  </a:cubicBezTo>
                  <a:cubicBezTo>
                    <a:pt x="48" y="29"/>
                    <a:pt x="51" y="29"/>
                    <a:pt x="51" y="30"/>
                  </a:cubicBezTo>
                  <a:cubicBezTo>
                    <a:pt x="51" y="34"/>
                    <a:pt x="51" y="49"/>
                    <a:pt x="51" y="52"/>
                  </a:cubicBezTo>
                  <a:cubicBezTo>
                    <a:pt x="51" y="52"/>
                    <a:pt x="47" y="52"/>
                    <a:pt x="47" y="52"/>
                  </a:cubicBezTo>
                  <a:cubicBezTo>
                    <a:pt x="47" y="50"/>
                    <a:pt x="47" y="46"/>
                    <a:pt x="45" y="45"/>
                  </a:cubicBezTo>
                  <a:cubicBezTo>
                    <a:pt x="44" y="44"/>
                    <a:pt x="42" y="43"/>
                    <a:pt x="33" y="43"/>
                  </a:cubicBezTo>
                  <a:cubicBezTo>
                    <a:pt x="23" y="43"/>
                    <a:pt x="23" y="43"/>
                    <a:pt x="23" y="43"/>
                  </a:cubicBezTo>
                  <a:cubicBezTo>
                    <a:pt x="23" y="51"/>
                    <a:pt x="23" y="51"/>
                    <a:pt x="23" y="51"/>
                  </a:cubicBezTo>
                  <a:cubicBezTo>
                    <a:pt x="23" y="66"/>
                    <a:pt x="24" y="73"/>
                    <a:pt x="26" y="75"/>
                  </a:cubicBezTo>
                  <a:cubicBezTo>
                    <a:pt x="28" y="77"/>
                    <a:pt x="30" y="78"/>
                    <a:pt x="37" y="78"/>
                  </a:cubicBezTo>
                  <a:cubicBezTo>
                    <a:pt x="45" y="78"/>
                    <a:pt x="50" y="76"/>
                    <a:pt x="52" y="73"/>
                  </a:cubicBezTo>
                  <a:cubicBezTo>
                    <a:pt x="54" y="71"/>
                    <a:pt x="56" y="69"/>
                    <a:pt x="57" y="64"/>
                  </a:cubicBezTo>
                  <a:cubicBezTo>
                    <a:pt x="57" y="64"/>
                    <a:pt x="59" y="64"/>
                    <a:pt x="59" y="65"/>
                  </a:cubicBezTo>
                  <a:cubicBezTo>
                    <a:pt x="58" y="72"/>
                    <a:pt x="57" y="79"/>
                    <a:pt x="56" y="81"/>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2" name="Freeform 106"/>
            <p:cNvSpPr>
              <a:spLocks/>
            </p:cNvSpPr>
            <p:nvPr/>
          </p:nvSpPr>
          <p:spPr bwMode="auto">
            <a:xfrm>
              <a:off x="2362" y="922"/>
              <a:ext cx="233" cy="255"/>
            </a:xfrm>
            <a:custGeom>
              <a:avLst/>
              <a:gdLst/>
              <a:ahLst/>
              <a:cxnLst>
                <a:cxn ang="0">
                  <a:pos x="74" y="79"/>
                </a:cxn>
                <a:cxn ang="0">
                  <a:pos x="48" y="85"/>
                </a:cxn>
                <a:cxn ang="0">
                  <a:pos x="0" y="44"/>
                </a:cxn>
                <a:cxn ang="0">
                  <a:pos x="47" y="0"/>
                </a:cxn>
                <a:cxn ang="0">
                  <a:pos x="75" y="4"/>
                </a:cxn>
                <a:cxn ang="0">
                  <a:pos x="75" y="4"/>
                </a:cxn>
                <a:cxn ang="0">
                  <a:pos x="76" y="23"/>
                </a:cxn>
                <a:cxn ang="0">
                  <a:pos x="73" y="22"/>
                </a:cxn>
                <a:cxn ang="0">
                  <a:pos x="67" y="12"/>
                </a:cxn>
                <a:cxn ang="0">
                  <a:pos x="46" y="5"/>
                </a:cxn>
                <a:cxn ang="0">
                  <a:pos x="14" y="40"/>
                </a:cxn>
                <a:cxn ang="0">
                  <a:pos x="48" y="80"/>
                </a:cxn>
                <a:cxn ang="0">
                  <a:pos x="68" y="73"/>
                </a:cxn>
                <a:cxn ang="0">
                  <a:pos x="74" y="62"/>
                </a:cxn>
                <a:cxn ang="0">
                  <a:pos x="77" y="62"/>
                </a:cxn>
                <a:cxn ang="0">
                  <a:pos x="74" y="79"/>
                </a:cxn>
              </a:cxnLst>
              <a:rect l="0" t="0" r="r" b="b"/>
              <a:pathLst>
                <a:path w="77" h="85">
                  <a:moveTo>
                    <a:pt x="74" y="79"/>
                  </a:moveTo>
                  <a:cubicBezTo>
                    <a:pt x="72" y="81"/>
                    <a:pt x="63" y="85"/>
                    <a:pt x="48" y="85"/>
                  </a:cubicBezTo>
                  <a:cubicBezTo>
                    <a:pt x="21" y="85"/>
                    <a:pt x="0" y="66"/>
                    <a:pt x="0" y="44"/>
                  </a:cubicBezTo>
                  <a:cubicBezTo>
                    <a:pt x="0" y="22"/>
                    <a:pt x="18" y="0"/>
                    <a:pt x="47" y="0"/>
                  </a:cubicBezTo>
                  <a:cubicBezTo>
                    <a:pt x="62" y="0"/>
                    <a:pt x="70" y="5"/>
                    <a:pt x="75" y="4"/>
                  </a:cubicBezTo>
                  <a:cubicBezTo>
                    <a:pt x="75" y="4"/>
                    <a:pt x="75" y="4"/>
                    <a:pt x="75" y="4"/>
                  </a:cubicBezTo>
                  <a:cubicBezTo>
                    <a:pt x="75" y="9"/>
                    <a:pt x="76" y="16"/>
                    <a:pt x="76" y="23"/>
                  </a:cubicBezTo>
                  <a:cubicBezTo>
                    <a:pt x="76" y="23"/>
                    <a:pt x="73" y="23"/>
                    <a:pt x="73" y="22"/>
                  </a:cubicBezTo>
                  <a:cubicBezTo>
                    <a:pt x="72" y="19"/>
                    <a:pt x="70" y="15"/>
                    <a:pt x="67" y="12"/>
                  </a:cubicBezTo>
                  <a:cubicBezTo>
                    <a:pt x="63" y="8"/>
                    <a:pt x="55" y="5"/>
                    <a:pt x="46" y="5"/>
                  </a:cubicBezTo>
                  <a:cubicBezTo>
                    <a:pt x="22" y="5"/>
                    <a:pt x="14" y="22"/>
                    <a:pt x="14" y="40"/>
                  </a:cubicBezTo>
                  <a:cubicBezTo>
                    <a:pt x="14" y="60"/>
                    <a:pt x="27" y="80"/>
                    <a:pt x="48" y="80"/>
                  </a:cubicBezTo>
                  <a:cubicBezTo>
                    <a:pt x="57" y="80"/>
                    <a:pt x="64" y="78"/>
                    <a:pt x="68" y="73"/>
                  </a:cubicBezTo>
                  <a:cubicBezTo>
                    <a:pt x="71" y="70"/>
                    <a:pt x="73" y="66"/>
                    <a:pt x="74" y="62"/>
                  </a:cubicBezTo>
                  <a:cubicBezTo>
                    <a:pt x="74" y="61"/>
                    <a:pt x="77" y="62"/>
                    <a:pt x="77" y="62"/>
                  </a:cubicBezTo>
                  <a:cubicBezTo>
                    <a:pt x="76" y="69"/>
                    <a:pt x="75" y="77"/>
                    <a:pt x="74" y="79"/>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3" name="Freeform 107"/>
            <p:cNvSpPr>
              <a:spLocks/>
            </p:cNvSpPr>
            <p:nvPr/>
          </p:nvSpPr>
          <p:spPr bwMode="auto">
            <a:xfrm>
              <a:off x="2641" y="925"/>
              <a:ext cx="287" cy="249"/>
            </a:xfrm>
            <a:custGeom>
              <a:avLst/>
              <a:gdLst/>
              <a:ahLst/>
              <a:cxnLst>
                <a:cxn ang="0">
                  <a:pos x="60" y="83"/>
                </a:cxn>
                <a:cxn ang="0">
                  <a:pos x="60" y="80"/>
                </a:cxn>
                <a:cxn ang="0">
                  <a:pos x="69" y="78"/>
                </a:cxn>
                <a:cxn ang="0">
                  <a:pos x="72" y="51"/>
                </a:cxn>
                <a:cxn ang="0">
                  <a:pos x="72" y="43"/>
                </a:cxn>
                <a:cxn ang="0">
                  <a:pos x="24" y="43"/>
                </a:cxn>
                <a:cxn ang="0">
                  <a:pos x="24" y="51"/>
                </a:cxn>
                <a:cxn ang="0">
                  <a:pos x="27" y="78"/>
                </a:cxn>
                <a:cxn ang="0">
                  <a:pos x="36" y="80"/>
                </a:cxn>
                <a:cxn ang="0">
                  <a:pos x="36" y="83"/>
                </a:cxn>
                <a:cxn ang="0">
                  <a:pos x="1" y="83"/>
                </a:cxn>
                <a:cxn ang="0">
                  <a:pos x="1" y="80"/>
                </a:cxn>
                <a:cxn ang="0">
                  <a:pos x="10" y="78"/>
                </a:cxn>
                <a:cxn ang="0">
                  <a:pos x="13" y="51"/>
                </a:cxn>
                <a:cxn ang="0">
                  <a:pos x="13" y="32"/>
                </a:cxn>
                <a:cxn ang="0">
                  <a:pos x="10" y="5"/>
                </a:cxn>
                <a:cxn ang="0">
                  <a:pos x="1" y="3"/>
                </a:cxn>
                <a:cxn ang="0">
                  <a:pos x="1" y="0"/>
                </a:cxn>
                <a:cxn ang="0">
                  <a:pos x="36" y="0"/>
                </a:cxn>
                <a:cxn ang="0">
                  <a:pos x="36" y="3"/>
                </a:cxn>
                <a:cxn ang="0">
                  <a:pos x="27" y="5"/>
                </a:cxn>
                <a:cxn ang="0">
                  <a:pos x="24" y="32"/>
                </a:cxn>
                <a:cxn ang="0">
                  <a:pos x="24" y="38"/>
                </a:cxn>
                <a:cxn ang="0">
                  <a:pos x="72" y="38"/>
                </a:cxn>
                <a:cxn ang="0">
                  <a:pos x="72" y="32"/>
                </a:cxn>
                <a:cxn ang="0">
                  <a:pos x="69" y="5"/>
                </a:cxn>
                <a:cxn ang="0">
                  <a:pos x="60" y="3"/>
                </a:cxn>
                <a:cxn ang="0">
                  <a:pos x="60" y="0"/>
                </a:cxn>
                <a:cxn ang="0">
                  <a:pos x="96" y="0"/>
                </a:cxn>
                <a:cxn ang="0">
                  <a:pos x="95" y="3"/>
                </a:cxn>
                <a:cxn ang="0">
                  <a:pos x="86" y="5"/>
                </a:cxn>
                <a:cxn ang="0">
                  <a:pos x="83" y="32"/>
                </a:cxn>
                <a:cxn ang="0">
                  <a:pos x="83" y="51"/>
                </a:cxn>
                <a:cxn ang="0">
                  <a:pos x="86" y="78"/>
                </a:cxn>
                <a:cxn ang="0">
                  <a:pos x="95" y="80"/>
                </a:cxn>
                <a:cxn ang="0">
                  <a:pos x="96" y="83"/>
                </a:cxn>
                <a:cxn ang="0">
                  <a:pos x="60" y="83"/>
                </a:cxn>
              </a:cxnLst>
              <a:rect l="0" t="0" r="r" b="b"/>
              <a:pathLst>
                <a:path w="96" h="83">
                  <a:moveTo>
                    <a:pt x="60" y="83"/>
                  </a:moveTo>
                  <a:cubicBezTo>
                    <a:pt x="59" y="83"/>
                    <a:pt x="59" y="80"/>
                    <a:pt x="60" y="80"/>
                  </a:cubicBezTo>
                  <a:cubicBezTo>
                    <a:pt x="65" y="79"/>
                    <a:pt x="68" y="79"/>
                    <a:pt x="69" y="78"/>
                  </a:cubicBezTo>
                  <a:cubicBezTo>
                    <a:pt x="71" y="77"/>
                    <a:pt x="72" y="74"/>
                    <a:pt x="72" y="51"/>
                  </a:cubicBezTo>
                  <a:cubicBezTo>
                    <a:pt x="72" y="43"/>
                    <a:pt x="72" y="43"/>
                    <a:pt x="72" y="43"/>
                  </a:cubicBezTo>
                  <a:cubicBezTo>
                    <a:pt x="24" y="43"/>
                    <a:pt x="24" y="43"/>
                    <a:pt x="24" y="43"/>
                  </a:cubicBezTo>
                  <a:cubicBezTo>
                    <a:pt x="24" y="51"/>
                    <a:pt x="24" y="51"/>
                    <a:pt x="24" y="51"/>
                  </a:cubicBezTo>
                  <a:cubicBezTo>
                    <a:pt x="24" y="74"/>
                    <a:pt x="26" y="77"/>
                    <a:pt x="27" y="78"/>
                  </a:cubicBezTo>
                  <a:cubicBezTo>
                    <a:pt x="29" y="79"/>
                    <a:pt x="31" y="79"/>
                    <a:pt x="36" y="80"/>
                  </a:cubicBezTo>
                  <a:cubicBezTo>
                    <a:pt x="37" y="80"/>
                    <a:pt x="37" y="83"/>
                    <a:pt x="36" y="83"/>
                  </a:cubicBezTo>
                  <a:cubicBezTo>
                    <a:pt x="30" y="83"/>
                    <a:pt x="7" y="83"/>
                    <a:pt x="1" y="83"/>
                  </a:cubicBezTo>
                  <a:cubicBezTo>
                    <a:pt x="1" y="83"/>
                    <a:pt x="0" y="80"/>
                    <a:pt x="1" y="80"/>
                  </a:cubicBezTo>
                  <a:cubicBezTo>
                    <a:pt x="6" y="79"/>
                    <a:pt x="8" y="79"/>
                    <a:pt x="10" y="78"/>
                  </a:cubicBezTo>
                  <a:cubicBezTo>
                    <a:pt x="12" y="77"/>
                    <a:pt x="13" y="74"/>
                    <a:pt x="13" y="51"/>
                  </a:cubicBezTo>
                  <a:cubicBezTo>
                    <a:pt x="13" y="32"/>
                    <a:pt x="13" y="32"/>
                    <a:pt x="13" y="32"/>
                  </a:cubicBezTo>
                  <a:cubicBezTo>
                    <a:pt x="13" y="9"/>
                    <a:pt x="12" y="6"/>
                    <a:pt x="10" y="5"/>
                  </a:cubicBezTo>
                  <a:cubicBezTo>
                    <a:pt x="8" y="4"/>
                    <a:pt x="6" y="4"/>
                    <a:pt x="1" y="3"/>
                  </a:cubicBezTo>
                  <a:cubicBezTo>
                    <a:pt x="0" y="3"/>
                    <a:pt x="1" y="0"/>
                    <a:pt x="1" y="0"/>
                  </a:cubicBezTo>
                  <a:cubicBezTo>
                    <a:pt x="7" y="0"/>
                    <a:pt x="30" y="0"/>
                    <a:pt x="36" y="0"/>
                  </a:cubicBezTo>
                  <a:cubicBezTo>
                    <a:pt x="37" y="0"/>
                    <a:pt x="37" y="3"/>
                    <a:pt x="36" y="3"/>
                  </a:cubicBezTo>
                  <a:cubicBezTo>
                    <a:pt x="31" y="4"/>
                    <a:pt x="29" y="4"/>
                    <a:pt x="27" y="5"/>
                  </a:cubicBezTo>
                  <a:cubicBezTo>
                    <a:pt x="26" y="6"/>
                    <a:pt x="24" y="9"/>
                    <a:pt x="24" y="32"/>
                  </a:cubicBezTo>
                  <a:cubicBezTo>
                    <a:pt x="24" y="38"/>
                    <a:pt x="24" y="38"/>
                    <a:pt x="24" y="38"/>
                  </a:cubicBezTo>
                  <a:cubicBezTo>
                    <a:pt x="72" y="38"/>
                    <a:pt x="72" y="38"/>
                    <a:pt x="72" y="38"/>
                  </a:cubicBezTo>
                  <a:cubicBezTo>
                    <a:pt x="72" y="32"/>
                    <a:pt x="72" y="32"/>
                    <a:pt x="72" y="32"/>
                  </a:cubicBezTo>
                  <a:cubicBezTo>
                    <a:pt x="72" y="9"/>
                    <a:pt x="71" y="6"/>
                    <a:pt x="69" y="5"/>
                  </a:cubicBezTo>
                  <a:cubicBezTo>
                    <a:pt x="68" y="4"/>
                    <a:pt x="65" y="4"/>
                    <a:pt x="60" y="3"/>
                  </a:cubicBezTo>
                  <a:cubicBezTo>
                    <a:pt x="59" y="3"/>
                    <a:pt x="59" y="0"/>
                    <a:pt x="60" y="0"/>
                  </a:cubicBezTo>
                  <a:cubicBezTo>
                    <a:pt x="66" y="0"/>
                    <a:pt x="89" y="0"/>
                    <a:pt x="96" y="0"/>
                  </a:cubicBezTo>
                  <a:cubicBezTo>
                    <a:pt x="96" y="0"/>
                    <a:pt x="96" y="3"/>
                    <a:pt x="95" y="3"/>
                  </a:cubicBezTo>
                  <a:cubicBezTo>
                    <a:pt x="90" y="4"/>
                    <a:pt x="88" y="4"/>
                    <a:pt x="86" y="5"/>
                  </a:cubicBezTo>
                  <a:cubicBezTo>
                    <a:pt x="85" y="6"/>
                    <a:pt x="83" y="9"/>
                    <a:pt x="83" y="32"/>
                  </a:cubicBezTo>
                  <a:cubicBezTo>
                    <a:pt x="83" y="51"/>
                    <a:pt x="83" y="51"/>
                    <a:pt x="83" y="51"/>
                  </a:cubicBezTo>
                  <a:cubicBezTo>
                    <a:pt x="83" y="74"/>
                    <a:pt x="85" y="77"/>
                    <a:pt x="86" y="78"/>
                  </a:cubicBezTo>
                  <a:cubicBezTo>
                    <a:pt x="88" y="79"/>
                    <a:pt x="90" y="79"/>
                    <a:pt x="95" y="80"/>
                  </a:cubicBezTo>
                  <a:cubicBezTo>
                    <a:pt x="96" y="80"/>
                    <a:pt x="96" y="83"/>
                    <a:pt x="96" y="83"/>
                  </a:cubicBezTo>
                  <a:cubicBezTo>
                    <a:pt x="89" y="83"/>
                    <a:pt x="66" y="83"/>
                    <a:pt x="60" y="83"/>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4" name="Freeform 108"/>
            <p:cNvSpPr>
              <a:spLocks/>
            </p:cNvSpPr>
            <p:nvPr/>
          </p:nvSpPr>
          <p:spPr bwMode="auto">
            <a:xfrm>
              <a:off x="2959" y="925"/>
              <a:ext cx="276" cy="252"/>
            </a:xfrm>
            <a:custGeom>
              <a:avLst/>
              <a:gdLst/>
              <a:ahLst/>
              <a:cxnLst>
                <a:cxn ang="0">
                  <a:pos x="82" y="6"/>
                </a:cxn>
                <a:cxn ang="0">
                  <a:pos x="80" y="32"/>
                </a:cxn>
                <a:cxn ang="0">
                  <a:pos x="80" y="54"/>
                </a:cxn>
                <a:cxn ang="0">
                  <a:pos x="47" y="84"/>
                </a:cxn>
                <a:cxn ang="0">
                  <a:pos x="12" y="54"/>
                </a:cxn>
                <a:cxn ang="0">
                  <a:pos x="12" y="32"/>
                </a:cxn>
                <a:cxn ang="0">
                  <a:pos x="9" y="5"/>
                </a:cxn>
                <a:cxn ang="0">
                  <a:pos x="0" y="3"/>
                </a:cxn>
                <a:cxn ang="0">
                  <a:pos x="0" y="0"/>
                </a:cxn>
                <a:cxn ang="0">
                  <a:pos x="36" y="0"/>
                </a:cxn>
                <a:cxn ang="0">
                  <a:pos x="36" y="3"/>
                </a:cxn>
                <a:cxn ang="0">
                  <a:pos x="26" y="5"/>
                </a:cxn>
                <a:cxn ang="0">
                  <a:pos x="23" y="32"/>
                </a:cxn>
                <a:cxn ang="0">
                  <a:pos x="23" y="50"/>
                </a:cxn>
                <a:cxn ang="0">
                  <a:pos x="50" y="77"/>
                </a:cxn>
                <a:cxn ang="0">
                  <a:pos x="73" y="52"/>
                </a:cxn>
                <a:cxn ang="0">
                  <a:pos x="73" y="32"/>
                </a:cxn>
                <a:cxn ang="0">
                  <a:pos x="71" y="6"/>
                </a:cxn>
                <a:cxn ang="0">
                  <a:pos x="61" y="3"/>
                </a:cxn>
                <a:cxn ang="0">
                  <a:pos x="61" y="0"/>
                </a:cxn>
                <a:cxn ang="0">
                  <a:pos x="91" y="0"/>
                </a:cxn>
                <a:cxn ang="0">
                  <a:pos x="91" y="3"/>
                </a:cxn>
                <a:cxn ang="0">
                  <a:pos x="82" y="6"/>
                </a:cxn>
              </a:cxnLst>
              <a:rect l="0" t="0" r="r" b="b"/>
              <a:pathLst>
                <a:path w="92" h="84">
                  <a:moveTo>
                    <a:pt x="82" y="6"/>
                  </a:moveTo>
                  <a:cubicBezTo>
                    <a:pt x="81" y="7"/>
                    <a:pt x="80" y="9"/>
                    <a:pt x="80" y="32"/>
                  </a:cubicBezTo>
                  <a:cubicBezTo>
                    <a:pt x="80" y="54"/>
                    <a:pt x="80" y="54"/>
                    <a:pt x="80" y="54"/>
                  </a:cubicBezTo>
                  <a:cubicBezTo>
                    <a:pt x="80" y="69"/>
                    <a:pt x="67" y="84"/>
                    <a:pt x="47" y="84"/>
                  </a:cubicBezTo>
                  <a:cubicBezTo>
                    <a:pt x="26" y="84"/>
                    <a:pt x="12" y="71"/>
                    <a:pt x="12" y="54"/>
                  </a:cubicBezTo>
                  <a:cubicBezTo>
                    <a:pt x="12" y="32"/>
                    <a:pt x="12" y="32"/>
                    <a:pt x="12" y="32"/>
                  </a:cubicBezTo>
                  <a:cubicBezTo>
                    <a:pt x="12" y="9"/>
                    <a:pt x="11" y="6"/>
                    <a:pt x="9" y="5"/>
                  </a:cubicBezTo>
                  <a:cubicBezTo>
                    <a:pt x="8" y="4"/>
                    <a:pt x="6" y="4"/>
                    <a:pt x="0" y="3"/>
                  </a:cubicBezTo>
                  <a:cubicBezTo>
                    <a:pt x="0" y="3"/>
                    <a:pt x="0" y="0"/>
                    <a:pt x="0" y="0"/>
                  </a:cubicBezTo>
                  <a:cubicBezTo>
                    <a:pt x="6" y="0"/>
                    <a:pt x="30" y="0"/>
                    <a:pt x="36" y="0"/>
                  </a:cubicBezTo>
                  <a:cubicBezTo>
                    <a:pt x="36" y="0"/>
                    <a:pt x="37" y="3"/>
                    <a:pt x="36" y="3"/>
                  </a:cubicBezTo>
                  <a:cubicBezTo>
                    <a:pt x="31" y="4"/>
                    <a:pt x="28" y="4"/>
                    <a:pt x="26" y="5"/>
                  </a:cubicBezTo>
                  <a:cubicBezTo>
                    <a:pt x="25" y="6"/>
                    <a:pt x="23" y="9"/>
                    <a:pt x="23" y="32"/>
                  </a:cubicBezTo>
                  <a:cubicBezTo>
                    <a:pt x="23" y="50"/>
                    <a:pt x="23" y="50"/>
                    <a:pt x="23" y="50"/>
                  </a:cubicBezTo>
                  <a:cubicBezTo>
                    <a:pt x="23" y="66"/>
                    <a:pt x="33" y="77"/>
                    <a:pt x="50" y="77"/>
                  </a:cubicBezTo>
                  <a:cubicBezTo>
                    <a:pt x="66" y="77"/>
                    <a:pt x="73" y="66"/>
                    <a:pt x="73" y="52"/>
                  </a:cubicBezTo>
                  <a:cubicBezTo>
                    <a:pt x="73" y="32"/>
                    <a:pt x="73" y="32"/>
                    <a:pt x="73" y="32"/>
                  </a:cubicBezTo>
                  <a:cubicBezTo>
                    <a:pt x="73" y="9"/>
                    <a:pt x="72" y="7"/>
                    <a:pt x="71" y="6"/>
                  </a:cubicBezTo>
                  <a:cubicBezTo>
                    <a:pt x="69" y="4"/>
                    <a:pt x="66" y="4"/>
                    <a:pt x="61" y="3"/>
                  </a:cubicBezTo>
                  <a:cubicBezTo>
                    <a:pt x="61" y="3"/>
                    <a:pt x="61" y="0"/>
                    <a:pt x="61" y="0"/>
                  </a:cubicBezTo>
                  <a:cubicBezTo>
                    <a:pt x="68" y="0"/>
                    <a:pt x="85" y="0"/>
                    <a:pt x="91" y="0"/>
                  </a:cubicBezTo>
                  <a:cubicBezTo>
                    <a:pt x="92" y="0"/>
                    <a:pt x="92" y="3"/>
                    <a:pt x="91" y="3"/>
                  </a:cubicBezTo>
                  <a:cubicBezTo>
                    <a:pt x="86" y="4"/>
                    <a:pt x="84" y="4"/>
                    <a:pt x="82" y="6"/>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5" name="Freeform 109"/>
            <p:cNvSpPr>
              <a:spLocks noEditPoints="1"/>
            </p:cNvSpPr>
            <p:nvPr/>
          </p:nvSpPr>
          <p:spPr bwMode="auto">
            <a:xfrm>
              <a:off x="3261" y="925"/>
              <a:ext cx="271" cy="249"/>
            </a:xfrm>
            <a:custGeom>
              <a:avLst/>
              <a:gdLst/>
              <a:ahLst/>
              <a:cxnLst>
                <a:cxn ang="0">
                  <a:pos x="82" y="82"/>
                </a:cxn>
                <a:cxn ang="0">
                  <a:pos x="62" y="78"/>
                </a:cxn>
                <a:cxn ang="0">
                  <a:pos x="38" y="48"/>
                </a:cxn>
                <a:cxn ang="0">
                  <a:pos x="24" y="48"/>
                </a:cxn>
                <a:cxn ang="0">
                  <a:pos x="24" y="51"/>
                </a:cxn>
                <a:cxn ang="0">
                  <a:pos x="27" y="78"/>
                </a:cxn>
                <a:cxn ang="0">
                  <a:pos x="38" y="80"/>
                </a:cxn>
                <a:cxn ang="0">
                  <a:pos x="39" y="83"/>
                </a:cxn>
                <a:cxn ang="0">
                  <a:pos x="1" y="83"/>
                </a:cxn>
                <a:cxn ang="0">
                  <a:pos x="1" y="80"/>
                </a:cxn>
                <a:cxn ang="0">
                  <a:pos x="10" y="78"/>
                </a:cxn>
                <a:cxn ang="0">
                  <a:pos x="13" y="51"/>
                </a:cxn>
                <a:cxn ang="0">
                  <a:pos x="13" y="32"/>
                </a:cxn>
                <a:cxn ang="0">
                  <a:pos x="10" y="5"/>
                </a:cxn>
                <a:cxn ang="0">
                  <a:pos x="1" y="3"/>
                </a:cxn>
                <a:cxn ang="0">
                  <a:pos x="1" y="0"/>
                </a:cxn>
                <a:cxn ang="0">
                  <a:pos x="19" y="0"/>
                </a:cxn>
                <a:cxn ang="0">
                  <a:pos x="35" y="0"/>
                </a:cxn>
                <a:cxn ang="0">
                  <a:pos x="66" y="21"/>
                </a:cxn>
                <a:cxn ang="0">
                  <a:pos x="48" y="45"/>
                </a:cxn>
                <a:cxn ang="0">
                  <a:pos x="86" y="79"/>
                </a:cxn>
                <a:cxn ang="0">
                  <a:pos x="90" y="79"/>
                </a:cxn>
                <a:cxn ang="0">
                  <a:pos x="90" y="82"/>
                </a:cxn>
                <a:cxn ang="0">
                  <a:pos x="82" y="82"/>
                </a:cxn>
                <a:cxn ang="0">
                  <a:pos x="34" y="5"/>
                </a:cxn>
                <a:cxn ang="0">
                  <a:pos x="26" y="7"/>
                </a:cxn>
                <a:cxn ang="0">
                  <a:pos x="24" y="32"/>
                </a:cxn>
                <a:cxn ang="0">
                  <a:pos x="26" y="41"/>
                </a:cxn>
                <a:cxn ang="0">
                  <a:pos x="36" y="43"/>
                </a:cxn>
                <a:cxn ang="0">
                  <a:pos x="52" y="25"/>
                </a:cxn>
                <a:cxn ang="0">
                  <a:pos x="34" y="5"/>
                </a:cxn>
              </a:cxnLst>
              <a:rect l="0" t="0" r="r" b="b"/>
              <a:pathLst>
                <a:path w="90" h="83">
                  <a:moveTo>
                    <a:pt x="82" y="82"/>
                  </a:moveTo>
                  <a:cubicBezTo>
                    <a:pt x="74" y="82"/>
                    <a:pt x="67" y="82"/>
                    <a:pt x="62" y="78"/>
                  </a:cubicBezTo>
                  <a:cubicBezTo>
                    <a:pt x="55" y="74"/>
                    <a:pt x="48" y="65"/>
                    <a:pt x="38" y="48"/>
                  </a:cubicBezTo>
                  <a:cubicBezTo>
                    <a:pt x="32" y="48"/>
                    <a:pt x="29" y="48"/>
                    <a:pt x="24" y="48"/>
                  </a:cubicBezTo>
                  <a:cubicBezTo>
                    <a:pt x="24" y="51"/>
                    <a:pt x="24" y="51"/>
                    <a:pt x="24" y="51"/>
                  </a:cubicBezTo>
                  <a:cubicBezTo>
                    <a:pt x="24" y="74"/>
                    <a:pt x="26" y="77"/>
                    <a:pt x="27" y="78"/>
                  </a:cubicBezTo>
                  <a:cubicBezTo>
                    <a:pt x="29" y="79"/>
                    <a:pt x="33" y="79"/>
                    <a:pt x="38" y="80"/>
                  </a:cubicBezTo>
                  <a:cubicBezTo>
                    <a:pt x="39" y="80"/>
                    <a:pt x="39" y="83"/>
                    <a:pt x="39" y="83"/>
                  </a:cubicBezTo>
                  <a:cubicBezTo>
                    <a:pt x="33" y="83"/>
                    <a:pt x="7" y="83"/>
                    <a:pt x="1" y="83"/>
                  </a:cubicBezTo>
                  <a:cubicBezTo>
                    <a:pt x="0" y="83"/>
                    <a:pt x="0" y="80"/>
                    <a:pt x="1" y="80"/>
                  </a:cubicBezTo>
                  <a:cubicBezTo>
                    <a:pt x="6" y="79"/>
                    <a:pt x="9" y="79"/>
                    <a:pt x="10" y="78"/>
                  </a:cubicBezTo>
                  <a:cubicBezTo>
                    <a:pt x="11" y="77"/>
                    <a:pt x="13" y="74"/>
                    <a:pt x="13" y="51"/>
                  </a:cubicBezTo>
                  <a:cubicBezTo>
                    <a:pt x="13" y="32"/>
                    <a:pt x="13" y="32"/>
                    <a:pt x="13" y="32"/>
                  </a:cubicBezTo>
                  <a:cubicBezTo>
                    <a:pt x="13" y="9"/>
                    <a:pt x="11" y="6"/>
                    <a:pt x="10" y="5"/>
                  </a:cubicBezTo>
                  <a:cubicBezTo>
                    <a:pt x="9" y="4"/>
                    <a:pt x="6" y="4"/>
                    <a:pt x="1" y="3"/>
                  </a:cubicBezTo>
                  <a:cubicBezTo>
                    <a:pt x="0" y="3"/>
                    <a:pt x="0" y="0"/>
                    <a:pt x="1" y="0"/>
                  </a:cubicBezTo>
                  <a:cubicBezTo>
                    <a:pt x="7" y="0"/>
                    <a:pt x="13" y="0"/>
                    <a:pt x="19" y="0"/>
                  </a:cubicBezTo>
                  <a:cubicBezTo>
                    <a:pt x="23" y="0"/>
                    <a:pt x="29" y="0"/>
                    <a:pt x="35" y="0"/>
                  </a:cubicBezTo>
                  <a:cubicBezTo>
                    <a:pt x="54" y="0"/>
                    <a:pt x="66" y="11"/>
                    <a:pt x="66" y="21"/>
                  </a:cubicBezTo>
                  <a:cubicBezTo>
                    <a:pt x="66" y="31"/>
                    <a:pt x="58" y="40"/>
                    <a:pt x="48" y="45"/>
                  </a:cubicBezTo>
                  <a:cubicBezTo>
                    <a:pt x="66" y="71"/>
                    <a:pt x="75" y="79"/>
                    <a:pt x="86" y="79"/>
                  </a:cubicBezTo>
                  <a:cubicBezTo>
                    <a:pt x="87" y="79"/>
                    <a:pt x="89" y="79"/>
                    <a:pt x="90" y="79"/>
                  </a:cubicBezTo>
                  <a:cubicBezTo>
                    <a:pt x="90" y="79"/>
                    <a:pt x="90" y="82"/>
                    <a:pt x="90" y="82"/>
                  </a:cubicBezTo>
                  <a:cubicBezTo>
                    <a:pt x="88" y="82"/>
                    <a:pt x="85" y="82"/>
                    <a:pt x="82" y="82"/>
                  </a:cubicBezTo>
                  <a:close/>
                  <a:moveTo>
                    <a:pt x="34" y="5"/>
                  </a:moveTo>
                  <a:cubicBezTo>
                    <a:pt x="30" y="5"/>
                    <a:pt x="27" y="6"/>
                    <a:pt x="26" y="7"/>
                  </a:cubicBezTo>
                  <a:cubicBezTo>
                    <a:pt x="26" y="7"/>
                    <a:pt x="24" y="16"/>
                    <a:pt x="24" y="32"/>
                  </a:cubicBezTo>
                  <a:cubicBezTo>
                    <a:pt x="24" y="40"/>
                    <a:pt x="25" y="41"/>
                    <a:pt x="26" y="41"/>
                  </a:cubicBezTo>
                  <a:cubicBezTo>
                    <a:pt x="27" y="43"/>
                    <a:pt x="29" y="43"/>
                    <a:pt x="36" y="43"/>
                  </a:cubicBezTo>
                  <a:cubicBezTo>
                    <a:pt x="45" y="43"/>
                    <a:pt x="52" y="35"/>
                    <a:pt x="52" y="25"/>
                  </a:cubicBezTo>
                  <a:cubicBezTo>
                    <a:pt x="52" y="14"/>
                    <a:pt x="47" y="5"/>
                    <a:pt x="34" y="5"/>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6" name="Freeform 110"/>
            <p:cNvSpPr>
              <a:spLocks/>
            </p:cNvSpPr>
            <p:nvPr/>
          </p:nvSpPr>
          <p:spPr bwMode="auto">
            <a:xfrm>
              <a:off x="3522" y="922"/>
              <a:ext cx="235" cy="255"/>
            </a:xfrm>
            <a:custGeom>
              <a:avLst/>
              <a:gdLst/>
              <a:ahLst/>
              <a:cxnLst>
                <a:cxn ang="0">
                  <a:pos x="73" y="79"/>
                </a:cxn>
                <a:cxn ang="0">
                  <a:pos x="47" y="85"/>
                </a:cxn>
                <a:cxn ang="0">
                  <a:pos x="0" y="44"/>
                </a:cxn>
                <a:cxn ang="0">
                  <a:pos x="47" y="0"/>
                </a:cxn>
                <a:cxn ang="0">
                  <a:pos x="74" y="4"/>
                </a:cxn>
                <a:cxn ang="0">
                  <a:pos x="75" y="4"/>
                </a:cxn>
                <a:cxn ang="0">
                  <a:pos x="75" y="23"/>
                </a:cxn>
                <a:cxn ang="0">
                  <a:pos x="72" y="22"/>
                </a:cxn>
                <a:cxn ang="0">
                  <a:pos x="67" y="12"/>
                </a:cxn>
                <a:cxn ang="0">
                  <a:pos x="46" y="5"/>
                </a:cxn>
                <a:cxn ang="0">
                  <a:pos x="13" y="40"/>
                </a:cxn>
                <a:cxn ang="0">
                  <a:pos x="47" y="80"/>
                </a:cxn>
                <a:cxn ang="0">
                  <a:pos x="68" y="73"/>
                </a:cxn>
                <a:cxn ang="0">
                  <a:pos x="74" y="62"/>
                </a:cxn>
                <a:cxn ang="0">
                  <a:pos x="77" y="62"/>
                </a:cxn>
                <a:cxn ang="0">
                  <a:pos x="73" y="79"/>
                </a:cxn>
              </a:cxnLst>
              <a:rect l="0" t="0" r="r" b="b"/>
              <a:pathLst>
                <a:path w="77" h="85">
                  <a:moveTo>
                    <a:pt x="73" y="79"/>
                  </a:moveTo>
                  <a:cubicBezTo>
                    <a:pt x="72" y="81"/>
                    <a:pt x="63" y="85"/>
                    <a:pt x="47" y="85"/>
                  </a:cubicBezTo>
                  <a:cubicBezTo>
                    <a:pt x="20" y="85"/>
                    <a:pt x="0" y="66"/>
                    <a:pt x="0" y="44"/>
                  </a:cubicBezTo>
                  <a:cubicBezTo>
                    <a:pt x="0" y="22"/>
                    <a:pt x="18" y="0"/>
                    <a:pt x="47" y="0"/>
                  </a:cubicBezTo>
                  <a:cubicBezTo>
                    <a:pt x="62" y="0"/>
                    <a:pt x="70" y="5"/>
                    <a:pt x="74" y="4"/>
                  </a:cubicBezTo>
                  <a:cubicBezTo>
                    <a:pt x="75" y="4"/>
                    <a:pt x="75" y="4"/>
                    <a:pt x="75" y="4"/>
                  </a:cubicBezTo>
                  <a:cubicBezTo>
                    <a:pt x="75" y="9"/>
                    <a:pt x="75" y="16"/>
                    <a:pt x="75" y="23"/>
                  </a:cubicBezTo>
                  <a:cubicBezTo>
                    <a:pt x="75" y="23"/>
                    <a:pt x="72" y="23"/>
                    <a:pt x="72" y="22"/>
                  </a:cubicBezTo>
                  <a:cubicBezTo>
                    <a:pt x="72" y="19"/>
                    <a:pt x="70" y="15"/>
                    <a:pt x="67" y="12"/>
                  </a:cubicBezTo>
                  <a:cubicBezTo>
                    <a:pt x="62" y="8"/>
                    <a:pt x="55" y="5"/>
                    <a:pt x="46" y="5"/>
                  </a:cubicBezTo>
                  <a:cubicBezTo>
                    <a:pt x="22" y="5"/>
                    <a:pt x="13" y="22"/>
                    <a:pt x="13" y="40"/>
                  </a:cubicBezTo>
                  <a:cubicBezTo>
                    <a:pt x="13" y="60"/>
                    <a:pt x="27" y="80"/>
                    <a:pt x="47" y="80"/>
                  </a:cubicBezTo>
                  <a:cubicBezTo>
                    <a:pt x="57" y="80"/>
                    <a:pt x="64" y="78"/>
                    <a:pt x="68" y="73"/>
                  </a:cubicBezTo>
                  <a:cubicBezTo>
                    <a:pt x="71" y="70"/>
                    <a:pt x="72" y="66"/>
                    <a:pt x="74" y="62"/>
                  </a:cubicBezTo>
                  <a:cubicBezTo>
                    <a:pt x="74" y="61"/>
                    <a:pt x="77" y="62"/>
                    <a:pt x="77" y="62"/>
                  </a:cubicBezTo>
                  <a:cubicBezTo>
                    <a:pt x="76" y="69"/>
                    <a:pt x="74" y="77"/>
                    <a:pt x="73" y="79"/>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7" name="Freeform 111"/>
            <p:cNvSpPr>
              <a:spLocks/>
            </p:cNvSpPr>
            <p:nvPr/>
          </p:nvSpPr>
          <p:spPr bwMode="auto">
            <a:xfrm>
              <a:off x="3799" y="925"/>
              <a:ext cx="289" cy="249"/>
            </a:xfrm>
            <a:custGeom>
              <a:avLst/>
              <a:gdLst/>
              <a:ahLst/>
              <a:cxnLst>
                <a:cxn ang="0">
                  <a:pos x="60" y="83"/>
                </a:cxn>
                <a:cxn ang="0">
                  <a:pos x="60" y="80"/>
                </a:cxn>
                <a:cxn ang="0">
                  <a:pos x="69" y="78"/>
                </a:cxn>
                <a:cxn ang="0">
                  <a:pos x="72" y="51"/>
                </a:cxn>
                <a:cxn ang="0">
                  <a:pos x="72" y="43"/>
                </a:cxn>
                <a:cxn ang="0">
                  <a:pos x="24" y="43"/>
                </a:cxn>
                <a:cxn ang="0">
                  <a:pos x="24" y="51"/>
                </a:cxn>
                <a:cxn ang="0">
                  <a:pos x="27" y="78"/>
                </a:cxn>
                <a:cxn ang="0">
                  <a:pos x="36" y="80"/>
                </a:cxn>
                <a:cxn ang="0">
                  <a:pos x="36" y="83"/>
                </a:cxn>
                <a:cxn ang="0">
                  <a:pos x="0" y="83"/>
                </a:cxn>
                <a:cxn ang="0">
                  <a:pos x="1" y="80"/>
                </a:cxn>
                <a:cxn ang="0">
                  <a:pos x="10" y="78"/>
                </a:cxn>
                <a:cxn ang="0">
                  <a:pos x="12" y="51"/>
                </a:cxn>
                <a:cxn ang="0">
                  <a:pos x="12" y="32"/>
                </a:cxn>
                <a:cxn ang="0">
                  <a:pos x="10" y="5"/>
                </a:cxn>
                <a:cxn ang="0">
                  <a:pos x="1" y="3"/>
                </a:cxn>
                <a:cxn ang="0">
                  <a:pos x="0" y="0"/>
                </a:cxn>
                <a:cxn ang="0">
                  <a:pos x="36" y="0"/>
                </a:cxn>
                <a:cxn ang="0">
                  <a:pos x="36" y="3"/>
                </a:cxn>
                <a:cxn ang="0">
                  <a:pos x="27" y="5"/>
                </a:cxn>
                <a:cxn ang="0">
                  <a:pos x="24" y="32"/>
                </a:cxn>
                <a:cxn ang="0">
                  <a:pos x="24" y="38"/>
                </a:cxn>
                <a:cxn ang="0">
                  <a:pos x="72" y="38"/>
                </a:cxn>
                <a:cxn ang="0">
                  <a:pos x="72" y="32"/>
                </a:cxn>
                <a:cxn ang="0">
                  <a:pos x="69" y="5"/>
                </a:cxn>
                <a:cxn ang="0">
                  <a:pos x="60" y="3"/>
                </a:cxn>
                <a:cxn ang="0">
                  <a:pos x="60" y="0"/>
                </a:cxn>
                <a:cxn ang="0">
                  <a:pos x="95" y="0"/>
                </a:cxn>
                <a:cxn ang="0">
                  <a:pos x="95" y="3"/>
                </a:cxn>
                <a:cxn ang="0">
                  <a:pos x="86" y="5"/>
                </a:cxn>
                <a:cxn ang="0">
                  <a:pos x="83" y="32"/>
                </a:cxn>
                <a:cxn ang="0">
                  <a:pos x="83" y="51"/>
                </a:cxn>
                <a:cxn ang="0">
                  <a:pos x="86" y="78"/>
                </a:cxn>
                <a:cxn ang="0">
                  <a:pos x="95" y="80"/>
                </a:cxn>
                <a:cxn ang="0">
                  <a:pos x="95" y="83"/>
                </a:cxn>
                <a:cxn ang="0">
                  <a:pos x="60" y="83"/>
                </a:cxn>
              </a:cxnLst>
              <a:rect l="0" t="0" r="r" b="b"/>
              <a:pathLst>
                <a:path w="96" h="83">
                  <a:moveTo>
                    <a:pt x="60" y="83"/>
                  </a:moveTo>
                  <a:cubicBezTo>
                    <a:pt x="59" y="83"/>
                    <a:pt x="59" y="80"/>
                    <a:pt x="60" y="80"/>
                  </a:cubicBezTo>
                  <a:cubicBezTo>
                    <a:pt x="65" y="79"/>
                    <a:pt x="67" y="79"/>
                    <a:pt x="69" y="78"/>
                  </a:cubicBezTo>
                  <a:cubicBezTo>
                    <a:pt x="70" y="77"/>
                    <a:pt x="72" y="74"/>
                    <a:pt x="72" y="51"/>
                  </a:cubicBezTo>
                  <a:cubicBezTo>
                    <a:pt x="72" y="43"/>
                    <a:pt x="72" y="43"/>
                    <a:pt x="72" y="43"/>
                  </a:cubicBezTo>
                  <a:cubicBezTo>
                    <a:pt x="24" y="43"/>
                    <a:pt x="24" y="43"/>
                    <a:pt x="24" y="43"/>
                  </a:cubicBezTo>
                  <a:cubicBezTo>
                    <a:pt x="24" y="51"/>
                    <a:pt x="24" y="51"/>
                    <a:pt x="24" y="51"/>
                  </a:cubicBezTo>
                  <a:cubicBezTo>
                    <a:pt x="24" y="74"/>
                    <a:pt x="25" y="77"/>
                    <a:pt x="27" y="78"/>
                  </a:cubicBezTo>
                  <a:cubicBezTo>
                    <a:pt x="28" y="79"/>
                    <a:pt x="30" y="79"/>
                    <a:pt x="36" y="80"/>
                  </a:cubicBezTo>
                  <a:cubicBezTo>
                    <a:pt x="36" y="80"/>
                    <a:pt x="36" y="83"/>
                    <a:pt x="36" y="83"/>
                  </a:cubicBezTo>
                  <a:cubicBezTo>
                    <a:pt x="30" y="83"/>
                    <a:pt x="7" y="83"/>
                    <a:pt x="0" y="83"/>
                  </a:cubicBezTo>
                  <a:cubicBezTo>
                    <a:pt x="0" y="83"/>
                    <a:pt x="0" y="80"/>
                    <a:pt x="1" y="80"/>
                  </a:cubicBezTo>
                  <a:cubicBezTo>
                    <a:pt x="6" y="79"/>
                    <a:pt x="8" y="79"/>
                    <a:pt x="10" y="78"/>
                  </a:cubicBezTo>
                  <a:cubicBezTo>
                    <a:pt x="11" y="77"/>
                    <a:pt x="12" y="74"/>
                    <a:pt x="12" y="51"/>
                  </a:cubicBezTo>
                  <a:cubicBezTo>
                    <a:pt x="12" y="32"/>
                    <a:pt x="12" y="32"/>
                    <a:pt x="12" y="32"/>
                  </a:cubicBezTo>
                  <a:cubicBezTo>
                    <a:pt x="12" y="9"/>
                    <a:pt x="11" y="6"/>
                    <a:pt x="10" y="5"/>
                  </a:cubicBezTo>
                  <a:cubicBezTo>
                    <a:pt x="8" y="4"/>
                    <a:pt x="6" y="4"/>
                    <a:pt x="1" y="3"/>
                  </a:cubicBezTo>
                  <a:cubicBezTo>
                    <a:pt x="0" y="3"/>
                    <a:pt x="0" y="0"/>
                    <a:pt x="0" y="0"/>
                  </a:cubicBezTo>
                  <a:cubicBezTo>
                    <a:pt x="7" y="0"/>
                    <a:pt x="30" y="0"/>
                    <a:pt x="36" y="0"/>
                  </a:cubicBezTo>
                  <a:cubicBezTo>
                    <a:pt x="36" y="0"/>
                    <a:pt x="36" y="3"/>
                    <a:pt x="36" y="3"/>
                  </a:cubicBezTo>
                  <a:cubicBezTo>
                    <a:pt x="30" y="4"/>
                    <a:pt x="28" y="4"/>
                    <a:pt x="27" y="5"/>
                  </a:cubicBezTo>
                  <a:cubicBezTo>
                    <a:pt x="25" y="6"/>
                    <a:pt x="24" y="9"/>
                    <a:pt x="24" y="32"/>
                  </a:cubicBezTo>
                  <a:cubicBezTo>
                    <a:pt x="24" y="38"/>
                    <a:pt x="24" y="38"/>
                    <a:pt x="24" y="38"/>
                  </a:cubicBezTo>
                  <a:cubicBezTo>
                    <a:pt x="72" y="38"/>
                    <a:pt x="72" y="38"/>
                    <a:pt x="72" y="38"/>
                  </a:cubicBezTo>
                  <a:cubicBezTo>
                    <a:pt x="72" y="32"/>
                    <a:pt x="72" y="32"/>
                    <a:pt x="72" y="32"/>
                  </a:cubicBezTo>
                  <a:cubicBezTo>
                    <a:pt x="72" y="9"/>
                    <a:pt x="70" y="6"/>
                    <a:pt x="69" y="5"/>
                  </a:cubicBezTo>
                  <a:cubicBezTo>
                    <a:pt x="67" y="4"/>
                    <a:pt x="65" y="4"/>
                    <a:pt x="60" y="3"/>
                  </a:cubicBezTo>
                  <a:cubicBezTo>
                    <a:pt x="59" y="3"/>
                    <a:pt x="59" y="0"/>
                    <a:pt x="60" y="0"/>
                  </a:cubicBezTo>
                  <a:cubicBezTo>
                    <a:pt x="66" y="0"/>
                    <a:pt x="89" y="0"/>
                    <a:pt x="95" y="0"/>
                  </a:cubicBezTo>
                  <a:cubicBezTo>
                    <a:pt x="96" y="0"/>
                    <a:pt x="96" y="3"/>
                    <a:pt x="95" y="3"/>
                  </a:cubicBezTo>
                  <a:cubicBezTo>
                    <a:pt x="90" y="4"/>
                    <a:pt x="88" y="4"/>
                    <a:pt x="86" y="5"/>
                  </a:cubicBezTo>
                  <a:cubicBezTo>
                    <a:pt x="85" y="6"/>
                    <a:pt x="83" y="9"/>
                    <a:pt x="83" y="32"/>
                  </a:cubicBezTo>
                  <a:cubicBezTo>
                    <a:pt x="83" y="51"/>
                    <a:pt x="83" y="51"/>
                    <a:pt x="83" y="51"/>
                  </a:cubicBezTo>
                  <a:cubicBezTo>
                    <a:pt x="83" y="74"/>
                    <a:pt x="85" y="77"/>
                    <a:pt x="86" y="78"/>
                  </a:cubicBezTo>
                  <a:cubicBezTo>
                    <a:pt x="88" y="79"/>
                    <a:pt x="90" y="79"/>
                    <a:pt x="95" y="80"/>
                  </a:cubicBezTo>
                  <a:cubicBezTo>
                    <a:pt x="96" y="80"/>
                    <a:pt x="96" y="83"/>
                    <a:pt x="95" y="83"/>
                  </a:cubicBezTo>
                  <a:cubicBezTo>
                    <a:pt x="89" y="83"/>
                    <a:pt x="66" y="83"/>
                    <a:pt x="60" y="83"/>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8" name="Freeform 112"/>
            <p:cNvSpPr>
              <a:spLocks noEditPoints="1"/>
            </p:cNvSpPr>
            <p:nvPr/>
          </p:nvSpPr>
          <p:spPr bwMode="auto">
            <a:xfrm>
              <a:off x="4233" y="922"/>
              <a:ext cx="271" cy="255"/>
            </a:xfrm>
            <a:custGeom>
              <a:avLst/>
              <a:gdLst/>
              <a:ahLst/>
              <a:cxnLst>
                <a:cxn ang="0">
                  <a:pos x="44" y="85"/>
                </a:cxn>
                <a:cxn ang="0">
                  <a:pos x="0" y="44"/>
                </a:cxn>
                <a:cxn ang="0">
                  <a:pos x="46" y="0"/>
                </a:cxn>
                <a:cxn ang="0">
                  <a:pos x="90" y="42"/>
                </a:cxn>
                <a:cxn ang="0">
                  <a:pos x="44" y="85"/>
                </a:cxn>
                <a:cxn ang="0">
                  <a:pos x="43" y="5"/>
                </a:cxn>
                <a:cxn ang="0">
                  <a:pos x="14" y="40"/>
                </a:cxn>
                <a:cxn ang="0">
                  <a:pos x="47" y="80"/>
                </a:cxn>
                <a:cxn ang="0">
                  <a:pos x="77" y="45"/>
                </a:cxn>
                <a:cxn ang="0">
                  <a:pos x="43" y="5"/>
                </a:cxn>
              </a:cxnLst>
              <a:rect l="0" t="0" r="r" b="b"/>
              <a:pathLst>
                <a:path w="90" h="85">
                  <a:moveTo>
                    <a:pt x="44" y="85"/>
                  </a:moveTo>
                  <a:cubicBezTo>
                    <a:pt x="19" y="85"/>
                    <a:pt x="0" y="66"/>
                    <a:pt x="0" y="44"/>
                  </a:cubicBezTo>
                  <a:cubicBezTo>
                    <a:pt x="0" y="22"/>
                    <a:pt x="19" y="0"/>
                    <a:pt x="46" y="0"/>
                  </a:cubicBezTo>
                  <a:cubicBezTo>
                    <a:pt x="71" y="0"/>
                    <a:pt x="90" y="19"/>
                    <a:pt x="90" y="42"/>
                  </a:cubicBezTo>
                  <a:cubicBezTo>
                    <a:pt x="90" y="64"/>
                    <a:pt x="71" y="85"/>
                    <a:pt x="44" y="85"/>
                  </a:cubicBezTo>
                  <a:close/>
                  <a:moveTo>
                    <a:pt x="43" y="5"/>
                  </a:moveTo>
                  <a:cubicBezTo>
                    <a:pt x="20" y="5"/>
                    <a:pt x="14" y="24"/>
                    <a:pt x="14" y="40"/>
                  </a:cubicBezTo>
                  <a:cubicBezTo>
                    <a:pt x="14" y="60"/>
                    <a:pt x="26" y="80"/>
                    <a:pt x="47" y="80"/>
                  </a:cubicBezTo>
                  <a:cubicBezTo>
                    <a:pt x="70" y="80"/>
                    <a:pt x="77" y="61"/>
                    <a:pt x="77" y="45"/>
                  </a:cubicBezTo>
                  <a:cubicBezTo>
                    <a:pt x="77" y="24"/>
                    <a:pt x="65" y="5"/>
                    <a:pt x="43" y="5"/>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89" name="Freeform 113"/>
            <p:cNvSpPr>
              <a:spLocks/>
            </p:cNvSpPr>
            <p:nvPr/>
          </p:nvSpPr>
          <p:spPr bwMode="auto">
            <a:xfrm>
              <a:off x="4540" y="925"/>
              <a:ext cx="181" cy="249"/>
            </a:xfrm>
            <a:custGeom>
              <a:avLst/>
              <a:gdLst/>
              <a:ahLst/>
              <a:cxnLst>
                <a:cxn ang="0">
                  <a:pos x="58" y="17"/>
                </a:cxn>
                <a:cxn ang="0">
                  <a:pos x="55" y="17"/>
                </a:cxn>
                <a:cxn ang="0">
                  <a:pos x="52" y="9"/>
                </a:cxn>
                <a:cxn ang="0">
                  <a:pos x="36" y="5"/>
                </a:cxn>
                <a:cxn ang="0">
                  <a:pos x="25" y="5"/>
                </a:cxn>
                <a:cxn ang="0">
                  <a:pos x="24" y="19"/>
                </a:cxn>
                <a:cxn ang="0">
                  <a:pos x="24" y="38"/>
                </a:cxn>
                <a:cxn ang="0">
                  <a:pos x="33" y="38"/>
                </a:cxn>
                <a:cxn ang="0">
                  <a:pos x="49" y="32"/>
                </a:cxn>
                <a:cxn ang="0">
                  <a:pos x="52" y="32"/>
                </a:cxn>
                <a:cxn ang="0">
                  <a:pos x="51" y="52"/>
                </a:cxn>
                <a:cxn ang="0">
                  <a:pos x="48" y="52"/>
                </a:cxn>
                <a:cxn ang="0">
                  <a:pos x="46" y="46"/>
                </a:cxn>
                <a:cxn ang="0">
                  <a:pos x="33" y="44"/>
                </a:cxn>
                <a:cxn ang="0">
                  <a:pos x="24" y="44"/>
                </a:cxn>
                <a:cxn ang="0">
                  <a:pos x="24" y="51"/>
                </a:cxn>
                <a:cxn ang="0">
                  <a:pos x="27" y="78"/>
                </a:cxn>
                <a:cxn ang="0">
                  <a:pos x="39" y="80"/>
                </a:cxn>
                <a:cxn ang="0">
                  <a:pos x="39" y="83"/>
                </a:cxn>
                <a:cxn ang="0">
                  <a:pos x="1" y="83"/>
                </a:cxn>
                <a:cxn ang="0">
                  <a:pos x="1" y="80"/>
                </a:cxn>
                <a:cxn ang="0">
                  <a:pos x="10" y="78"/>
                </a:cxn>
                <a:cxn ang="0">
                  <a:pos x="13" y="51"/>
                </a:cxn>
                <a:cxn ang="0">
                  <a:pos x="13" y="32"/>
                </a:cxn>
                <a:cxn ang="0">
                  <a:pos x="10" y="5"/>
                </a:cxn>
                <a:cxn ang="0">
                  <a:pos x="1" y="3"/>
                </a:cxn>
                <a:cxn ang="0">
                  <a:pos x="1" y="0"/>
                </a:cxn>
                <a:cxn ang="0">
                  <a:pos x="36" y="0"/>
                </a:cxn>
                <a:cxn ang="0">
                  <a:pos x="59" y="0"/>
                </a:cxn>
                <a:cxn ang="0">
                  <a:pos x="60" y="0"/>
                </a:cxn>
                <a:cxn ang="0">
                  <a:pos x="58" y="17"/>
                </a:cxn>
              </a:cxnLst>
              <a:rect l="0" t="0" r="r" b="b"/>
              <a:pathLst>
                <a:path w="60" h="83">
                  <a:moveTo>
                    <a:pt x="58" y="17"/>
                  </a:moveTo>
                  <a:cubicBezTo>
                    <a:pt x="58" y="18"/>
                    <a:pt x="55" y="18"/>
                    <a:pt x="55" y="17"/>
                  </a:cubicBezTo>
                  <a:cubicBezTo>
                    <a:pt x="55" y="14"/>
                    <a:pt x="54" y="11"/>
                    <a:pt x="52" y="9"/>
                  </a:cubicBezTo>
                  <a:cubicBezTo>
                    <a:pt x="50" y="7"/>
                    <a:pt x="46" y="5"/>
                    <a:pt x="36" y="5"/>
                  </a:cubicBezTo>
                  <a:cubicBezTo>
                    <a:pt x="31" y="5"/>
                    <a:pt x="26" y="5"/>
                    <a:pt x="25" y="5"/>
                  </a:cubicBezTo>
                  <a:cubicBezTo>
                    <a:pt x="24" y="7"/>
                    <a:pt x="24" y="11"/>
                    <a:pt x="24" y="19"/>
                  </a:cubicBezTo>
                  <a:cubicBezTo>
                    <a:pt x="24" y="38"/>
                    <a:pt x="24" y="38"/>
                    <a:pt x="24" y="38"/>
                  </a:cubicBezTo>
                  <a:cubicBezTo>
                    <a:pt x="33" y="38"/>
                    <a:pt x="33" y="38"/>
                    <a:pt x="33" y="38"/>
                  </a:cubicBezTo>
                  <a:cubicBezTo>
                    <a:pt x="46" y="38"/>
                    <a:pt x="48" y="37"/>
                    <a:pt x="49" y="32"/>
                  </a:cubicBezTo>
                  <a:cubicBezTo>
                    <a:pt x="49" y="32"/>
                    <a:pt x="52" y="32"/>
                    <a:pt x="52" y="32"/>
                  </a:cubicBezTo>
                  <a:cubicBezTo>
                    <a:pt x="51" y="36"/>
                    <a:pt x="51" y="49"/>
                    <a:pt x="51" y="52"/>
                  </a:cubicBezTo>
                  <a:cubicBezTo>
                    <a:pt x="51" y="52"/>
                    <a:pt x="48" y="52"/>
                    <a:pt x="48" y="52"/>
                  </a:cubicBezTo>
                  <a:cubicBezTo>
                    <a:pt x="48" y="50"/>
                    <a:pt x="47" y="47"/>
                    <a:pt x="46" y="46"/>
                  </a:cubicBezTo>
                  <a:cubicBezTo>
                    <a:pt x="45" y="45"/>
                    <a:pt x="43" y="44"/>
                    <a:pt x="33" y="44"/>
                  </a:cubicBezTo>
                  <a:cubicBezTo>
                    <a:pt x="24" y="44"/>
                    <a:pt x="24" y="44"/>
                    <a:pt x="24" y="44"/>
                  </a:cubicBezTo>
                  <a:cubicBezTo>
                    <a:pt x="24" y="51"/>
                    <a:pt x="24" y="51"/>
                    <a:pt x="24" y="51"/>
                  </a:cubicBezTo>
                  <a:cubicBezTo>
                    <a:pt x="24" y="74"/>
                    <a:pt x="25" y="77"/>
                    <a:pt x="27" y="78"/>
                  </a:cubicBezTo>
                  <a:cubicBezTo>
                    <a:pt x="29" y="79"/>
                    <a:pt x="33" y="79"/>
                    <a:pt x="39" y="80"/>
                  </a:cubicBezTo>
                  <a:cubicBezTo>
                    <a:pt x="39" y="80"/>
                    <a:pt x="39" y="83"/>
                    <a:pt x="39" y="83"/>
                  </a:cubicBezTo>
                  <a:cubicBezTo>
                    <a:pt x="32" y="83"/>
                    <a:pt x="7" y="83"/>
                    <a:pt x="1" y="83"/>
                  </a:cubicBezTo>
                  <a:cubicBezTo>
                    <a:pt x="0" y="83"/>
                    <a:pt x="0" y="80"/>
                    <a:pt x="1" y="80"/>
                  </a:cubicBezTo>
                  <a:cubicBezTo>
                    <a:pt x="6" y="79"/>
                    <a:pt x="8" y="79"/>
                    <a:pt x="10" y="78"/>
                  </a:cubicBezTo>
                  <a:cubicBezTo>
                    <a:pt x="12" y="77"/>
                    <a:pt x="13" y="74"/>
                    <a:pt x="13" y="51"/>
                  </a:cubicBezTo>
                  <a:cubicBezTo>
                    <a:pt x="13" y="32"/>
                    <a:pt x="13" y="32"/>
                    <a:pt x="13" y="32"/>
                  </a:cubicBezTo>
                  <a:cubicBezTo>
                    <a:pt x="13" y="9"/>
                    <a:pt x="12" y="5"/>
                    <a:pt x="10" y="5"/>
                  </a:cubicBezTo>
                  <a:cubicBezTo>
                    <a:pt x="8" y="4"/>
                    <a:pt x="6" y="3"/>
                    <a:pt x="1" y="3"/>
                  </a:cubicBezTo>
                  <a:cubicBezTo>
                    <a:pt x="0" y="2"/>
                    <a:pt x="0" y="0"/>
                    <a:pt x="1" y="0"/>
                  </a:cubicBezTo>
                  <a:cubicBezTo>
                    <a:pt x="11" y="0"/>
                    <a:pt x="28" y="0"/>
                    <a:pt x="36" y="0"/>
                  </a:cubicBezTo>
                  <a:cubicBezTo>
                    <a:pt x="47" y="0"/>
                    <a:pt x="55" y="0"/>
                    <a:pt x="59" y="0"/>
                  </a:cubicBezTo>
                  <a:cubicBezTo>
                    <a:pt x="59" y="0"/>
                    <a:pt x="60" y="0"/>
                    <a:pt x="60" y="0"/>
                  </a:cubicBezTo>
                  <a:cubicBezTo>
                    <a:pt x="59" y="5"/>
                    <a:pt x="59" y="10"/>
                    <a:pt x="58" y="17"/>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0" name="Freeform 114"/>
            <p:cNvSpPr>
              <a:spLocks/>
            </p:cNvSpPr>
            <p:nvPr/>
          </p:nvSpPr>
          <p:spPr bwMode="auto">
            <a:xfrm>
              <a:off x="528" y="1441"/>
              <a:ext cx="248" cy="643"/>
            </a:xfrm>
            <a:custGeom>
              <a:avLst/>
              <a:gdLst/>
              <a:ahLst/>
              <a:cxnLst>
                <a:cxn ang="0">
                  <a:pos x="81" y="5"/>
                </a:cxn>
                <a:cxn ang="0">
                  <a:pos x="62" y="8"/>
                </a:cxn>
                <a:cxn ang="0">
                  <a:pos x="56" y="63"/>
                </a:cxn>
                <a:cxn ang="0">
                  <a:pos x="57" y="131"/>
                </a:cxn>
                <a:cxn ang="0">
                  <a:pos x="4" y="215"/>
                </a:cxn>
                <a:cxn ang="0">
                  <a:pos x="1" y="211"/>
                </a:cxn>
                <a:cxn ang="0">
                  <a:pos x="35" y="131"/>
                </a:cxn>
                <a:cxn ang="0">
                  <a:pos x="35" y="63"/>
                </a:cxn>
                <a:cxn ang="0">
                  <a:pos x="30" y="8"/>
                </a:cxn>
                <a:cxn ang="0">
                  <a:pos x="10" y="5"/>
                </a:cxn>
                <a:cxn ang="0">
                  <a:pos x="10" y="0"/>
                </a:cxn>
                <a:cxn ang="0">
                  <a:pos x="81" y="0"/>
                </a:cxn>
                <a:cxn ang="0">
                  <a:pos x="81" y="5"/>
                </a:cxn>
              </a:cxnLst>
              <a:rect l="0" t="0" r="r" b="b"/>
              <a:pathLst>
                <a:path w="82" h="216">
                  <a:moveTo>
                    <a:pt x="81" y="5"/>
                  </a:moveTo>
                  <a:cubicBezTo>
                    <a:pt x="71" y="6"/>
                    <a:pt x="65" y="7"/>
                    <a:pt x="62" y="8"/>
                  </a:cubicBezTo>
                  <a:cubicBezTo>
                    <a:pt x="58" y="10"/>
                    <a:pt x="56" y="17"/>
                    <a:pt x="56" y="63"/>
                  </a:cubicBezTo>
                  <a:cubicBezTo>
                    <a:pt x="57" y="131"/>
                    <a:pt x="57" y="131"/>
                    <a:pt x="57" y="131"/>
                  </a:cubicBezTo>
                  <a:cubicBezTo>
                    <a:pt x="58" y="175"/>
                    <a:pt x="47" y="195"/>
                    <a:pt x="4" y="215"/>
                  </a:cubicBezTo>
                  <a:cubicBezTo>
                    <a:pt x="3" y="216"/>
                    <a:pt x="0" y="212"/>
                    <a:pt x="1" y="211"/>
                  </a:cubicBezTo>
                  <a:cubicBezTo>
                    <a:pt x="24" y="195"/>
                    <a:pt x="35" y="185"/>
                    <a:pt x="35" y="131"/>
                  </a:cubicBezTo>
                  <a:cubicBezTo>
                    <a:pt x="35" y="63"/>
                    <a:pt x="35" y="63"/>
                    <a:pt x="35" y="63"/>
                  </a:cubicBezTo>
                  <a:cubicBezTo>
                    <a:pt x="35" y="17"/>
                    <a:pt x="33" y="10"/>
                    <a:pt x="30" y="8"/>
                  </a:cubicBezTo>
                  <a:cubicBezTo>
                    <a:pt x="27" y="7"/>
                    <a:pt x="20" y="6"/>
                    <a:pt x="10" y="5"/>
                  </a:cubicBezTo>
                  <a:cubicBezTo>
                    <a:pt x="10" y="4"/>
                    <a:pt x="10" y="0"/>
                    <a:pt x="10" y="0"/>
                  </a:cubicBezTo>
                  <a:cubicBezTo>
                    <a:pt x="22" y="0"/>
                    <a:pt x="69" y="0"/>
                    <a:pt x="81" y="0"/>
                  </a:cubicBezTo>
                  <a:cubicBezTo>
                    <a:pt x="82" y="0"/>
                    <a:pt x="82" y="4"/>
                    <a:pt x="81" y="5"/>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1" name="Freeform 115"/>
            <p:cNvSpPr>
              <a:spLocks/>
            </p:cNvSpPr>
            <p:nvPr/>
          </p:nvSpPr>
          <p:spPr bwMode="auto">
            <a:xfrm>
              <a:off x="848" y="1438"/>
              <a:ext cx="341" cy="489"/>
            </a:xfrm>
            <a:custGeom>
              <a:avLst/>
              <a:gdLst/>
              <a:ahLst/>
              <a:cxnLst>
                <a:cxn ang="0">
                  <a:pos x="110" y="161"/>
                </a:cxn>
                <a:cxn ang="0">
                  <a:pos x="90" y="164"/>
                </a:cxn>
                <a:cxn ang="0">
                  <a:pos x="47" y="163"/>
                </a:cxn>
                <a:cxn ang="0">
                  <a:pos x="0" y="164"/>
                </a:cxn>
                <a:cxn ang="0">
                  <a:pos x="1" y="159"/>
                </a:cxn>
                <a:cxn ang="0">
                  <a:pos x="19" y="155"/>
                </a:cxn>
                <a:cxn ang="0">
                  <a:pos x="25" y="100"/>
                </a:cxn>
                <a:cxn ang="0">
                  <a:pos x="25" y="64"/>
                </a:cxn>
                <a:cxn ang="0">
                  <a:pos x="19" y="9"/>
                </a:cxn>
                <a:cxn ang="0">
                  <a:pos x="1" y="6"/>
                </a:cxn>
                <a:cxn ang="0">
                  <a:pos x="0" y="1"/>
                </a:cxn>
                <a:cxn ang="0">
                  <a:pos x="69" y="1"/>
                </a:cxn>
                <a:cxn ang="0">
                  <a:pos x="106" y="0"/>
                </a:cxn>
                <a:cxn ang="0">
                  <a:pos x="108" y="1"/>
                </a:cxn>
                <a:cxn ang="0">
                  <a:pos x="105" y="36"/>
                </a:cxn>
                <a:cxn ang="0">
                  <a:pos x="99" y="35"/>
                </a:cxn>
                <a:cxn ang="0">
                  <a:pos x="94" y="18"/>
                </a:cxn>
                <a:cxn ang="0">
                  <a:pos x="68" y="10"/>
                </a:cxn>
                <a:cxn ang="0">
                  <a:pos x="47" y="11"/>
                </a:cxn>
                <a:cxn ang="0">
                  <a:pos x="46" y="38"/>
                </a:cxn>
                <a:cxn ang="0">
                  <a:pos x="46" y="74"/>
                </a:cxn>
                <a:cxn ang="0">
                  <a:pos x="66" y="74"/>
                </a:cxn>
                <a:cxn ang="0">
                  <a:pos x="92" y="58"/>
                </a:cxn>
                <a:cxn ang="0">
                  <a:pos x="98" y="58"/>
                </a:cxn>
                <a:cxn ang="0">
                  <a:pos x="97" y="104"/>
                </a:cxn>
                <a:cxn ang="0">
                  <a:pos x="91" y="104"/>
                </a:cxn>
                <a:cxn ang="0">
                  <a:pos x="87" y="88"/>
                </a:cxn>
                <a:cxn ang="0">
                  <a:pos x="66" y="84"/>
                </a:cxn>
                <a:cxn ang="0">
                  <a:pos x="46" y="84"/>
                </a:cxn>
                <a:cxn ang="0">
                  <a:pos x="46" y="101"/>
                </a:cxn>
                <a:cxn ang="0">
                  <a:pos x="50" y="151"/>
                </a:cxn>
                <a:cxn ang="0">
                  <a:pos x="74" y="154"/>
                </a:cxn>
                <a:cxn ang="0">
                  <a:pos x="100" y="145"/>
                </a:cxn>
                <a:cxn ang="0">
                  <a:pos x="109" y="125"/>
                </a:cxn>
                <a:cxn ang="0">
                  <a:pos x="114" y="126"/>
                </a:cxn>
                <a:cxn ang="0">
                  <a:pos x="110" y="161"/>
                </a:cxn>
              </a:cxnLst>
              <a:rect l="0" t="0" r="r" b="b"/>
              <a:pathLst>
                <a:path w="114" h="164">
                  <a:moveTo>
                    <a:pt x="110" y="161"/>
                  </a:moveTo>
                  <a:cubicBezTo>
                    <a:pt x="109" y="163"/>
                    <a:pt x="101" y="164"/>
                    <a:pt x="90" y="164"/>
                  </a:cubicBezTo>
                  <a:cubicBezTo>
                    <a:pt x="75" y="164"/>
                    <a:pt x="68" y="163"/>
                    <a:pt x="47" y="163"/>
                  </a:cubicBezTo>
                  <a:cubicBezTo>
                    <a:pt x="30" y="163"/>
                    <a:pt x="18" y="164"/>
                    <a:pt x="0" y="164"/>
                  </a:cubicBezTo>
                  <a:cubicBezTo>
                    <a:pt x="0" y="164"/>
                    <a:pt x="0" y="159"/>
                    <a:pt x="1" y="159"/>
                  </a:cubicBezTo>
                  <a:cubicBezTo>
                    <a:pt x="10" y="158"/>
                    <a:pt x="16" y="157"/>
                    <a:pt x="19" y="155"/>
                  </a:cubicBezTo>
                  <a:cubicBezTo>
                    <a:pt x="22" y="153"/>
                    <a:pt x="25" y="147"/>
                    <a:pt x="25" y="100"/>
                  </a:cubicBezTo>
                  <a:cubicBezTo>
                    <a:pt x="25" y="64"/>
                    <a:pt x="25" y="64"/>
                    <a:pt x="25" y="64"/>
                  </a:cubicBezTo>
                  <a:cubicBezTo>
                    <a:pt x="25" y="18"/>
                    <a:pt x="22" y="11"/>
                    <a:pt x="19" y="9"/>
                  </a:cubicBezTo>
                  <a:cubicBezTo>
                    <a:pt x="16" y="8"/>
                    <a:pt x="10" y="7"/>
                    <a:pt x="1" y="6"/>
                  </a:cubicBezTo>
                  <a:cubicBezTo>
                    <a:pt x="0" y="5"/>
                    <a:pt x="0" y="1"/>
                    <a:pt x="0" y="1"/>
                  </a:cubicBezTo>
                  <a:cubicBezTo>
                    <a:pt x="20" y="1"/>
                    <a:pt x="53" y="1"/>
                    <a:pt x="69" y="1"/>
                  </a:cubicBezTo>
                  <a:cubicBezTo>
                    <a:pt x="90" y="1"/>
                    <a:pt x="99" y="1"/>
                    <a:pt x="106" y="0"/>
                  </a:cubicBezTo>
                  <a:cubicBezTo>
                    <a:pt x="107" y="0"/>
                    <a:pt x="108" y="0"/>
                    <a:pt x="108" y="1"/>
                  </a:cubicBezTo>
                  <a:cubicBezTo>
                    <a:pt x="107" y="10"/>
                    <a:pt x="107" y="22"/>
                    <a:pt x="105" y="36"/>
                  </a:cubicBezTo>
                  <a:cubicBezTo>
                    <a:pt x="105" y="37"/>
                    <a:pt x="99" y="37"/>
                    <a:pt x="99" y="35"/>
                  </a:cubicBezTo>
                  <a:cubicBezTo>
                    <a:pt x="99" y="29"/>
                    <a:pt x="98" y="22"/>
                    <a:pt x="94" y="18"/>
                  </a:cubicBezTo>
                  <a:cubicBezTo>
                    <a:pt x="89" y="13"/>
                    <a:pt x="82" y="10"/>
                    <a:pt x="68" y="10"/>
                  </a:cubicBezTo>
                  <a:cubicBezTo>
                    <a:pt x="58" y="10"/>
                    <a:pt x="49" y="10"/>
                    <a:pt x="47" y="11"/>
                  </a:cubicBezTo>
                  <a:cubicBezTo>
                    <a:pt x="46" y="13"/>
                    <a:pt x="46" y="23"/>
                    <a:pt x="46" y="38"/>
                  </a:cubicBezTo>
                  <a:cubicBezTo>
                    <a:pt x="46" y="74"/>
                    <a:pt x="46" y="74"/>
                    <a:pt x="46" y="74"/>
                  </a:cubicBezTo>
                  <a:cubicBezTo>
                    <a:pt x="66" y="74"/>
                    <a:pt x="66" y="74"/>
                    <a:pt x="66" y="74"/>
                  </a:cubicBezTo>
                  <a:cubicBezTo>
                    <a:pt x="90" y="74"/>
                    <a:pt x="91" y="68"/>
                    <a:pt x="92" y="58"/>
                  </a:cubicBezTo>
                  <a:cubicBezTo>
                    <a:pt x="92" y="57"/>
                    <a:pt x="98" y="58"/>
                    <a:pt x="98" y="58"/>
                  </a:cubicBezTo>
                  <a:cubicBezTo>
                    <a:pt x="98" y="65"/>
                    <a:pt x="97" y="97"/>
                    <a:pt x="97" y="104"/>
                  </a:cubicBezTo>
                  <a:cubicBezTo>
                    <a:pt x="97" y="105"/>
                    <a:pt x="91" y="105"/>
                    <a:pt x="91" y="104"/>
                  </a:cubicBezTo>
                  <a:cubicBezTo>
                    <a:pt x="91" y="99"/>
                    <a:pt x="90" y="90"/>
                    <a:pt x="87" y="88"/>
                  </a:cubicBezTo>
                  <a:cubicBezTo>
                    <a:pt x="85" y="86"/>
                    <a:pt x="84" y="84"/>
                    <a:pt x="66" y="84"/>
                  </a:cubicBezTo>
                  <a:cubicBezTo>
                    <a:pt x="46" y="84"/>
                    <a:pt x="46" y="84"/>
                    <a:pt x="46" y="84"/>
                  </a:cubicBezTo>
                  <a:cubicBezTo>
                    <a:pt x="46" y="101"/>
                    <a:pt x="46" y="101"/>
                    <a:pt x="46" y="101"/>
                  </a:cubicBezTo>
                  <a:cubicBezTo>
                    <a:pt x="46" y="134"/>
                    <a:pt x="47" y="148"/>
                    <a:pt x="50" y="151"/>
                  </a:cubicBezTo>
                  <a:cubicBezTo>
                    <a:pt x="52" y="153"/>
                    <a:pt x="60" y="154"/>
                    <a:pt x="74" y="154"/>
                  </a:cubicBezTo>
                  <a:cubicBezTo>
                    <a:pt x="90" y="154"/>
                    <a:pt x="96" y="150"/>
                    <a:pt x="100" y="145"/>
                  </a:cubicBezTo>
                  <a:cubicBezTo>
                    <a:pt x="103" y="142"/>
                    <a:pt x="106" y="135"/>
                    <a:pt x="109" y="125"/>
                  </a:cubicBezTo>
                  <a:cubicBezTo>
                    <a:pt x="109" y="124"/>
                    <a:pt x="114" y="125"/>
                    <a:pt x="114" y="126"/>
                  </a:cubicBezTo>
                  <a:cubicBezTo>
                    <a:pt x="113" y="142"/>
                    <a:pt x="110" y="161"/>
                    <a:pt x="110" y="161"/>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2" name="Freeform 116"/>
            <p:cNvSpPr>
              <a:spLocks/>
            </p:cNvSpPr>
            <p:nvPr/>
          </p:nvSpPr>
          <p:spPr bwMode="auto">
            <a:xfrm>
              <a:off x="1295" y="1429"/>
              <a:ext cx="287" cy="504"/>
            </a:xfrm>
            <a:custGeom>
              <a:avLst/>
              <a:gdLst/>
              <a:ahLst/>
              <a:cxnLst>
                <a:cxn ang="0">
                  <a:pos x="44" y="170"/>
                </a:cxn>
                <a:cxn ang="0">
                  <a:pos x="3" y="158"/>
                </a:cxn>
                <a:cxn ang="0">
                  <a:pos x="1" y="118"/>
                </a:cxn>
                <a:cxn ang="0">
                  <a:pos x="8" y="118"/>
                </a:cxn>
                <a:cxn ang="0">
                  <a:pos x="16" y="146"/>
                </a:cxn>
                <a:cxn ang="0">
                  <a:pos x="49" y="162"/>
                </a:cxn>
                <a:cxn ang="0">
                  <a:pos x="76" y="132"/>
                </a:cxn>
                <a:cxn ang="0">
                  <a:pos x="9" y="44"/>
                </a:cxn>
                <a:cxn ang="0">
                  <a:pos x="55" y="0"/>
                </a:cxn>
                <a:cxn ang="0">
                  <a:pos x="88" y="4"/>
                </a:cxn>
                <a:cxn ang="0">
                  <a:pos x="90" y="5"/>
                </a:cxn>
                <a:cxn ang="0">
                  <a:pos x="90" y="43"/>
                </a:cxn>
                <a:cxn ang="0">
                  <a:pos x="84" y="42"/>
                </a:cxn>
                <a:cxn ang="0">
                  <a:pos x="76" y="17"/>
                </a:cxn>
                <a:cxn ang="0">
                  <a:pos x="53" y="8"/>
                </a:cxn>
                <a:cxn ang="0">
                  <a:pos x="29" y="35"/>
                </a:cxn>
                <a:cxn ang="0">
                  <a:pos x="96" y="121"/>
                </a:cxn>
                <a:cxn ang="0">
                  <a:pos x="44" y="170"/>
                </a:cxn>
              </a:cxnLst>
              <a:rect l="0" t="0" r="r" b="b"/>
              <a:pathLst>
                <a:path w="96" h="170">
                  <a:moveTo>
                    <a:pt x="44" y="170"/>
                  </a:moveTo>
                  <a:cubicBezTo>
                    <a:pt x="23" y="170"/>
                    <a:pt x="6" y="161"/>
                    <a:pt x="3" y="158"/>
                  </a:cubicBezTo>
                  <a:cubicBezTo>
                    <a:pt x="3" y="157"/>
                    <a:pt x="0" y="131"/>
                    <a:pt x="1" y="118"/>
                  </a:cubicBezTo>
                  <a:cubicBezTo>
                    <a:pt x="1" y="117"/>
                    <a:pt x="7" y="116"/>
                    <a:pt x="8" y="118"/>
                  </a:cubicBezTo>
                  <a:cubicBezTo>
                    <a:pt x="8" y="127"/>
                    <a:pt x="13" y="140"/>
                    <a:pt x="16" y="146"/>
                  </a:cubicBezTo>
                  <a:cubicBezTo>
                    <a:pt x="23" y="155"/>
                    <a:pt x="33" y="162"/>
                    <a:pt x="49" y="162"/>
                  </a:cubicBezTo>
                  <a:cubicBezTo>
                    <a:pt x="66" y="162"/>
                    <a:pt x="76" y="150"/>
                    <a:pt x="76" y="132"/>
                  </a:cubicBezTo>
                  <a:cubicBezTo>
                    <a:pt x="76" y="92"/>
                    <a:pt x="9" y="90"/>
                    <a:pt x="9" y="44"/>
                  </a:cubicBezTo>
                  <a:cubicBezTo>
                    <a:pt x="9" y="20"/>
                    <a:pt x="29" y="0"/>
                    <a:pt x="55" y="0"/>
                  </a:cubicBezTo>
                  <a:cubicBezTo>
                    <a:pt x="75" y="0"/>
                    <a:pt x="77" y="6"/>
                    <a:pt x="88" y="4"/>
                  </a:cubicBezTo>
                  <a:cubicBezTo>
                    <a:pt x="89" y="4"/>
                    <a:pt x="90" y="4"/>
                    <a:pt x="90" y="5"/>
                  </a:cubicBezTo>
                  <a:cubicBezTo>
                    <a:pt x="90" y="14"/>
                    <a:pt x="90" y="29"/>
                    <a:pt x="90" y="43"/>
                  </a:cubicBezTo>
                  <a:cubicBezTo>
                    <a:pt x="89" y="43"/>
                    <a:pt x="84" y="43"/>
                    <a:pt x="84" y="42"/>
                  </a:cubicBezTo>
                  <a:cubicBezTo>
                    <a:pt x="83" y="32"/>
                    <a:pt x="81" y="23"/>
                    <a:pt x="76" y="17"/>
                  </a:cubicBezTo>
                  <a:cubicBezTo>
                    <a:pt x="70" y="11"/>
                    <a:pt x="63" y="8"/>
                    <a:pt x="53" y="8"/>
                  </a:cubicBezTo>
                  <a:cubicBezTo>
                    <a:pt x="39" y="8"/>
                    <a:pt x="29" y="20"/>
                    <a:pt x="29" y="35"/>
                  </a:cubicBezTo>
                  <a:cubicBezTo>
                    <a:pt x="29" y="69"/>
                    <a:pt x="96" y="77"/>
                    <a:pt x="96" y="121"/>
                  </a:cubicBezTo>
                  <a:cubicBezTo>
                    <a:pt x="96" y="153"/>
                    <a:pt x="69" y="170"/>
                    <a:pt x="44" y="170"/>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3" name="Freeform 117"/>
            <p:cNvSpPr>
              <a:spLocks/>
            </p:cNvSpPr>
            <p:nvPr/>
          </p:nvSpPr>
          <p:spPr bwMode="auto">
            <a:xfrm>
              <a:off x="1662" y="1441"/>
              <a:ext cx="527" cy="489"/>
            </a:xfrm>
            <a:custGeom>
              <a:avLst/>
              <a:gdLst/>
              <a:ahLst/>
              <a:cxnLst>
                <a:cxn ang="0">
                  <a:pos x="157" y="9"/>
                </a:cxn>
                <a:cxn ang="0">
                  <a:pos x="153" y="63"/>
                </a:cxn>
                <a:cxn ang="0">
                  <a:pos x="153" y="105"/>
                </a:cxn>
                <a:cxn ang="0">
                  <a:pos x="87" y="164"/>
                </a:cxn>
                <a:cxn ang="0">
                  <a:pos x="23" y="106"/>
                </a:cxn>
                <a:cxn ang="0">
                  <a:pos x="23" y="63"/>
                </a:cxn>
                <a:cxn ang="0">
                  <a:pos x="18" y="8"/>
                </a:cxn>
                <a:cxn ang="0">
                  <a:pos x="1" y="5"/>
                </a:cxn>
                <a:cxn ang="0">
                  <a:pos x="1" y="0"/>
                </a:cxn>
                <a:cxn ang="0">
                  <a:pos x="68" y="0"/>
                </a:cxn>
                <a:cxn ang="0">
                  <a:pos x="68" y="5"/>
                </a:cxn>
                <a:cxn ang="0">
                  <a:pos x="50" y="8"/>
                </a:cxn>
                <a:cxn ang="0">
                  <a:pos x="45" y="63"/>
                </a:cxn>
                <a:cxn ang="0">
                  <a:pos x="45" y="101"/>
                </a:cxn>
                <a:cxn ang="0">
                  <a:pos x="95" y="152"/>
                </a:cxn>
                <a:cxn ang="0">
                  <a:pos x="141" y="104"/>
                </a:cxn>
                <a:cxn ang="0">
                  <a:pos x="141" y="63"/>
                </a:cxn>
                <a:cxn ang="0">
                  <a:pos x="137" y="9"/>
                </a:cxn>
                <a:cxn ang="0">
                  <a:pos x="118" y="5"/>
                </a:cxn>
                <a:cxn ang="0">
                  <a:pos x="118" y="0"/>
                </a:cxn>
                <a:cxn ang="0">
                  <a:pos x="175" y="0"/>
                </a:cxn>
                <a:cxn ang="0">
                  <a:pos x="175" y="5"/>
                </a:cxn>
                <a:cxn ang="0">
                  <a:pos x="157" y="9"/>
                </a:cxn>
              </a:cxnLst>
              <a:rect l="0" t="0" r="r" b="b"/>
              <a:pathLst>
                <a:path w="176" h="164">
                  <a:moveTo>
                    <a:pt x="157" y="9"/>
                  </a:moveTo>
                  <a:cubicBezTo>
                    <a:pt x="155" y="11"/>
                    <a:pt x="153" y="17"/>
                    <a:pt x="153" y="63"/>
                  </a:cubicBezTo>
                  <a:cubicBezTo>
                    <a:pt x="153" y="105"/>
                    <a:pt x="153" y="105"/>
                    <a:pt x="153" y="105"/>
                  </a:cubicBezTo>
                  <a:cubicBezTo>
                    <a:pt x="153" y="135"/>
                    <a:pt x="129" y="164"/>
                    <a:pt x="87" y="164"/>
                  </a:cubicBezTo>
                  <a:cubicBezTo>
                    <a:pt x="47" y="164"/>
                    <a:pt x="23" y="138"/>
                    <a:pt x="23" y="106"/>
                  </a:cubicBezTo>
                  <a:cubicBezTo>
                    <a:pt x="23" y="63"/>
                    <a:pt x="23" y="63"/>
                    <a:pt x="23" y="63"/>
                  </a:cubicBezTo>
                  <a:cubicBezTo>
                    <a:pt x="23" y="17"/>
                    <a:pt x="21" y="10"/>
                    <a:pt x="18" y="8"/>
                  </a:cubicBezTo>
                  <a:cubicBezTo>
                    <a:pt x="15" y="7"/>
                    <a:pt x="10" y="6"/>
                    <a:pt x="1" y="5"/>
                  </a:cubicBezTo>
                  <a:cubicBezTo>
                    <a:pt x="0" y="4"/>
                    <a:pt x="0" y="0"/>
                    <a:pt x="1" y="0"/>
                  </a:cubicBezTo>
                  <a:cubicBezTo>
                    <a:pt x="12" y="0"/>
                    <a:pt x="57" y="0"/>
                    <a:pt x="68" y="0"/>
                  </a:cubicBezTo>
                  <a:cubicBezTo>
                    <a:pt x="69" y="0"/>
                    <a:pt x="69" y="4"/>
                    <a:pt x="68" y="5"/>
                  </a:cubicBezTo>
                  <a:cubicBezTo>
                    <a:pt x="58" y="6"/>
                    <a:pt x="53" y="7"/>
                    <a:pt x="50" y="8"/>
                  </a:cubicBezTo>
                  <a:cubicBezTo>
                    <a:pt x="47" y="10"/>
                    <a:pt x="45" y="17"/>
                    <a:pt x="45" y="63"/>
                  </a:cubicBezTo>
                  <a:cubicBezTo>
                    <a:pt x="45" y="101"/>
                    <a:pt x="45" y="101"/>
                    <a:pt x="45" y="101"/>
                  </a:cubicBezTo>
                  <a:cubicBezTo>
                    <a:pt x="45" y="129"/>
                    <a:pt x="62" y="152"/>
                    <a:pt x="95" y="152"/>
                  </a:cubicBezTo>
                  <a:cubicBezTo>
                    <a:pt x="126" y="152"/>
                    <a:pt x="141" y="128"/>
                    <a:pt x="141" y="104"/>
                  </a:cubicBezTo>
                  <a:cubicBezTo>
                    <a:pt x="141" y="63"/>
                    <a:pt x="141" y="63"/>
                    <a:pt x="141" y="63"/>
                  </a:cubicBezTo>
                  <a:cubicBezTo>
                    <a:pt x="141" y="17"/>
                    <a:pt x="139" y="11"/>
                    <a:pt x="137" y="9"/>
                  </a:cubicBezTo>
                  <a:cubicBezTo>
                    <a:pt x="134" y="7"/>
                    <a:pt x="128" y="6"/>
                    <a:pt x="118" y="5"/>
                  </a:cubicBezTo>
                  <a:cubicBezTo>
                    <a:pt x="117" y="4"/>
                    <a:pt x="118" y="0"/>
                    <a:pt x="118" y="0"/>
                  </a:cubicBezTo>
                  <a:cubicBezTo>
                    <a:pt x="130" y="0"/>
                    <a:pt x="163" y="0"/>
                    <a:pt x="175" y="0"/>
                  </a:cubicBezTo>
                  <a:cubicBezTo>
                    <a:pt x="176" y="0"/>
                    <a:pt x="176" y="4"/>
                    <a:pt x="175" y="5"/>
                  </a:cubicBezTo>
                  <a:cubicBezTo>
                    <a:pt x="165" y="6"/>
                    <a:pt x="160" y="7"/>
                    <a:pt x="157" y="9"/>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4" name="Freeform 118"/>
            <p:cNvSpPr>
              <a:spLocks/>
            </p:cNvSpPr>
            <p:nvPr/>
          </p:nvSpPr>
          <p:spPr bwMode="auto">
            <a:xfrm>
              <a:off x="2256" y="1429"/>
              <a:ext cx="287" cy="504"/>
            </a:xfrm>
            <a:custGeom>
              <a:avLst/>
              <a:gdLst/>
              <a:ahLst/>
              <a:cxnLst>
                <a:cxn ang="0">
                  <a:pos x="43" y="170"/>
                </a:cxn>
                <a:cxn ang="0">
                  <a:pos x="3" y="158"/>
                </a:cxn>
                <a:cxn ang="0">
                  <a:pos x="1" y="118"/>
                </a:cxn>
                <a:cxn ang="0">
                  <a:pos x="7" y="118"/>
                </a:cxn>
                <a:cxn ang="0">
                  <a:pos x="16" y="146"/>
                </a:cxn>
                <a:cxn ang="0">
                  <a:pos x="48" y="162"/>
                </a:cxn>
                <a:cxn ang="0">
                  <a:pos x="75" y="132"/>
                </a:cxn>
                <a:cxn ang="0">
                  <a:pos x="9" y="44"/>
                </a:cxn>
                <a:cxn ang="0">
                  <a:pos x="55" y="0"/>
                </a:cxn>
                <a:cxn ang="0">
                  <a:pos x="88" y="4"/>
                </a:cxn>
                <a:cxn ang="0">
                  <a:pos x="89" y="5"/>
                </a:cxn>
                <a:cxn ang="0">
                  <a:pos x="89" y="43"/>
                </a:cxn>
                <a:cxn ang="0">
                  <a:pos x="84" y="42"/>
                </a:cxn>
                <a:cxn ang="0">
                  <a:pos x="76" y="17"/>
                </a:cxn>
                <a:cxn ang="0">
                  <a:pos x="52" y="8"/>
                </a:cxn>
                <a:cxn ang="0">
                  <a:pos x="28" y="35"/>
                </a:cxn>
                <a:cxn ang="0">
                  <a:pos x="96" y="121"/>
                </a:cxn>
                <a:cxn ang="0">
                  <a:pos x="43" y="170"/>
                </a:cxn>
              </a:cxnLst>
              <a:rect l="0" t="0" r="r" b="b"/>
              <a:pathLst>
                <a:path w="96" h="170">
                  <a:moveTo>
                    <a:pt x="43" y="170"/>
                  </a:moveTo>
                  <a:cubicBezTo>
                    <a:pt x="22" y="170"/>
                    <a:pt x="5" y="161"/>
                    <a:pt x="3" y="158"/>
                  </a:cubicBezTo>
                  <a:cubicBezTo>
                    <a:pt x="3" y="157"/>
                    <a:pt x="0" y="131"/>
                    <a:pt x="1" y="118"/>
                  </a:cubicBezTo>
                  <a:cubicBezTo>
                    <a:pt x="1" y="117"/>
                    <a:pt x="7" y="116"/>
                    <a:pt x="7" y="118"/>
                  </a:cubicBezTo>
                  <a:cubicBezTo>
                    <a:pt x="8" y="127"/>
                    <a:pt x="12" y="140"/>
                    <a:pt x="16" y="146"/>
                  </a:cubicBezTo>
                  <a:cubicBezTo>
                    <a:pt x="22" y="155"/>
                    <a:pt x="33" y="162"/>
                    <a:pt x="48" y="162"/>
                  </a:cubicBezTo>
                  <a:cubicBezTo>
                    <a:pt x="66" y="162"/>
                    <a:pt x="75" y="150"/>
                    <a:pt x="75" y="132"/>
                  </a:cubicBezTo>
                  <a:cubicBezTo>
                    <a:pt x="75" y="88"/>
                    <a:pt x="9" y="94"/>
                    <a:pt x="9" y="44"/>
                  </a:cubicBezTo>
                  <a:cubicBezTo>
                    <a:pt x="9" y="20"/>
                    <a:pt x="29" y="0"/>
                    <a:pt x="55" y="0"/>
                  </a:cubicBezTo>
                  <a:cubicBezTo>
                    <a:pt x="74" y="0"/>
                    <a:pt x="77" y="6"/>
                    <a:pt x="88" y="4"/>
                  </a:cubicBezTo>
                  <a:cubicBezTo>
                    <a:pt x="89" y="4"/>
                    <a:pt x="89" y="4"/>
                    <a:pt x="89" y="5"/>
                  </a:cubicBezTo>
                  <a:cubicBezTo>
                    <a:pt x="89" y="14"/>
                    <a:pt x="90" y="29"/>
                    <a:pt x="89" y="43"/>
                  </a:cubicBezTo>
                  <a:cubicBezTo>
                    <a:pt x="89" y="43"/>
                    <a:pt x="84" y="43"/>
                    <a:pt x="84" y="42"/>
                  </a:cubicBezTo>
                  <a:cubicBezTo>
                    <a:pt x="83" y="32"/>
                    <a:pt x="81" y="23"/>
                    <a:pt x="76" y="17"/>
                  </a:cubicBezTo>
                  <a:cubicBezTo>
                    <a:pt x="70" y="11"/>
                    <a:pt x="63" y="8"/>
                    <a:pt x="52" y="8"/>
                  </a:cubicBezTo>
                  <a:cubicBezTo>
                    <a:pt x="38" y="8"/>
                    <a:pt x="28" y="20"/>
                    <a:pt x="28" y="35"/>
                  </a:cubicBezTo>
                  <a:cubicBezTo>
                    <a:pt x="28" y="69"/>
                    <a:pt x="96" y="77"/>
                    <a:pt x="96" y="121"/>
                  </a:cubicBezTo>
                  <a:cubicBezTo>
                    <a:pt x="96" y="153"/>
                    <a:pt x="69" y="170"/>
                    <a:pt x="43" y="170"/>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5" name="Freeform 119"/>
            <p:cNvSpPr>
              <a:spLocks/>
            </p:cNvSpPr>
            <p:nvPr/>
          </p:nvSpPr>
          <p:spPr bwMode="auto">
            <a:xfrm>
              <a:off x="2866" y="1429"/>
              <a:ext cx="434" cy="504"/>
            </a:xfrm>
            <a:custGeom>
              <a:avLst/>
              <a:gdLst/>
              <a:ahLst/>
              <a:cxnLst>
                <a:cxn ang="0">
                  <a:pos x="138" y="159"/>
                </a:cxn>
                <a:cxn ang="0">
                  <a:pos x="88" y="170"/>
                </a:cxn>
                <a:cxn ang="0">
                  <a:pos x="0" y="87"/>
                </a:cxn>
                <a:cxn ang="0">
                  <a:pos x="87" y="0"/>
                </a:cxn>
                <a:cxn ang="0">
                  <a:pos x="139" y="8"/>
                </a:cxn>
                <a:cxn ang="0">
                  <a:pos x="141" y="8"/>
                </a:cxn>
                <a:cxn ang="0">
                  <a:pos x="142" y="49"/>
                </a:cxn>
                <a:cxn ang="0">
                  <a:pos x="136" y="49"/>
                </a:cxn>
                <a:cxn ang="0">
                  <a:pos x="125" y="23"/>
                </a:cxn>
                <a:cxn ang="0">
                  <a:pos x="85" y="9"/>
                </a:cxn>
                <a:cxn ang="0">
                  <a:pos x="24" y="80"/>
                </a:cxn>
                <a:cxn ang="0">
                  <a:pos x="89" y="161"/>
                </a:cxn>
                <a:cxn ang="0">
                  <a:pos x="128" y="145"/>
                </a:cxn>
                <a:cxn ang="0">
                  <a:pos x="138" y="123"/>
                </a:cxn>
                <a:cxn ang="0">
                  <a:pos x="144" y="124"/>
                </a:cxn>
                <a:cxn ang="0">
                  <a:pos x="138" y="159"/>
                </a:cxn>
              </a:cxnLst>
              <a:rect l="0" t="0" r="r" b="b"/>
              <a:pathLst>
                <a:path w="144" h="170">
                  <a:moveTo>
                    <a:pt x="138" y="159"/>
                  </a:moveTo>
                  <a:cubicBezTo>
                    <a:pt x="137" y="160"/>
                    <a:pt x="121" y="170"/>
                    <a:pt x="88" y="170"/>
                  </a:cubicBezTo>
                  <a:cubicBezTo>
                    <a:pt x="34" y="170"/>
                    <a:pt x="0" y="133"/>
                    <a:pt x="0" y="87"/>
                  </a:cubicBezTo>
                  <a:cubicBezTo>
                    <a:pt x="0" y="44"/>
                    <a:pt x="31" y="0"/>
                    <a:pt x="87" y="0"/>
                  </a:cubicBezTo>
                  <a:cubicBezTo>
                    <a:pt x="116" y="0"/>
                    <a:pt x="130" y="10"/>
                    <a:pt x="139" y="8"/>
                  </a:cubicBezTo>
                  <a:cubicBezTo>
                    <a:pt x="140" y="7"/>
                    <a:pt x="141" y="8"/>
                    <a:pt x="141" y="8"/>
                  </a:cubicBezTo>
                  <a:cubicBezTo>
                    <a:pt x="141" y="17"/>
                    <a:pt x="142" y="36"/>
                    <a:pt x="142" y="49"/>
                  </a:cubicBezTo>
                  <a:cubicBezTo>
                    <a:pt x="141" y="50"/>
                    <a:pt x="136" y="50"/>
                    <a:pt x="136" y="49"/>
                  </a:cubicBezTo>
                  <a:cubicBezTo>
                    <a:pt x="135" y="38"/>
                    <a:pt x="131" y="30"/>
                    <a:pt x="125" y="23"/>
                  </a:cubicBezTo>
                  <a:cubicBezTo>
                    <a:pt x="118" y="15"/>
                    <a:pt x="102" y="9"/>
                    <a:pt x="85" y="9"/>
                  </a:cubicBezTo>
                  <a:cubicBezTo>
                    <a:pt x="41" y="9"/>
                    <a:pt x="24" y="44"/>
                    <a:pt x="24" y="80"/>
                  </a:cubicBezTo>
                  <a:cubicBezTo>
                    <a:pt x="24" y="121"/>
                    <a:pt x="50" y="161"/>
                    <a:pt x="89" y="161"/>
                  </a:cubicBezTo>
                  <a:cubicBezTo>
                    <a:pt x="107" y="161"/>
                    <a:pt x="119" y="155"/>
                    <a:pt x="128" y="145"/>
                  </a:cubicBezTo>
                  <a:cubicBezTo>
                    <a:pt x="133" y="138"/>
                    <a:pt x="136" y="131"/>
                    <a:pt x="138" y="123"/>
                  </a:cubicBezTo>
                  <a:cubicBezTo>
                    <a:pt x="139" y="122"/>
                    <a:pt x="144" y="123"/>
                    <a:pt x="144" y="124"/>
                  </a:cubicBezTo>
                  <a:cubicBezTo>
                    <a:pt x="143" y="134"/>
                    <a:pt x="139" y="158"/>
                    <a:pt x="138" y="159"/>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6" name="Freeform 120"/>
            <p:cNvSpPr>
              <a:spLocks/>
            </p:cNvSpPr>
            <p:nvPr/>
          </p:nvSpPr>
          <p:spPr bwMode="auto">
            <a:xfrm>
              <a:off x="3403" y="1441"/>
              <a:ext cx="543" cy="486"/>
            </a:xfrm>
            <a:custGeom>
              <a:avLst/>
              <a:gdLst/>
              <a:ahLst/>
              <a:cxnLst>
                <a:cxn ang="0">
                  <a:pos x="114" y="163"/>
                </a:cxn>
                <a:cxn ang="0">
                  <a:pos x="114" y="158"/>
                </a:cxn>
                <a:cxn ang="0">
                  <a:pos x="132" y="154"/>
                </a:cxn>
                <a:cxn ang="0">
                  <a:pos x="137" y="99"/>
                </a:cxn>
                <a:cxn ang="0">
                  <a:pos x="137" y="84"/>
                </a:cxn>
                <a:cxn ang="0">
                  <a:pos x="44" y="84"/>
                </a:cxn>
                <a:cxn ang="0">
                  <a:pos x="44" y="99"/>
                </a:cxn>
                <a:cxn ang="0">
                  <a:pos x="50" y="154"/>
                </a:cxn>
                <a:cxn ang="0">
                  <a:pos x="67" y="158"/>
                </a:cxn>
                <a:cxn ang="0">
                  <a:pos x="67" y="163"/>
                </a:cxn>
                <a:cxn ang="0">
                  <a:pos x="1" y="163"/>
                </a:cxn>
                <a:cxn ang="0">
                  <a:pos x="1" y="158"/>
                </a:cxn>
                <a:cxn ang="0">
                  <a:pos x="18" y="154"/>
                </a:cxn>
                <a:cxn ang="0">
                  <a:pos x="23" y="99"/>
                </a:cxn>
                <a:cxn ang="0">
                  <a:pos x="23" y="63"/>
                </a:cxn>
                <a:cxn ang="0">
                  <a:pos x="18" y="8"/>
                </a:cxn>
                <a:cxn ang="0">
                  <a:pos x="1" y="5"/>
                </a:cxn>
                <a:cxn ang="0">
                  <a:pos x="1" y="0"/>
                </a:cxn>
                <a:cxn ang="0">
                  <a:pos x="67" y="0"/>
                </a:cxn>
                <a:cxn ang="0">
                  <a:pos x="67" y="5"/>
                </a:cxn>
                <a:cxn ang="0">
                  <a:pos x="50" y="8"/>
                </a:cxn>
                <a:cxn ang="0">
                  <a:pos x="44" y="63"/>
                </a:cxn>
                <a:cxn ang="0">
                  <a:pos x="44" y="75"/>
                </a:cxn>
                <a:cxn ang="0">
                  <a:pos x="137" y="75"/>
                </a:cxn>
                <a:cxn ang="0">
                  <a:pos x="137" y="63"/>
                </a:cxn>
                <a:cxn ang="0">
                  <a:pos x="132" y="8"/>
                </a:cxn>
                <a:cxn ang="0">
                  <a:pos x="114" y="5"/>
                </a:cxn>
                <a:cxn ang="0">
                  <a:pos x="114" y="0"/>
                </a:cxn>
                <a:cxn ang="0">
                  <a:pos x="181" y="0"/>
                </a:cxn>
                <a:cxn ang="0">
                  <a:pos x="181" y="5"/>
                </a:cxn>
                <a:cxn ang="0">
                  <a:pos x="163" y="8"/>
                </a:cxn>
                <a:cxn ang="0">
                  <a:pos x="158" y="63"/>
                </a:cxn>
                <a:cxn ang="0">
                  <a:pos x="158" y="99"/>
                </a:cxn>
                <a:cxn ang="0">
                  <a:pos x="163" y="154"/>
                </a:cxn>
                <a:cxn ang="0">
                  <a:pos x="181" y="158"/>
                </a:cxn>
                <a:cxn ang="0">
                  <a:pos x="181" y="163"/>
                </a:cxn>
                <a:cxn ang="0">
                  <a:pos x="114" y="163"/>
                </a:cxn>
              </a:cxnLst>
              <a:rect l="0" t="0" r="r" b="b"/>
              <a:pathLst>
                <a:path w="181" h="163">
                  <a:moveTo>
                    <a:pt x="114" y="163"/>
                  </a:moveTo>
                  <a:cubicBezTo>
                    <a:pt x="113" y="163"/>
                    <a:pt x="113" y="158"/>
                    <a:pt x="114" y="158"/>
                  </a:cubicBezTo>
                  <a:cubicBezTo>
                    <a:pt x="124" y="157"/>
                    <a:pt x="129" y="155"/>
                    <a:pt x="132" y="154"/>
                  </a:cubicBezTo>
                  <a:cubicBezTo>
                    <a:pt x="135" y="152"/>
                    <a:pt x="137" y="146"/>
                    <a:pt x="137" y="99"/>
                  </a:cubicBezTo>
                  <a:cubicBezTo>
                    <a:pt x="137" y="84"/>
                    <a:pt x="137" y="84"/>
                    <a:pt x="137" y="84"/>
                  </a:cubicBezTo>
                  <a:cubicBezTo>
                    <a:pt x="44" y="84"/>
                    <a:pt x="44" y="84"/>
                    <a:pt x="44" y="84"/>
                  </a:cubicBezTo>
                  <a:cubicBezTo>
                    <a:pt x="44" y="99"/>
                    <a:pt x="44" y="99"/>
                    <a:pt x="44" y="99"/>
                  </a:cubicBezTo>
                  <a:cubicBezTo>
                    <a:pt x="44" y="146"/>
                    <a:pt x="46" y="152"/>
                    <a:pt x="50" y="154"/>
                  </a:cubicBezTo>
                  <a:cubicBezTo>
                    <a:pt x="53" y="155"/>
                    <a:pt x="57" y="157"/>
                    <a:pt x="67" y="158"/>
                  </a:cubicBezTo>
                  <a:cubicBezTo>
                    <a:pt x="68" y="158"/>
                    <a:pt x="68" y="163"/>
                    <a:pt x="67" y="163"/>
                  </a:cubicBezTo>
                  <a:cubicBezTo>
                    <a:pt x="55" y="163"/>
                    <a:pt x="12" y="163"/>
                    <a:pt x="1" y="163"/>
                  </a:cubicBezTo>
                  <a:cubicBezTo>
                    <a:pt x="0" y="163"/>
                    <a:pt x="0" y="158"/>
                    <a:pt x="1" y="158"/>
                  </a:cubicBezTo>
                  <a:cubicBezTo>
                    <a:pt x="11" y="157"/>
                    <a:pt x="15" y="155"/>
                    <a:pt x="18" y="154"/>
                  </a:cubicBezTo>
                  <a:cubicBezTo>
                    <a:pt x="21" y="152"/>
                    <a:pt x="23" y="146"/>
                    <a:pt x="23" y="99"/>
                  </a:cubicBezTo>
                  <a:cubicBezTo>
                    <a:pt x="23" y="63"/>
                    <a:pt x="23" y="63"/>
                    <a:pt x="23" y="63"/>
                  </a:cubicBezTo>
                  <a:cubicBezTo>
                    <a:pt x="23" y="17"/>
                    <a:pt x="21" y="10"/>
                    <a:pt x="18" y="8"/>
                  </a:cubicBezTo>
                  <a:cubicBezTo>
                    <a:pt x="15" y="7"/>
                    <a:pt x="11" y="6"/>
                    <a:pt x="1" y="5"/>
                  </a:cubicBezTo>
                  <a:cubicBezTo>
                    <a:pt x="0" y="4"/>
                    <a:pt x="0" y="0"/>
                    <a:pt x="1" y="0"/>
                  </a:cubicBezTo>
                  <a:cubicBezTo>
                    <a:pt x="12" y="0"/>
                    <a:pt x="55" y="0"/>
                    <a:pt x="67" y="0"/>
                  </a:cubicBezTo>
                  <a:cubicBezTo>
                    <a:pt x="68" y="0"/>
                    <a:pt x="68" y="4"/>
                    <a:pt x="67" y="5"/>
                  </a:cubicBezTo>
                  <a:cubicBezTo>
                    <a:pt x="57" y="6"/>
                    <a:pt x="53" y="7"/>
                    <a:pt x="50" y="8"/>
                  </a:cubicBezTo>
                  <a:cubicBezTo>
                    <a:pt x="46" y="10"/>
                    <a:pt x="44" y="17"/>
                    <a:pt x="44" y="63"/>
                  </a:cubicBezTo>
                  <a:cubicBezTo>
                    <a:pt x="44" y="75"/>
                    <a:pt x="44" y="75"/>
                    <a:pt x="44" y="75"/>
                  </a:cubicBezTo>
                  <a:cubicBezTo>
                    <a:pt x="137" y="75"/>
                    <a:pt x="137" y="75"/>
                    <a:pt x="137" y="75"/>
                  </a:cubicBezTo>
                  <a:cubicBezTo>
                    <a:pt x="137" y="63"/>
                    <a:pt x="137" y="63"/>
                    <a:pt x="137" y="63"/>
                  </a:cubicBezTo>
                  <a:cubicBezTo>
                    <a:pt x="137" y="17"/>
                    <a:pt x="135" y="10"/>
                    <a:pt x="132" y="8"/>
                  </a:cubicBezTo>
                  <a:cubicBezTo>
                    <a:pt x="129" y="7"/>
                    <a:pt x="124" y="6"/>
                    <a:pt x="114" y="5"/>
                  </a:cubicBezTo>
                  <a:cubicBezTo>
                    <a:pt x="113" y="4"/>
                    <a:pt x="113" y="0"/>
                    <a:pt x="114" y="0"/>
                  </a:cubicBezTo>
                  <a:cubicBezTo>
                    <a:pt x="126" y="0"/>
                    <a:pt x="169" y="0"/>
                    <a:pt x="181" y="0"/>
                  </a:cubicBezTo>
                  <a:cubicBezTo>
                    <a:pt x="181" y="0"/>
                    <a:pt x="181" y="4"/>
                    <a:pt x="181" y="5"/>
                  </a:cubicBezTo>
                  <a:cubicBezTo>
                    <a:pt x="171" y="6"/>
                    <a:pt x="166" y="7"/>
                    <a:pt x="163" y="8"/>
                  </a:cubicBezTo>
                  <a:cubicBezTo>
                    <a:pt x="160" y="10"/>
                    <a:pt x="158" y="17"/>
                    <a:pt x="158" y="63"/>
                  </a:cubicBezTo>
                  <a:cubicBezTo>
                    <a:pt x="158" y="99"/>
                    <a:pt x="158" y="99"/>
                    <a:pt x="158" y="99"/>
                  </a:cubicBezTo>
                  <a:cubicBezTo>
                    <a:pt x="158" y="146"/>
                    <a:pt x="160" y="152"/>
                    <a:pt x="163" y="154"/>
                  </a:cubicBezTo>
                  <a:cubicBezTo>
                    <a:pt x="166" y="155"/>
                    <a:pt x="171" y="157"/>
                    <a:pt x="181" y="158"/>
                  </a:cubicBezTo>
                  <a:cubicBezTo>
                    <a:pt x="181" y="158"/>
                    <a:pt x="181" y="163"/>
                    <a:pt x="181" y="163"/>
                  </a:cubicBezTo>
                  <a:cubicBezTo>
                    <a:pt x="169" y="163"/>
                    <a:pt x="126" y="163"/>
                    <a:pt x="114" y="163"/>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7" name="Freeform 121"/>
            <p:cNvSpPr>
              <a:spLocks noEditPoints="1"/>
            </p:cNvSpPr>
            <p:nvPr/>
          </p:nvSpPr>
          <p:spPr bwMode="auto">
            <a:xfrm>
              <a:off x="4031" y="1441"/>
              <a:ext cx="703" cy="486"/>
            </a:xfrm>
            <a:custGeom>
              <a:avLst/>
              <a:gdLst/>
              <a:ahLst/>
              <a:cxnLst>
                <a:cxn ang="0">
                  <a:pos x="162" y="163"/>
                </a:cxn>
                <a:cxn ang="0">
                  <a:pos x="118" y="154"/>
                </a:cxn>
                <a:cxn ang="0">
                  <a:pos x="72" y="93"/>
                </a:cxn>
                <a:cxn ang="0">
                  <a:pos x="45" y="93"/>
                </a:cxn>
                <a:cxn ang="0">
                  <a:pos x="45" y="99"/>
                </a:cxn>
                <a:cxn ang="0">
                  <a:pos x="50" y="154"/>
                </a:cxn>
                <a:cxn ang="0">
                  <a:pos x="72" y="158"/>
                </a:cxn>
                <a:cxn ang="0">
                  <a:pos x="72" y="163"/>
                </a:cxn>
                <a:cxn ang="0">
                  <a:pos x="1" y="163"/>
                </a:cxn>
                <a:cxn ang="0">
                  <a:pos x="1" y="158"/>
                </a:cxn>
                <a:cxn ang="0">
                  <a:pos x="18" y="154"/>
                </a:cxn>
                <a:cxn ang="0">
                  <a:pos x="23" y="99"/>
                </a:cxn>
                <a:cxn ang="0">
                  <a:pos x="23" y="63"/>
                </a:cxn>
                <a:cxn ang="0">
                  <a:pos x="18" y="8"/>
                </a:cxn>
                <a:cxn ang="0">
                  <a:pos x="1" y="5"/>
                </a:cxn>
                <a:cxn ang="0">
                  <a:pos x="1" y="0"/>
                </a:cxn>
                <a:cxn ang="0">
                  <a:pos x="34" y="0"/>
                </a:cxn>
                <a:cxn ang="0">
                  <a:pos x="65" y="0"/>
                </a:cxn>
                <a:cxn ang="0">
                  <a:pos x="121" y="40"/>
                </a:cxn>
                <a:cxn ang="0">
                  <a:pos x="91" y="87"/>
                </a:cxn>
                <a:cxn ang="0">
                  <a:pos x="164" y="157"/>
                </a:cxn>
                <a:cxn ang="0">
                  <a:pos x="183" y="154"/>
                </a:cxn>
                <a:cxn ang="0">
                  <a:pos x="188" y="99"/>
                </a:cxn>
                <a:cxn ang="0">
                  <a:pos x="188" y="63"/>
                </a:cxn>
                <a:cxn ang="0">
                  <a:pos x="183" y="8"/>
                </a:cxn>
                <a:cxn ang="0">
                  <a:pos x="163" y="5"/>
                </a:cxn>
                <a:cxn ang="0">
                  <a:pos x="163" y="0"/>
                </a:cxn>
                <a:cxn ang="0">
                  <a:pos x="234" y="0"/>
                </a:cxn>
                <a:cxn ang="0">
                  <a:pos x="234" y="5"/>
                </a:cxn>
                <a:cxn ang="0">
                  <a:pos x="214" y="8"/>
                </a:cxn>
                <a:cxn ang="0">
                  <a:pos x="209" y="63"/>
                </a:cxn>
                <a:cxn ang="0">
                  <a:pos x="209" y="99"/>
                </a:cxn>
                <a:cxn ang="0">
                  <a:pos x="214" y="154"/>
                </a:cxn>
                <a:cxn ang="0">
                  <a:pos x="234" y="158"/>
                </a:cxn>
                <a:cxn ang="0">
                  <a:pos x="234" y="163"/>
                </a:cxn>
                <a:cxn ang="0">
                  <a:pos x="162" y="163"/>
                </a:cxn>
                <a:cxn ang="0">
                  <a:pos x="64" y="8"/>
                </a:cxn>
                <a:cxn ang="0">
                  <a:pos x="47" y="10"/>
                </a:cxn>
                <a:cxn ang="0">
                  <a:pos x="45" y="63"/>
                </a:cxn>
                <a:cxn ang="0">
                  <a:pos x="46" y="82"/>
                </a:cxn>
                <a:cxn ang="0">
                  <a:pos x="67" y="84"/>
                </a:cxn>
                <a:cxn ang="0">
                  <a:pos x="97" y="49"/>
                </a:cxn>
                <a:cxn ang="0">
                  <a:pos x="64" y="8"/>
                </a:cxn>
              </a:cxnLst>
              <a:rect l="0" t="0" r="r" b="b"/>
              <a:pathLst>
                <a:path w="235" h="163">
                  <a:moveTo>
                    <a:pt x="162" y="163"/>
                  </a:moveTo>
                  <a:cubicBezTo>
                    <a:pt x="140" y="163"/>
                    <a:pt x="128" y="160"/>
                    <a:pt x="118" y="154"/>
                  </a:cubicBezTo>
                  <a:cubicBezTo>
                    <a:pt x="105" y="145"/>
                    <a:pt x="92" y="128"/>
                    <a:pt x="72" y="93"/>
                  </a:cubicBezTo>
                  <a:cubicBezTo>
                    <a:pt x="59" y="93"/>
                    <a:pt x="54" y="93"/>
                    <a:pt x="45" y="93"/>
                  </a:cubicBezTo>
                  <a:cubicBezTo>
                    <a:pt x="45" y="99"/>
                    <a:pt x="45" y="99"/>
                    <a:pt x="45" y="99"/>
                  </a:cubicBezTo>
                  <a:cubicBezTo>
                    <a:pt x="45" y="146"/>
                    <a:pt x="47" y="152"/>
                    <a:pt x="50" y="154"/>
                  </a:cubicBezTo>
                  <a:cubicBezTo>
                    <a:pt x="53" y="156"/>
                    <a:pt x="61" y="156"/>
                    <a:pt x="72" y="158"/>
                  </a:cubicBezTo>
                  <a:cubicBezTo>
                    <a:pt x="73" y="158"/>
                    <a:pt x="73" y="163"/>
                    <a:pt x="72" y="163"/>
                  </a:cubicBezTo>
                  <a:cubicBezTo>
                    <a:pt x="60" y="163"/>
                    <a:pt x="13" y="163"/>
                    <a:pt x="1" y="163"/>
                  </a:cubicBezTo>
                  <a:cubicBezTo>
                    <a:pt x="0" y="163"/>
                    <a:pt x="0" y="158"/>
                    <a:pt x="1" y="158"/>
                  </a:cubicBezTo>
                  <a:cubicBezTo>
                    <a:pt x="11" y="157"/>
                    <a:pt x="15" y="156"/>
                    <a:pt x="18" y="154"/>
                  </a:cubicBezTo>
                  <a:cubicBezTo>
                    <a:pt x="22" y="152"/>
                    <a:pt x="23" y="146"/>
                    <a:pt x="23" y="99"/>
                  </a:cubicBezTo>
                  <a:cubicBezTo>
                    <a:pt x="23" y="63"/>
                    <a:pt x="23" y="63"/>
                    <a:pt x="23" y="63"/>
                  </a:cubicBezTo>
                  <a:cubicBezTo>
                    <a:pt x="23" y="17"/>
                    <a:pt x="22" y="10"/>
                    <a:pt x="18" y="8"/>
                  </a:cubicBezTo>
                  <a:cubicBezTo>
                    <a:pt x="15" y="7"/>
                    <a:pt x="11" y="6"/>
                    <a:pt x="1" y="5"/>
                  </a:cubicBezTo>
                  <a:cubicBezTo>
                    <a:pt x="0" y="4"/>
                    <a:pt x="0" y="0"/>
                    <a:pt x="1" y="0"/>
                  </a:cubicBezTo>
                  <a:cubicBezTo>
                    <a:pt x="12" y="0"/>
                    <a:pt x="25" y="0"/>
                    <a:pt x="34" y="0"/>
                  </a:cubicBezTo>
                  <a:cubicBezTo>
                    <a:pt x="44" y="0"/>
                    <a:pt x="54" y="0"/>
                    <a:pt x="65" y="0"/>
                  </a:cubicBezTo>
                  <a:cubicBezTo>
                    <a:pt x="103" y="0"/>
                    <a:pt x="121" y="20"/>
                    <a:pt x="121" y="40"/>
                  </a:cubicBezTo>
                  <a:cubicBezTo>
                    <a:pt x="121" y="60"/>
                    <a:pt x="108" y="76"/>
                    <a:pt x="91" y="87"/>
                  </a:cubicBezTo>
                  <a:cubicBezTo>
                    <a:pt x="127" y="140"/>
                    <a:pt x="147" y="157"/>
                    <a:pt x="164" y="157"/>
                  </a:cubicBezTo>
                  <a:cubicBezTo>
                    <a:pt x="174" y="157"/>
                    <a:pt x="180" y="156"/>
                    <a:pt x="183" y="154"/>
                  </a:cubicBezTo>
                  <a:cubicBezTo>
                    <a:pt x="186" y="152"/>
                    <a:pt x="188" y="146"/>
                    <a:pt x="188" y="99"/>
                  </a:cubicBezTo>
                  <a:cubicBezTo>
                    <a:pt x="188" y="63"/>
                    <a:pt x="188" y="63"/>
                    <a:pt x="188" y="63"/>
                  </a:cubicBezTo>
                  <a:cubicBezTo>
                    <a:pt x="188" y="17"/>
                    <a:pt x="186" y="10"/>
                    <a:pt x="183" y="8"/>
                  </a:cubicBezTo>
                  <a:cubicBezTo>
                    <a:pt x="180" y="7"/>
                    <a:pt x="173" y="6"/>
                    <a:pt x="163" y="5"/>
                  </a:cubicBezTo>
                  <a:cubicBezTo>
                    <a:pt x="162" y="4"/>
                    <a:pt x="162" y="0"/>
                    <a:pt x="163" y="0"/>
                  </a:cubicBezTo>
                  <a:cubicBezTo>
                    <a:pt x="175" y="0"/>
                    <a:pt x="222" y="0"/>
                    <a:pt x="234" y="0"/>
                  </a:cubicBezTo>
                  <a:cubicBezTo>
                    <a:pt x="235" y="0"/>
                    <a:pt x="235" y="4"/>
                    <a:pt x="234" y="5"/>
                  </a:cubicBezTo>
                  <a:cubicBezTo>
                    <a:pt x="224" y="6"/>
                    <a:pt x="217" y="7"/>
                    <a:pt x="214" y="8"/>
                  </a:cubicBezTo>
                  <a:cubicBezTo>
                    <a:pt x="211" y="10"/>
                    <a:pt x="209" y="17"/>
                    <a:pt x="209" y="63"/>
                  </a:cubicBezTo>
                  <a:cubicBezTo>
                    <a:pt x="209" y="99"/>
                    <a:pt x="209" y="99"/>
                    <a:pt x="209" y="99"/>
                  </a:cubicBezTo>
                  <a:cubicBezTo>
                    <a:pt x="209" y="146"/>
                    <a:pt x="211" y="152"/>
                    <a:pt x="214" y="154"/>
                  </a:cubicBezTo>
                  <a:cubicBezTo>
                    <a:pt x="217" y="156"/>
                    <a:pt x="224" y="157"/>
                    <a:pt x="234" y="158"/>
                  </a:cubicBezTo>
                  <a:cubicBezTo>
                    <a:pt x="235" y="158"/>
                    <a:pt x="235" y="163"/>
                    <a:pt x="234" y="163"/>
                  </a:cubicBezTo>
                  <a:cubicBezTo>
                    <a:pt x="222" y="163"/>
                    <a:pt x="174" y="163"/>
                    <a:pt x="162" y="163"/>
                  </a:cubicBezTo>
                  <a:close/>
                  <a:moveTo>
                    <a:pt x="64" y="8"/>
                  </a:moveTo>
                  <a:cubicBezTo>
                    <a:pt x="56" y="8"/>
                    <a:pt x="48" y="9"/>
                    <a:pt x="47" y="10"/>
                  </a:cubicBezTo>
                  <a:cubicBezTo>
                    <a:pt x="46" y="12"/>
                    <a:pt x="45" y="26"/>
                    <a:pt x="45" y="63"/>
                  </a:cubicBezTo>
                  <a:cubicBezTo>
                    <a:pt x="45" y="78"/>
                    <a:pt x="45" y="81"/>
                    <a:pt x="46" y="82"/>
                  </a:cubicBezTo>
                  <a:cubicBezTo>
                    <a:pt x="48" y="84"/>
                    <a:pt x="55" y="84"/>
                    <a:pt x="67" y="84"/>
                  </a:cubicBezTo>
                  <a:cubicBezTo>
                    <a:pt x="88" y="84"/>
                    <a:pt x="97" y="69"/>
                    <a:pt x="97" y="49"/>
                  </a:cubicBezTo>
                  <a:cubicBezTo>
                    <a:pt x="97" y="25"/>
                    <a:pt x="88" y="8"/>
                    <a:pt x="64" y="8"/>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8" name="Freeform 122"/>
            <p:cNvSpPr>
              <a:spLocks/>
            </p:cNvSpPr>
            <p:nvPr/>
          </p:nvSpPr>
          <p:spPr bwMode="auto">
            <a:xfrm>
              <a:off x="4816" y="1429"/>
              <a:ext cx="287" cy="504"/>
            </a:xfrm>
            <a:custGeom>
              <a:avLst/>
              <a:gdLst/>
              <a:ahLst/>
              <a:cxnLst>
                <a:cxn ang="0">
                  <a:pos x="43" y="170"/>
                </a:cxn>
                <a:cxn ang="0">
                  <a:pos x="3" y="158"/>
                </a:cxn>
                <a:cxn ang="0">
                  <a:pos x="2" y="118"/>
                </a:cxn>
                <a:cxn ang="0">
                  <a:pos x="7" y="118"/>
                </a:cxn>
                <a:cxn ang="0">
                  <a:pos x="16" y="146"/>
                </a:cxn>
                <a:cxn ang="0">
                  <a:pos x="48" y="162"/>
                </a:cxn>
                <a:cxn ang="0">
                  <a:pos x="75" y="132"/>
                </a:cxn>
                <a:cxn ang="0">
                  <a:pos x="9" y="44"/>
                </a:cxn>
                <a:cxn ang="0">
                  <a:pos x="55" y="0"/>
                </a:cxn>
                <a:cxn ang="0">
                  <a:pos x="88" y="4"/>
                </a:cxn>
                <a:cxn ang="0">
                  <a:pos x="89" y="5"/>
                </a:cxn>
                <a:cxn ang="0">
                  <a:pos x="89" y="43"/>
                </a:cxn>
                <a:cxn ang="0">
                  <a:pos x="84" y="42"/>
                </a:cxn>
                <a:cxn ang="0">
                  <a:pos x="76" y="17"/>
                </a:cxn>
                <a:cxn ang="0">
                  <a:pos x="52" y="8"/>
                </a:cxn>
                <a:cxn ang="0">
                  <a:pos x="28" y="35"/>
                </a:cxn>
                <a:cxn ang="0">
                  <a:pos x="96" y="121"/>
                </a:cxn>
                <a:cxn ang="0">
                  <a:pos x="43" y="170"/>
                </a:cxn>
              </a:cxnLst>
              <a:rect l="0" t="0" r="r" b="b"/>
              <a:pathLst>
                <a:path w="96" h="170">
                  <a:moveTo>
                    <a:pt x="43" y="170"/>
                  </a:moveTo>
                  <a:cubicBezTo>
                    <a:pt x="22" y="170"/>
                    <a:pt x="5" y="161"/>
                    <a:pt x="3" y="158"/>
                  </a:cubicBezTo>
                  <a:cubicBezTo>
                    <a:pt x="3" y="157"/>
                    <a:pt x="0" y="131"/>
                    <a:pt x="2" y="118"/>
                  </a:cubicBezTo>
                  <a:cubicBezTo>
                    <a:pt x="2" y="117"/>
                    <a:pt x="7" y="116"/>
                    <a:pt x="7" y="118"/>
                  </a:cubicBezTo>
                  <a:cubicBezTo>
                    <a:pt x="8" y="127"/>
                    <a:pt x="12" y="140"/>
                    <a:pt x="16" y="146"/>
                  </a:cubicBezTo>
                  <a:cubicBezTo>
                    <a:pt x="22" y="155"/>
                    <a:pt x="33" y="162"/>
                    <a:pt x="48" y="162"/>
                  </a:cubicBezTo>
                  <a:cubicBezTo>
                    <a:pt x="66" y="162"/>
                    <a:pt x="75" y="150"/>
                    <a:pt x="75" y="132"/>
                  </a:cubicBezTo>
                  <a:cubicBezTo>
                    <a:pt x="75" y="92"/>
                    <a:pt x="9" y="90"/>
                    <a:pt x="9" y="44"/>
                  </a:cubicBezTo>
                  <a:cubicBezTo>
                    <a:pt x="9" y="20"/>
                    <a:pt x="29" y="0"/>
                    <a:pt x="55" y="0"/>
                  </a:cubicBezTo>
                  <a:cubicBezTo>
                    <a:pt x="74" y="0"/>
                    <a:pt x="77" y="6"/>
                    <a:pt x="88" y="4"/>
                  </a:cubicBezTo>
                  <a:cubicBezTo>
                    <a:pt x="89" y="4"/>
                    <a:pt x="89" y="4"/>
                    <a:pt x="89" y="5"/>
                  </a:cubicBezTo>
                  <a:cubicBezTo>
                    <a:pt x="89" y="14"/>
                    <a:pt x="90" y="29"/>
                    <a:pt x="89" y="43"/>
                  </a:cubicBezTo>
                  <a:cubicBezTo>
                    <a:pt x="89" y="43"/>
                    <a:pt x="84" y="43"/>
                    <a:pt x="84" y="42"/>
                  </a:cubicBezTo>
                  <a:cubicBezTo>
                    <a:pt x="83" y="32"/>
                    <a:pt x="81" y="23"/>
                    <a:pt x="76" y="17"/>
                  </a:cubicBezTo>
                  <a:cubicBezTo>
                    <a:pt x="70" y="11"/>
                    <a:pt x="63" y="8"/>
                    <a:pt x="52" y="8"/>
                  </a:cubicBezTo>
                  <a:cubicBezTo>
                    <a:pt x="39" y="8"/>
                    <a:pt x="28" y="20"/>
                    <a:pt x="28" y="35"/>
                  </a:cubicBezTo>
                  <a:cubicBezTo>
                    <a:pt x="28" y="69"/>
                    <a:pt x="96" y="77"/>
                    <a:pt x="96" y="121"/>
                  </a:cubicBezTo>
                  <a:cubicBezTo>
                    <a:pt x="96" y="153"/>
                    <a:pt x="69" y="170"/>
                    <a:pt x="43" y="170"/>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899" name="Freeform 123"/>
            <p:cNvSpPr>
              <a:spLocks/>
            </p:cNvSpPr>
            <p:nvPr/>
          </p:nvSpPr>
          <p:spPr bwMode="auto">
            <a:xfrm>
              <a:off x="5165" y="1429"/>
              <a:ext cx="447" cy="498"/>
            </a:xfrm>
            <a:custGeom>
              <a:avLst/>
              <a:gdLst/>
              <a:ahLst/>
              <a:cxnLst>
                <a:cxn ang="0">
                  <a:pos x="147" y="43"/>
                </a:cxn>
                <a:cxn ang="0">
                  <a:pos x="141" y="43"/>
                </a:cxn>
                <a:cxn ang="0">
                  <a:pos x="136" y="20"/>
                </a:cxn>
                <a:cxn ang="0">
                  <a:pos x="99" y="10"/>
                </a:cxn>
                <a:cxn ang="0">
                  <a:pos x="87" y="11"/>
                </a:cxn>
                <a:cxn ang="0">
                  <a:pos x="86" y="41"/>
                </a:cxn>
                <a:cxn ang="0">
                  <a:pos x="86" y="102"/>
                </a:cxn>
                <a:cxn ang="0">
                  <a:pos x="92" y="157"/>
                </a:cxn>
                <a:cxn ang="0">
                  <a:pos x="111" y="161"/>
                </a:cxn>
                <a:cxn ang="0">
                  <a:pos x="111" y="166"/>
                </a:cxn>
                <a:cxn ang="0">
                  <a:pos x="40" y="166"/>
                </a:cxn>
                <a:cxn ang="0">
                  <a:pos x="41" y="161"/>
                </a:cxn>
                <a:cxn ang="0">
                  <a:pos x="60" y="157"/>
                </a:cxn>
                <a:cxn ang="0">
                  <a:pos x="65" y="102"/>
                </a:cxn>
                <a:cxn ang="0">
                  <a:pos x="65" y="41"/>
                </a:cxn>
                <a:cxn ang="0">
                  <a:pos x="64" y="11"/>
                </a:cxn>
                <a:cxn ang="0">
                  <a:pos x="52" y="10"/>
                </a:cxn>
                <a:cxn ang="0">
                  <a:pos x="14" y="20"/>
                </a:cxn>
                <a:cxn ang="0">
                  <a:pos x="6" y="43"/>
                </a:cxn>
                <a:cxn ang="0">
                  <a:pos x="0" y="43"/>
                </a:cxn>
                <a:cxn ang="0">
                  <a:pos x="4" y="2"/>
                </a:cxn>
                <a:cxn ang="0">
                  <a:pos x="7" y="1"/>
                </a:cxn>
                <a:cxn ang="0">
                  <a:pos x="76" y="3"/>
                </a:cxn>
                <a:cxn ang="0">
                  <a:pos x="146" y="0"/>
                </a:cxn>
                <a:cxn ang="0">
                  <a:pos x="149" y="1"/>
                </a:cxn>
                <a:cxn ang="0">
                  <a:pos x="147" y="43"/>
                </a:cxn>
              </a:cxnLst>
              <a:rect l="0" t="0" r="r" b="b"/>
              <a:pathLst>
                <a:path w="149" h="166">
                  <a:moveTo>
                    <a:pt x="147" y="43"/>
                  </a:moveTo>
                  <a:cubicBezTo>
                    <a:pt x="146" y="44"/>
                    <a:pt x="141" y="44"/>
                    <a:pt x="141" y="43"/>
                  </a:cubicBezTo>
                  <a:cubicBezTo>
                    <a:pt x="141" y="36"/>
                    <a:pt x="140" y="24"/>
                    <a:pt x="136" y="20"/>
                  </a:cubicBezTo>
                  <a:cubicBezTo>
                    <a:pt x="131" y="14"/>
                    <a:pt x="121" y="10"/>
                    <a:pt x="99" y="10"/>
                  </a:cubicBezTo>
                  <a:cubicBezTo>
                    <a:pt x="93" y="10"/>
                    <a:pt x="90" y="10"/>
                    <a:pt x="87" y="11"/>
                  </a:cubicBezTo>
                  <a:cubicBezTo>
                    <a:pt x="87" y="13"/>
                    <a:pt x="86" y="25"/>
                    <a:pt x="86" y="41"/>
                  </a:cubicBezTo>
                  <a:cubicBezTo>
                    <a:pt x="86" y="102"/>
                    <a:pt x="86" y="102"/>
                    <a:pt x="86" y="102"/>
                  </a:cubicBezTo>
                  <a:cubicBezTo>
                    <a:pt x="86" y="149"/>
                    <a:pt x="89" y="155"/>
                    <a:pt x="92" y="157"/>
                  </a:cubicBezTo>
                  <a:cubicBezTo>
                    <a:pt x="95" y="159"/>
                    <a:pt x="101" y="160"/>
                    <a:pt x="111" y="161"/>
                  </a:cubicBezTo>
                  <a:cubicBezTo>
                    <a:pt x="112" y="161"/>
                    <a:pt x="112" y="166"/>
                    <a:pt x="111" y="166"/>
                  </a:cubicBezTo>
                  <a:cubicBezTo>
                    <a:pt x="99" y="166"/>
                    <a:pt x="52" y="166"/>
                    <a:pt x="40" y="166"/>
                  </a:cubicBezTo>
                  <a:cubicBezTo>
                    <a:pt x="39" y="166"/>
                    <a:pt x="39" y="161"/>
                    <a:pt x="41" y="161"/>
                  </a:cubicBezTo>
                  <a:cubicBezTo>
                    <a:pt x="51" y="160"/>
                    <a:pt x="57" y="159"/>
                    <a:pt x="60" y="157"/>
                  </a:cubicBezTo>
                  <a:cubicBezTo>
                    <a:pt x="63" y="155"/>
                    <a:pt x="65" y="149"/>
                    <a:pt x="65" y="102"/>
                  </a:cubicBezTo>
                  <a:cubicBezTo>
                    <a:pt x="65" y="41"/>
                    <a:pt x="65" y="41"/>
                    <a:pt x="65" y="41"/>
                  </a:cubicBezTo>
                  <a:cubicBezTo>
                    <a:pt x="65" y="25"/>
                    <a:pt x="65" y="13"/>
                    <a:pt x="64" y="11"/>
                  </a:cubicBezTo>
                  <a:cubicBezTo>
                    <a:pt x="62" y="10"/>
                    <a:pt x="58" y="10"/>
                    <a:pt x="52" y="10"/>
                  </a:cubicBezTo>
                  <a:cubicBezTo>
                    <a:pt x="28" y="10"/>
                    <a:pt x="20" y="13"/>
                    <a:pt x="14" y="20"/>
                  </a:cubicBezTo>
                  <a:cubicBezTo>
                    <a:pt x="10" y="25"/>
                    <a:pt x="8" y="33"/>
                    <a:pt x="6" y="43"/>
                  </a:cubicBezTo>
                  <a:cubicBezTo>
                    <a:pt x="5" y="45"/>
                    <a:pt x="0" y="44"/>
                    <a:pt x="0" y="43"/>
                  </a:cubicBezTo>
                  <a:cubicBezTo>
                    <a:pt x="2" y="29"/>
                    <a:pt x="3" y="10"/>
                    <a:pt x="4" y="2"/>
                  </a:cubicBezTo>
                  <a:cubicBezTo>
                    <a:pt x="4" y="1"/>
                    <a:pt x="5" y="1"/>
                    <a:pt x="7" y="1"/>
                  </a:cubicBezTo>
                  <a:cubicBezTo>
                    <a:pt x="16" y="2"/>
                    <a:pt x="32" y="3"/>
                    <a:pt x="76" y="3"/>
                  </a:cubicBezTo>
                  <a:cubicBezTo>
                    <a:pt x="136" y="3"/>
                    <a:pt x="142" y="2"/>
                    <a:pt x="146" y="0"/>
                  </a:cubicBezTo>
                  <a:cubicBezTo>
                    <a:pt x="148" y="0"/>
                    <a:pt x="149" y="1"/>
                    <a:pt x="149" y="1"/>
                  </a:cubicBezTo>
                  <a:cubicBezTo>
                    <a:pt x="149" y="11"/>
                    <a:pt x="148" y="30"/>
                    <a:pt x="147" y="43"/>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0" name="Freeform 124"/>
            <p:cNvSpPr>
              <a:spLocks noEditPoints="1"/>
            </p:cNvSpPr>
            <p:nvPr/>
          </p:nvSpPr>
          <p:spPr bwMode="auto">
            <a:xfrm>
              <a:off x="841" y="2185"/>
              <a:ext cx="266" cy="255"/>
            </a:xfrm>
            <a:custGeom>
              <a:avLst/>
              <a:gdLst/>
              <a:ahLst/>
              <a:cxnLst>
                <a:cxn ang="0">
                  <a:pos x="44" y="85"/>
                </a:cxn>
                <a:cxn ang="0">
                  <a:pos x="0" y="43"/>
                </a:cxn>
                <a:cxn ang="0">
                  <a:pos x="45" y="0"/>
                </a:cxn>
                <a:cxn ang="0">
                  <a:pos x="89" y="41"/>
                </a:cxn>
                <a:cxn ang="0">
                  <a:pos x="44" y="85"/>
                </a:cxn>
                <a:cxn ang="0">
                  <a:pos x="43" y="5"/>
                </a:cxn>
                <a:cxn ang="0">
                  <a:pos x="13" y="40"/>
                </a:cxn>
                <a:cxn ang="0">
                  <a:pos x="46" y="80"/>
                </a:cxn>
                <a:cxn ang="0">
                  <a:pos x="76" y="45"/>
                </a:cxn>
                <a:cxn ang="0">
                  <a:pos x="43" y="5"/>
                </a:cxn>
              </a:cxnLst>
              <a:rect l="0" t="0" r="r" b="b"/>
              <a:pathLst>
                <a:path w="89" h="85">
                  <a:moveTo>
                    <a:pt x="44" y="85"/>
                  </a:moveTo>
                  <a:cubicBezTo>
                    <a:pt x="19" y="85"/>
                    <a:pt x="0" y="66"/>
                    <a:pt x="0" y="43"/>
                  </a:cubicBezTo>
                  <a:cubicBezTo>
                    <a:pt x="0" y="22"/>
                    <a:pt x="19" y="0"/>
                    <a:pt x="45" y="0"/>
                  </a:cubicBezTo>
                  <a:cubicBezTo>
                    <a:pt x="71" y="0"/>
                    <a:pt x="89" y="19"/>
                    <a:pt x="89" y="41"/>
                  </a:cubicBezTo>
                  <a:cubicBezTo>
                    <a:pt x="89" y="63"/>
                    <a:pt x="71" y="85"/>
                    <a:pt x="44" y="85"/>
                  </a:cubicBezTo>
                  <a:close/>
                  <a:moveTo>
                    <a:pt x="43" y="5"/>
                  </a:moveTo>
                  <a:cubicBezTo>
                    <a:pt x="20" y="5"/>
                    <a:pt x="13" y="24"/>
                    <a:pt x="13" y="40"/>
                  </a:cubicBezTo>
                  <a:cubicBezTo>
                    <a:pt x="13" y="60"/>
                    <a:pt x="25" y="80"/>
                    <a:pt x="46" y="80"/>
                  </a:cubicBezTo>
                  <a:cubicBezTo>
                    <a:pt x="70" y="80"/>
                    <a:pt x="76" y="61"/>
                    <a:pt x="76" y="45"/>
                  </a:cubicBezTo>
                  <a:cubicBezTo>
                    <a:pt x="76" y="24"/>
                    <a:pt x="64" y="5"/>
                    <a:pt x="43" y="5"/>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1" name="Freeform 125"/>
            <p:cNvSpPr>
              <a:spLocks/>
            </p:cNvSpPr>
            <p:nvPr/>
          </p:nvSpPr>
          <p:spPr bwMode="auto">
            <a:xfrm>
              <a:off x="1148" y="2185"/>
              <a:ext cx="178" cy="252"/>
            </a:xfrm>
            <a:custGeom>
              <a:avLst/>
              <a:gdLst/>
              <a:ahLst/>
              <a:cxnLst>
                <a:cxn ang="0">
                  <a:pos x="58" y="18"/>
                </a:cxn>
                <a:cxn ang="0">
                  <a:pos x="55" y="18"/>
                </a:cxn>
                <a:cxn ang="0">
                  <a:pos x="52" y="10"/>
                </a:cxn>
                <a:cxn ang="0">
                  <a:pos x="36" y="6"/>
                </a:cxn>
                <a:cxn ang="0">
                  <a:pos x="25" y="6"/>
                </a:cxn>
                <a:cxn ang="0">
                  <a:pos x="24" y="20"/>
                </a:cxn>
                <a:cxn ang="0">
                  <a:pos x="24" y="39"/>
                </a:cxn>
                <a:cxn ang="0">
                  <a:pos x="34" y="39"/>
                </a:cxn>
                <a:cxn ang="0">
                  <a:pos x="49" y="33"/>
                </a:cxn>
                <a:cxn ang="0">
                  <a:pos x="52" y="33"/>
                </a:cxn>
                <a:cxn ang="0">
                  <a:pos x="51" y="53"/>
                </a:cxn>
                <a:cxn ang="0">
                  <a:pos x="48" y="53"/>
                </a:cxn>
                <a:cxn ang="0">
                  <a:pos x="46" y="47"/>
                </a:cxn>
                <a:cxn ang="0">
                  <a:pos x="34" y="45"/>
                </a:cxn>
                <a:cxn ang="0">
                  <a:pos x="24" y="45"/>
                </a:cxn>
                <a:cxn ang="0">
                  <a:pos x="24" y="52"/>
                </a:cxn>
                <a:cxn ang="0">
                  <a:pos x="27" y="78"/>
                </a:cxn>
                <a:cxn ang="0">
                  <a:pos x="39" y="81"/>
                </a:cxn>
                <a:cxn ang="0">
                  <a:pos x="39" y="84"/>
                </a:cxn>
                <a:cxn ang="0">
                  <a:pos x="1" y="84"/>
                </a:cxn>
                <a:cxn ang="0">
                  <a:pos x="1" y="81"/>
                </a:cxn>
                <a:cxn ang="0">
                  <a:pos x="11" y="78"/>
                </a:cxn>
                <a:cxn ang="0">
                  <a:pos x="13" y="52"/>
                </a:cxn>
                <a:cxn ang="0">
                  <a:pos x="13" y="33"/>
                </a:cxn>
                <a:cxn ang="0">
                  <a:pos x="11" y="6"/>
                </a:cxn>
                <a:cxn ang="0">
                  <a:pos x="1" y="4"/>
                </a:cxn>
                <a:cxn ang="0">
                  <a:pos x="1" y="1"/>
                </a:cxn>
                <a:cxn ang="0">
                  <a:pos x="36" y="2"/>
                </a:cxn>
                <a:cxn ang="0">
                  <a:pos x="59" y="1"/>
                </a:cxn>
                <a:cxn ang="0">
                  <a:pos x="60" y="2"/>
                </a:cxn>
                <a:cxn ang="0">
                  <a:pos x="58" y="18"/>
                </a:cxn>
              </a:cxnLst>
              <a:rect l="0" t="0" r="r" b="b"/>
              <a:pathLst>
                <a:path w="60" h="84">
                  <a:moveTo>
                    <a:pt x="58" y="18"/>
                  </a:moveTo>
                  <a:cubicBezTo>
                    <a:pt x="58" y="19"/>
                    <a:pt x="55" y="19"/>
                    <a:pt x="55" y="18"/>
                  </a:cubicBezTo>
                  <a:cubicBezTo>
                    <a:pt x="55" y="15"/>
                    <a:pt x="54" y="12"/>
                    <a:pt x="52" y="10"/>
                  </a:cubicBezTo>
                  <a:cubicBezTo>
                    <a:pt x="50" y="7"/>
                    <a:pt x="46" y="6"/>
                    <a:pt x="36" y="6"/>
                  </a:cubicBezTo>
                  <a:cubicBezTo>
                    <a:pt x="31" y="6"/>
                    <a:pt x="26" y="6"/>
                    <a:pt x="25" y="6"/>
                  </a:cubicBezTo>
                  <a:cubicBezTo>
                    <a:pt x="25" y="7"/>
                    <a:pt x="24" y="12"/>
                    <a:pt x="24" y="20"/>
                  </a:cubicBezTo>
                  <a:cubicBezTo>
                    <a:pt x="24" y="39"/>
                    <a:pt x="24" y="39"/>
                    <a:pt x="24" y="39"/>
                  </a:cubicBezTo>
                  <a:cubicBezTo>
                    <a:pt x="34" y="39"/>
                    <a:pt x="34" y="39"/>
                    <a:pt x="34" y="39"/>
                  </a:cubicBezTo>
                  <a:cubicBezTo>
                    <a:pt x="46" y="39"/>
                    <a:pt x="48" y="38"/>
                    <a:pt x="49" y="33"/>
                  </a:cubicBezTo>
                  <a:cubicBezTo>
                    <a:pt x="49" y="33"/>
                    <a:pt x="52" y="33"/>
                    <a:pt x="52" y="33"/>
                  </a:cubicBezTo>
                  <a:cubicBezTo>
                    <a:pt x="52" y="37"/>
                    <a:pt x="51" y="49"/>
                    <a:pt x="51" y="53"/>
                  </a:cubicBezTo>
                  <a:cubicBezTo>
                    <a:pt x="51" y="54"/>
                    <a:pt x="48" y="54"/>
                    <a:pt x="48" y="53"/>
                  </a:cubicBezTo>
                  <a:cubicBezTo>
                    <a:pt x="48" y="50"/>
                    <a:pt x="48" y="48"/>
                    <a:pt x="46" y="47"/>
                  </a:cubicBezTo>
                  <a:cubicBezTo>
                    <a:pt x="45" y="46"/>
                    <a:pt x="43" y="45"/>
                    <a:pt x="34" y="45"/>
                  </a:cubicBezTo>
                  <a:cubicBezTo>
                    <a:pt x="24" y="45"/>
                    <a:pt x="24" y="45"/>
                    <a:pt x="24" y="45"/>
                  </a:cubicBezTo>
                  <a:cubicBezTo>
                    <a:pt x="24" y="52"/>
                    <a:pt x="24" y="52"/>
                    <a:pt x="24" y="52"/>
                  </a:cubicBezTo>
                  <a:cubicBezTo>
                    <a:pt x="24" y="75"/>
                    <a:pt x="26" y="78"/>
                    <a:pt x="27" y="78"/>
                  </a:cubicBezTo>
                  <a:cubicBezTo>
                    <a:pt x="29" y="80"/>
                    <a:pt x="33" y="80"/>
                    <a:pt x="39" y="81"/>
                  </a:cubicBezTo>
                  <a:cubicBezTo>
                    <a:pt x="39" y="81"/>
                    <a:pt x="39" y="84"/>
                    <a:pt x="39" y="84"/>
                  </a:cubicBezTo>
                  <a:cubicBezTo>
                    <a:pt x="33" y="84"/>
                    <a:pt x="7" y="84"/>
                    <a:pt x="1" y="84"/>
                  </a:cubicBezTo>
                  <a:cubicBezTo>
                    <a:pt x="0" y="84"/>
                    <a:pt x="0" y="81"/>
                    <a:pt x="1" y="81"/>
                  </a:cubicBezTo>
                  <a:cubicBezTo>
                    <a:pt x="6" y="80"/>
                    <a:pt x="8" y="80"/>
                    <a:pt x="11" y="78"/>
                  </a:cubicBezTo>
                  <a:cubicBezTo>
                    <a:pt x="12" y="78"/>
                    <a:pt x="13" y="75"/>
                    <a:pt x="13" y="52"/>
                  </a:cubicBezTo>
                  <a:cubicBezTo>
                    <a:pt x="13" y="33"/>
                    <a:pt x="13" y="33"/>
                    <a:pt x="13" y="33"/>
                  </a:cubicBezTo>
                  <a:cubicBezTo>
                    <a:pt x="13" y="10"/>
                    <a:pt x="12" y="6"/>
                    <a:pt x="11" y="6"/>
                  </a:cubicBezTo>
                  <a:cubicBezTo>
                    <a:pt x="8" y="5"/>
                    <a:pt x="6" y="4"/>
                    <a:pt x="1" y="4"/>
                  </a:cubicBezTo>
                  <a:cubicBezTo>
                    <a:pt x="0" y="3"/>
                    <a:pt x="0" y="1"/>
                    <a:pt x="1" y="1"/>
                  </a:cubicBezTo>
                  <a:cubicBezTo>
                    <a:pt x="11" y="2"/>
                    <a:pt x="28" y="2"/>
                    <a:pt x="36" y="2"/>
                  </a:cubicBezTo>
                  <a:cubicBezTo>
                    <a:pt x="48" y="2"/>
                    <a:pt x="55" y="1"/>
                    <a:pt x="59" y="1"/>
                  </a:cubicBezTo>
                  <a:cubicBezTo>
                    <a:pt x="60" y="0"/>
                    <a:pt x="60" y="1"/>
                    <a:pt x="60" y="2"/>
                  </a:cubicBezTo>
                  <a:cubicBezTo>
                    <a:pt x="60" y="6"/>
                    <a:pt x="59" y="11"/>
                    <a:pt x="58" y="18"/>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2" name="Freeform 126"/>
            <p:cNvSpPr>
              <a:spLocks/>
            </p:cNvSpPr>
            <p:nvPr/>
          </p:nvSpPr>
          <p:spPr bwMode="auto">
            <a:xfrm>
              <a:off x="1481" y="2188"/>
              <a:ext cx="186" cy="249"/>
            </a:xfrm>
            <a:custGeom>
              <a:avLst/>
              <a:gdLst/>
              <a:ahLst/>
              <a:cxnLst>
                <a:cxn ang="0">
                  <a:pos x="58" y="81"/>
                </a:cxn>
                <a:cxn ang="0">
                  <a:pos x="53" y="83"/>
                </a:cxn>
                <a:cxn ang="0">
                  <a:pos x="24" y="83"/>
                </a:cxn>
                <a:cxn ang="0">
                  <a:pos x="0" y="83"/>
                </a:cxn>
                <a:cxn ang="0">
                  <a:pos x="0" y="80"/>
                </a:cxn>
                <a:cxn ang="0">
                  <a:pos x="9" y="77"/>
                </a:cxn>
                <a:cxn ang="0">
                  <a:pos x="12" y="51"/>
                </a:cxn>
                <a:cxn ang="0">
                  <a:pos x="12" y="32"/>
                </a:cxn>
                <a:cxn ang="0">
                  <a:pos x="9" y="5"/>
                </a:cxn>
                <a:cxn ang="0">
                  <a:pos x="0" y="3"/>
                </a:cxn>
                <a:cxn ang="0">
                  <a:pos x="0" y="0"/>
                </a:cxn>
                <a:cxn ang="0">
                  <a:pos x="35" y="0"/>
                </a:cxn>
                <a:cxn ang="0">
                  <a:pos x="35" y="3"/>
                </a:cxn>
                <a:cxn ang="0">
                  <a:pos x="26" y="5"/>
                </a:cxn>
                <a:cxn ang="0">
                  <a:pos x="24" y="32"/>
                </a:cxn>
                <a:cxn ang="0">
                  <a:pos x="24" y="51"/>
                </a:cxn>
                <a:cxn ang="0">
                  <a:pos x="26" y="75"/>
                </a:cxn>
                <a:cxn ang="0">
                  <a:pos x="38" y="77"/>
                </a:cxn>
                <a:cxn ang="0">
                  <a:pos x="53" y="72"/>
                </a:cxn>
                <a:cxn ang="0">
                  <a:pos x="59" y="59"/>
                </a:cxn>
                <a:cxn ang="0">
                  <a:pos x="62" y="60"/>
                </a:cxn>
                <a:cxn ang="0">
                  <a:pos x="58" y="81"/>
                </a:cxn>
              </a:cxnLst>
              <a:rect l="0" t="0" r="r" b="b"/>
              <a:pathLst>
                <a:path w="62" h="83">
                  <a:moveTo>
                    <a:pt x="58" y="81"/>
                  </a:moveTo>
                  <a:cubicBezTo>
                    <a:pt x="57" y="82"/>
                    <a:pt x="56" y="83"/>
                    <a:pt x="53" y="83"/>
                  </a:cubicBezTo>
                  <a:cubicBezTo>
                    <a:pt x="44" y="83"/>
                    <a:pt x="35" y="83"/>
                    <a:pt x="24" y="83"/>
                  </a:cubicBezTo>
                  <a:cubicBezTo>
                    <a:pt x="16" y="83"/>
                    <a:pt x="10" y="83"/>
                    <a:pt x="0" y="83"/>
                  </a:cubicBezTo>
                  <a:cubicBezTo>
                    <a:pt x="0" y="83"/>
                    <a:pt x="0" y="80"/>
                    <a:pt x="0" y="80"/>
                  </a:cubicBezTo>
                  <a:cubicBezTo>
                    <a:pt x="5" y="79"/>
                    <a:pt x="7" y="79"/>
                    <a:pt x="9" y="77"/>
                  </a:cubicBezTo>
                  <a:cubicBezTo>
                    <a:pt x="11" y="77"/>
                    <a:pt x="12" y="74"/>
                    <a:pt x="12" y="51"/>
                  </a:cubicBezTo>
                  <a:cubicBezTo>
                    <a:pt x="12" y="32"/>
                    <a:pt x="12" y="32"/>
                    <a:pt x="12" y="32"/>
                  </a:cubicBezTo>
                  <a:cubicBezTo>
                    <a:pt x="12" y="9"/>
                    <a:pt x="11" y="6"/>
                    <a:pt x="9" y="5"/>
                  </a:cubicBezTo>
                  <a:cubicBezTo>
                    <a:pt x="7" y="4"/>
                    <a:pt x="5" y="4"/>
                    <a:pt x="0" y="3"/>
                  </a:cubicBezTo>
                  <a:cubicBezTo>
                    <a:pt x="0" y="3"/>
                    <a:pt x="0" y="0"/>
                    <a:pt x="0" y="0"/>
                  </a:cubicBezTo>
                  <a:cubicBezTo>
                    <a:pt x="6" y="0"/>
                    <a:pt x="29" y="0"/>
                    <a:pt x="35" y="0"/>
                  </a:cubicBezTo>
                  <a:cubicBezTo>
                    <a:pt x="36" y="0"/>
                    <a:pt x="36" y="3"/>
                    <a:pt x="35" y="3"/>
                  </a:cubicBezTo>
                  <a:cubicBezTo>
                    <a:pt x="30" y="4"/>
                    <a:pt x="28" y="4"/>
                    <a:pt x="26" y="5"/>
                  </a:cubicBezTo>
                  <a:cubicBezTo>
                    <a:pt x="25" y="6"/>
                    <a:pt x="24" y="9"/>
                    <a:pt x="24" y="32"/>
                  </a:cubicBezTo>
                  <a:cubicBezTo>
                    <a:pt x="24" y="51"/>
                    <a:pt x="24" y="51"/>
                    <a:pt x="24" y="51"/>
                  </a:cubicBezTo>
                  <a:cubicBezTo>
                    <a:pt x="24" y="66"/>
                    <a:pt x="25" y="73"/>
                    <a:pt x="26" y="75"/>
                  </a:cubicBezTo>
                  <a:cubicBezTo>
                    <a:pt x="28" y="76"/>
                    <a:pt x="30" y="77"/>
                    <a:pt x="38" y="77"/>
                  </a:cubicBezTo>
                  <a:cubicBezTo>
                    <a:pt x="45" y="77"/>
                    <a:pt x="50" y="76"/>
                    <a:pt x="53" y="72"/>
                  </a:cubicBezTo>
                  <a:cubicBezTo>
                    <a:pt x="56" y="69"/>
                    <a:pt x="58" y="63"/>
                    <a:pt x="59" y="59"/>
                  </a:cubicBezTo>
                  <a:cubicBezTo>
                    <a:pt x="59" y="58"/>
                    <a:pt x="62" y="59"/>
                    <a:pt x="62" y="60"/>
                  </a:cubicBezTo>
                  <a:cubicBezTo>
                    <a:pt x="62" y="66"/>
                    <a:pt x="59" y="79"/>
                    <a:pt x="58" y="81"/>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3" name="Freeform 127"/>
            <p:cNvSpPr>
              <a:spLocks noEditPoints="1"/>
            </p:cNvSpPr>
            <p:nvPr/>
          </p:nvSpPr>
          <p:spPr bwMode="auto">
            <a:xfrm>
              <a:off x="1675" y="2185"/>
              <a:ext cx="264" cy="252"/>
            </a:xfrm>
            <a:custGeom>
              <a:avLst/>
              <a:gdLst/>
              <a:ahLst/>
              <a:cxnLst>
                <a:cxn ang="0">
                  <a:pos x="57" y="84"/>
                </a:cxn>
                <a:cxn ang="0">
                  <a:pos x="57" y="81"/>
                </a:cxn>
                <a:cxn ang="0">
                  <a:pos x="64" y="77"/>
                </a:cxn>
                <a:cxn ang="0">
                  <a:pos x="54" y="53"/>
                </a:cxn>
                <a:cxn ang="0">
                  <a:pos x="28" y="53"/>
                </a:cxn>
                <a:cxn ang="0">
                  <a:pos x="21" y="77"/>
                </a:cxn>
                <a:cxn ang="0">
                  <a:pos x="28" y="81"/>
                </a:cxn>
                <a:cxn ang="0">
                  <a:pos x="28" y="84"/>
                </a:cxn>
                <a:cxn ang="0">
                  <a:pos x="1" y="84"/>
                </a:cxn>
                <a:cxn ang="0">
                  <a:pos x="1" y="81"/>
                </a:cxn>
                <a:cxn ang="0">
                  <a:pos x="9" y="78"/>
                </a:cxn>
                <a:cxn ang="0">
                  <a:pos x="22" y="52"/>
                </a:cxn>
                <a:cxn ang="0">
                  <a:pos x="29" y="33"/>
                </a:cxn>
                <a:cxn ang="0">
                  <a:pos x="41" y="2"/>
                </a:cxn>
                <a:cxn ang="0">
                  <a:pos x="47" y="2"/>
                </a:cxn>
                <a:cxn ang="0">
                  <a:pos x="58" y="33"/>
                </a:cxn>
                <a:cxn ang="0">
                  <a:pos x="66" y="52"/>
                </a:cxn>
                <a:cxn ang="0">
                  <a:pos x="80" y="78"/>
                </a:cxn>
                <a:cxn ang="0">
                  <a:pos x="88" y="81"/>
                </a:cxn>
                <a:cxn ang="0">
                  <a:pos x="88" y="84"/>
                </a:cxn>
                <a:cxn ang="0">
                  <a:pos x="57" y="84"/>
                </a:cxn>
                <a:cxn ang="0">
                  <a:pos x="41" y="18"/>
                </a:cxn>
                <a:cxn ang="0">
                  <a:pos x="31" y="47"/>
                </a:cxn>
                <a:cxn ang="0">
                  <a:pos x="52" y="47"/>
                </a:cxn>
                <a:cxn ang="0">
                  <a:pos x="41" y="18"/>
                </a:cxn>
              </a:cxnLst>
              <a:rect l="0" t="0" r="r" b="b"/>
              <a:pathLst>
                <a:path w="88" h="84">
                  <a:moveTo>
                    <a:pt x="57" y="84"/>
                  </a:moveTo>
                  <a:cubicBezTo>
                    <a:pt x="57" y="84"/>
                    <a:pt x="56" y="81"/>
                    <a:pt x="57" y="81"/>
                  </a:cubicBezTo>
                  <a:cubicBezTo>
                    <a:pt x="61" y="81"/>
                    <a:pt x="64" y="80"/>
                    <a:pt x="64" y="77"/>
                  </a:cubicBezTo>
                  <a:cubicBezTo>
                    <a:pt x="64" y="75"/>
                    <a:pt x="62" y="71"/>
                    <a:pt x="54" y="53"/>
                  </a:cubicBezTo>
                  <a:cubicBezTo>
                    <a:pt x="55" y="53"/>
                    <a:pt x="28" y="53"/>
                    <a:pt x="28" y="53"/>
                  </a:cubicBezTo>
                  <a:cubicBezTo>
                    <a:pt x="22" y="69"/>
                    <a:pt x="21" y="74"/>
                    <a:pt x="21" y="77"/>
                  </a:cubicBezTo>
                  <a:cubicBezTo>
                    <a:pt x="21" y="79"/>
                    <a:pt x="22" y="80"/>
                    <a:pt x="28" y="81"/>
                  </a:cubicBezTo>
                  <a:cubicBezTo>
                    <a:pt x="29" y="81"/>
                    <a:pt x="28" y="84"/>
                    <a:pt x="28" y="84"/>
                  </a:cubicBezTo>
                  <a:cubicBezTo>
                    <a:pt x="24" y="84"/>
                    <a:pt x="6" y="84"/>
                    <a:pt x="1" y="84"/>
                  </a:cubicBezTo>
                  <a:cubicBezTo>
                    <a:pt x="0" y="84"/>
                    <a:pt x="0" y="81"/>
                    <a:pt x="1" y="81"/>
                  </a:cubicBezTo>
                  <a:cubicBezTo>
                    <a:pt x="4" y="81"/>
                    <a:pt x="7" y="80"/>
                    <a:pt x="9" y="78"/>
                  </a:cubicBezTo>
                  <a:cubicBezTo>
                    <a:pt x="11" y="76"/>
                    <a:pt x="14" y="71"/>
                    <a:pt x="22" y="52"/>
                  </a:cubicBezTo>
                  <a:cubicBezTo>
                    <a:pt x="29" y="33"/>
                    <a:pt x="29" y="33"/>
                    <a:pt x="29" y="33"/>
                  </a:cubicBezTo>
                  <a:cubicBezTo>
                    <a:pt x="33" y="22"/>
                    <a:pt x="37" y="11"/>
                    <a:pt x="41" y="2"/>
                  </a:cubicBezTo>
                  <a:cubicBezTo>
                    <a:pt x="41" y="0"/>
                    <a:pt x="46" y="0"/>
                    <a:pt x="47" y="2"/>
                  </a:cubicBezTo>
                  <a:cubicBezTo>
                    <a:pt x="50" y="12"/>
                    <a:pt x="54" y="22"/>
                    <a:pt x="58" y="33"/>
                  </a:cubicBezTo>
                  <a:cubicBezTo>
                    <a:pt x="66" y="52"/>
                    <a:pt x="66" y="52"/>
                    <a:pt x="66" y="52"/>
                  </a:cubicBezTo>
                  <a:cubicBezTo>
                    <a:pt x="76" y="76"/>
                    <a:pt x="77" y="77"/>
                    <a:pt x="80" y="78"/>
                  </a:cubicBezTo>
                  <a:cubicBezTo>
                    <a:pt x="82" y="80"/>
                    <a:pt x="84" y="81"/>
                    <a:pt x="88" y="81"/>
                  </a:cubicBezTo>
                  <a:cubicBezTo>
                    <a:pt x="88" y="81"/>
                    <a:pt x="88" y="84"/>
                    <a:pt x="88" y="84"/>
                  </a:cubicBezTo>
                  <a:cubicBezTo>
                    <a:pt x="81" y="84"/>
                    <a:pt x="63" y="84"/>
                    <a:pt x="57" y="84"/>
                  </a:cubicBezTo>
                  <a:close/>
                  <a:moveTo>
                    <a:pt x="41" y="18"/>
                  </a:moveTo>
                  <a:cubicBezTo>
                    <a:pt x="31" y="47"/>
                    <a:pt x="31" y="47"/>
                    <a:pt x="31" y="47"/>
                  </a:cubicBezTo>
                  <a:cubicBezTo>
                    <a:pt x="52" y="47"/>
                    <a:pt x="52" y="47"/>
                    <a:pt x="52" y="47"/>
                  </a:cubicBezTo>
                  <a:cubicBezTo>
                    <a:pt x="41" y="18"/>
                    <a:pt x="41" y="18"/>
                    <a:pt x="41" y="18"/>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4" name="Freeform 128"/>
            <p:cNvSpPr>
              <a:spLocks/>
            </p:cNvSpPr>
            <p:nvPr/>
          </p:nvSpPr>
          <p:spPr bwMode="auto">
            <a:xfrm>
              <a:off x="1918" y="2185"/>
              <a:ext cx="238" cy="252"/>
            </a:xfrm>
            <a:custGeom>
              <a:avLst/>
              <a:gdLst/>
              <a:ahLst/>
              <a:cxnLst>
                <a:cxn ang="0">
                  <a:pos x="78" y="20"/>
                </a:cxn>
                <a:cxn ang="0">
                  <a:pos x="75" y="19"/>
                </a:cxn>
                <a:cxn ang="0">
                  <a:pos x="73" y="11"/>
                </a:cxn>
                <a:cxn ang="0">
                  <a:pos x="53" y="6"/>
                </a:cxn>
                <a:cxn ang="0">
                  <a:pos x="47" y="7"/>
                </a:cxn>
                <a:cxn ang="0">
                  <a:pos x="46" y="21"/>
                </a:cxn>
                <a:cxn ang="0">
                  <a:pos x="46" y="52"/>
                </a:cxn>
                <a:cxn ang="0">
                  <a:pos x="49" y="78"/>
                </a:cxn>
                <a:cxn ang="0">
                  <a:pos x="59" y="81"/>
                </a:cxn>
                <a:cxn ang="0">
                  <a:pos x="59" y="84"/>
                </a:cxn>
                <a:cxn ang="0">
                  <a:pos x="22" y="84"/>
                </a:cxn>
                <a:cxn ang="0">
                  <a:pos x="22" y="81"/>
                </a:cxn>
                <a:cxn ang="0">
                  <a:pos x="32" y="78"/>
                </a:cxn>
                <a:cxn ang="0">
                  <a:pos x="35" y="52"/>
                </a:cxn>
                <a:cxn ang="0">
                  <a:pos x="35" y="21"/>
                </a:cxn>
                <a:cxn ang="0">
                  <a:pos x="34" y="7"/>
                </a:cxn>
                <a:cxn ang="0">
                  <a:pos x="28" y="6"/>
                </a:cxn>
                <a:cxn ang="0">
                  <a:pos x="7" y="11"/>
                </a:cxn>
                <a:cxn ang="0">
                  <a:pos x="3" y="20"/>
                </a:cxn>
                <a:cxn ang="0">
                  <a:pos x="0" y="19"/>
                </a:cxn>
                <a:cxn ang="0">
                  <a:pos x="2" y="0"/>
                </a:cxn>
                <a:cxn ang="0">
                  <a:pos x="3" y="0"/>
                </a:cxn>
                <a:cxn ang="0">
                  <a:pos x="40" y="2"/>
                </a:cxn>
                <a:cxn ang="0">
                  <a:pos x="79" y="0"/>
                </a:cxn>
                <a:cxn ang="0">
                  <a:pos x="80" y="0"/>
                </a:cxn>
                <a:cxn ang="0">
                  <a:pos x="78" y="20"/>
                </a:cxn>
              </a:cxnLst>
              <a:rect l="0" t="0" r="r" b="b"/>
              <a:pathLst>
                <a:path w="80" h="84">
                  <a:moveTo>
                    <a:pt x="78" y="20"/>
                  </a:moveTo>
                  <a:cubicBezTo>
                    <a:pt x="78" y="20"/>
                    <a:pt x="75" y="20"/>
                    <a:pt x="75" y="19"/>
                  </a:cubicBezTo>
                  <a:cubicBezTo>
                    <a:pt x="75" y="16"/>
                    <a:pt x="75" y="13"/>
                    <a:pt x="73" y="11"/>
                  </a:cubicBezTo>
                  <a:cubicBezTo>
                    <a:pt x="70" y="8"/>
                    <a:pt x="67" y="6"/>
                    <a:pt x="53" y="6"/>
                  </a:cubicBezTo>
                  <a:cubicBezTo>
                    <a:pt x="50" y="6"/>
                    <a:pt x="48" y="7"/>
                    <a:pt x="47" y="7"/>
                  </a:cubicBezTo>
                  <a:cubicBezTo>
                    <a:pt x="46" y="8"/>
                    <a:pt x="46" y="13"/>
                    <a:pt x="46" y="21"/>
                  </a:cubicBezTo>
                  <a:cubicBezTo>
                    <a:pt x="46" y="52"/>
                    <a:pt x="46" y="52"/>
                    <a:pt x="46" y="52"/>
                  </a:cubicBezTo>
                  <a:cubicBezTo>
                    <a:pt x="46" y="75"/>
                    <a:pt x="47" y="78"/>
                    <a:pt x="49" y="78"/>
                  </a:cubicBezTo>
                  <a:cubicBezTo>
                    <a:pt x="51" y="80"/>
                    <a:pt x="54" y="80"/>
                    <a:pt x="59" y="81"/>
                  </a:cubicBezTo>
                  <a:cubicBezTo>
                    <a:pt x="59" y="81"/>
                    <a:pt x="59" y="84"/>
                    <a:pt x="59" y="84"/>
                  </a:cubicBezTo>
                  <a:cubicBezTo>
                    <a:pt x="53" y="84"/>
                    <a:pt x="28" y="84"/>
                    <a:pt x="22" y="84"/>
                  </a:cubicBezTo>
                  <a:cubicBezTo>
                    <a:pt x="21" y="84"/>
                    <a:pt x="21" y="81"/>
                    <a:pt x="22" y="81"/>
                  </a:cubicBezTo>
                  <a:cubicBezTo>
                    <a:pt x="27" y="80"/>
                    <a:pt x="30" y="80"/>
                    <a:pt x="32" y="78"/>
                  </a:cubicBezTo>
                  <a:cubicBezTo>
                    <a:pt x="33" y="78"/>
                    <a:pt x="35" y="75"/>
                    <a:pt x="35" y="52"/>
                  </a:cubicBezTo>
                  <a:cubicBezTo>
                    <a:pt x="35" y="21"/>
                    <a:pt x="35" y="21"/>
                    <a:pt x="35" y="21"/>
                  </a:cubicBezTo>
                  <a:cubicBezTo>
                    <a:pt x="35" y="13"/>
                    <a:pt x="35" y="8"/>
                    <a:pt x="34" y="7"/>
                  </a:cubicBezTo>
                  <a:cubicBezTo>
                    <a:pt x="33" y="7"/>
                    <a:pt x="30" y="6"/>
                    <a:pt x="28" y="6"/>
                  </a:cubicBezTo>
                  <a:cubicBezTo>
                    <a:pt x="14" y="6"/>
                    <a:pt x="10" y="8"/>
                    <a:pt x="7" y="11"/>
                  </a:cubicBezTo>
                  <a:cubicBezTo>
                    <a:pt x="5" y="13"/>
                    <a:pt x="4" y="16"/>
                    <a:pt x="3" y="20"/>
                  </a:cubicBezTo>
                  <a:cubicBezTo>
                    <a:pt x="3" y="20"/>
                    <a:pt x="0" y="20"/>
                    <a:pt x="0" y="19"/>
                  </a:cubicBezTo>
                  <a:cubicBezTo>
                    <a:pt x="1" y="13"/>
                    <a:pt x="2" y="5"/>
                    <a:pt x="2" y="0"/>
                  </a:cubicBezTo>
                  <a:cubicBezTo>
                    <a:pt x="2" y="0"/>
                    <a:pt x="2" y="0"/>
                    <a:pt x="3" y="0"/>
                  </a:cubicBezTo>
                  <a:cubicBezTo>
                    <a:pt x="7" y="1"/>
                    <a:pt x="18" y="2"/>
                    <a:pt x="40" y="2"/>
                  </a:cubicBezTo>
                  <a:cubicBezTo>
                    <a:pt x="72" y="2"/>
                    <a:pt x="76" y="1"/>
                    <a:pt x="79" y="0"/>
                  </a:cubicBezTo>
                  <a:cubicBezTo>
                    <a:pt x="79" y="0"/>
                    <a:pt x="80" y="0"/>
                    <a:pt x="80" y="0"/>
                  </a:cubicBezTo>
                  <a:cubicBezTo>
                    <a:pt x="80" y="5"/>
                    <a:pt x="79" y="13"/>
                    <a:pt x="78" y="20"/>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5" name="Freeform 129"/>
            <p:cNvSpPr>
              <a:spLocks/>
            </p:cNvSpPr>
            <p:nvPr/>
          </p:nvSpPr>
          <p:spPr bwMode="auto">
            <a:xfrm>
              <a:off x="2179" y="2185"/>
              <a:ext cx="240" cy="252"/>
            </a:xfrm>
            <a:custGeom>
              <a:avLst/>
              <a:gdLst/>
              <a:ahLst/>
              <a:cxnLst>
                <a:cxn ang="0">
                  <a:pos x="78" y="20"/>
                </a:cxn>
                <a:cxn ang="0">
                  <a:pos x="75" y="19"/>
                </a:cxn>
                <a:cxn ang="0">
                  <a:pos x="73" y="11"/>
                </a:cxn>
                <a:cxn ang="0">
                  <a:pos x="52" y="6"/>
                </a:cxn>
                <a:cxn ang="0">
                  <a:pos x="47" y="7"/>
                </a:cxn>
                <a:cxn ang="0">
                  <a:pos x="46" y="21"/>
                </a:cxn>
                <a:cxn ang="0">
                  <a:pos x="46" y="52"/>
                </a:cxn>
                <a:cxn ang="0">
                  <a:pos x="49" y="78"/>
                </a:cxn>
                <a:cxn ang="0">
                  <a:pos x="59" y="81"/>
                </a:cxn>
                <a:cxn ang="0">
                  <a:pos x="59" y="84"/>
                </a:cxn>
                <a:cxn ang="0">
                  <a:pos x="22" y="84"/>
                </a:cxn>
                <a:cxn ang="0">
                  <a:pos x="22" y="81"/>
                </a:cxn>
                <a:cxn ang="0">
                  <a:pos x="32" y="78"/>
                </a:cxn>
                <a:cxn ang="0">
                  <a:pos x="34" y="52"/>
                </a:cxn>
                <a:cxn ang="0">
                  <a:pos x="34" y="21"/>
                </a:cxn>
                <a:cxn ang="0">
                  <a:pos x="34" y="7"/>
                </a:cxn>
                <a:cxn ang="0">
                  <a:pos x="28" y="6"/>
                </a:cxn>
                <a:cxn ang="0">
                  <a:pos x="7" y="11"/>
                </a:cxn>
                <a:cxn ang="0">
                  <a:pos x="3" y="20"/>
                </a:cxn>
                <a:cxn ang="0">
                  <a:pos x="0" y="19"/>
                </a:cxn>
                <a:cxn ang="0">
                  <a:pos x="2" y="0"/>
                </a:cxn>
                <a:cxn ang="0">
                  <a:pos x="3" y="0"/>
                </a:cxn>
                <a:cxn ang="0">
                  <a:pos x="40" y="2"/>
                </a:cxn>
                <a:cxn ang="0">
                  <a:pos x="79" y="0"/>
                </a:cxn>
                <a:cxn ang="0">
                  <a:pos x="79" y="0"/>
                </a:cxn>
                <a:cxn ang="0">
                  <a:pos x="78" y="20"/>
                </a:cxn>
              </a:cxnLst>
              <a:rect l="0" t="0" r="r" b="b"/>
              <a:pathLst>
                <a:path w="79" h="84">
                  <a:moveTo>
                    <a:pt x="78" y="20"/>
                  </a:moveTo>
                  <a:cubicBezTo>
                    <a:pt x="78" y="20"/>
                    <a:pt x="75" y="20"/>
                    <a:pt x="75" y="19"/>
                  </a:cubicBezTo>
                  <a:cubicBezTo>
                    <a:pt x="75" y="16"/>
                    <a:pt x="75" y="13"/>
                    <a:pt x="73" y="11"/>
                  </a:cubicBezTo>
                  <a:cubicBezTo>
                    <a:pt x="70" y="8"/>
                    <a:pt x="67" y="6"/>
                    <a:pt x="52" y="6"/>
                  </a:cubicBezTo>
                  <a:cubicBezTo>
                    <a:pt x="50" y="6"/>
                    <a:pt x="48" y="7"/>
                    <a:pt x="47" y="7"/>
                  </a:cubicBezTo>
                  <a:cubicBezTo>
                    <a:pt x="46" y="8"/>
                    <a:pt x="46" y="13"/>
                    <a:pt x="46" y="21"/>
                  </a:cubicBezTo>
                  <a:cubicBezTo>
                    <a:pt x="46" y="52"/>
                    <a:pt x="46" y="52"/>
                    <a:pt x="46" y="52"/>
                  </a:cubicBezTo>
                  <a:cubicBezTo>
                    <a:pt x="46" y="75"/>
                    <a:pt x="47" y="78"/>
                    <a:pt x="49" y="78"/>
                  </a:cubicBezTo>
                  <a:cubicBezTo>
                    <a:pt x="50" y="80"/>
                    <a:pt x="54" y="80"/>
                    <a:pt x="59" y="81"/>
                  </a:cubicBezTo>
                  <a:cubicBezTo>
                    <a:pt x="60" y="81"/>
                    <a:pt x="60" y="84"/>
                    <a:pt x="59" y="84"/>
                  </a:cubicBezTo>
                  <a:cubicBezTo>
                    <a:pt x="53" y="84"/>
                    <a:pt x="28" y="84"/>
                    <a:pt x="22" y="84"/>
                  </a:cubicBezTo>
                  <a:cubicBezTo>
                    <a:pt x="21" y="84"/>
                    <a:pt x="21" y="81"/>
                    <a:pt x="22" y="81"/>
                  </a:cubicBezTo>
                  <a:cubicBezTo>
                    <a:pt x="27" y="80"/>
                    <a:pt x="30" y="80"/>
                    <a:pt x="32" y="78"/>
                  </a:cubicBezTo>
                  <a:cubicBezTo>
                    <a:pt x="33" y="78"/>
                    <a:pt x="34" y="75"/>
                    <a:pt x="34" y="52"/>
                  </a:cubicBezTo>
                  <a:cubicBezTo>
                    <a:pt x="34" y="21"/>
                    <a:pt x="34" y="21"/>
                    <a:pt x="34" y="21"/>
                  </a:cubicBezTo>
                  <a:cubicBezTo>
                    <a:pt x="34" y="13"/>
                    <a:pt x="34" y="8"/>
                    <a:pt x="34" y="7"/>
                  </a:cubicBezTo>
                  <a:cubicBezTo>
                    <a:pt x="33" y="7"/>
                    <a:pt x="31" y="6"/>
                    <a:pt x="28" y="6"/>
                  </a:cubicBezTo>
                  <a:cubicBezTo>
                    <a:pt x="14" y="6"/>
                    <a:pt x="10" y="8"/>
                    <a:pt x="7" y="11"/>
                  </a:cubicBezTo>
                  <a:cubicBezTo>
                    <a:pt x="5" y="13"/>
                    <a:pt x="4" y="16"/>
                    <a:pt x="3" y="20"/>
                  </a:cubicBezTo>
                  <a:cubicBezTo>
                    <a:pt x="3" y="20"/>
                    <a:pt x="0" y="20"/>
                    <a:pt x="0" y="19"/>
                  </a:cubicBezTo>
                  <a:cubicBezTo>
                    <a:pt x="1" y="13"/>
                    <a:pt x="2" y="5"/>
                    <a:pt x="2" y="0"/>
                  </a:cubicBezTo>
                  <a:cubicBezTo>
                    <a:pt x="2" y="0"/>
                    <a:pt x="2" y="0"/>
                    <a:pt x="3" y="0"/>
                  </a:cubicBezTo>
                  <a:cubicBezTo>
                    <a:pt x="7" y="1"/>
                    <a:pt x="18" y="2"/>
                    <a:pt x="40" y="2"/>
                  </a:cubicBezTo>
                  <a:cubicBezTo>
                    <a:pt x="72" y="2"/>
                    <a:pt x="76" y="1"/>
                    <a:pt x="79" y="0"/>
                  </a:cubicBezTo>
                  <a:cubicBezTo>
                    <a:pt x="79" y="0"/>
                    <a:pt x="79" y="0"/>
                    <a:pt x="79" y="0"/>
                  </a:cubicBezTo>
                  <a:cubicBezTo>
                    <a:pt x="79" y="5"/>
                    <a:pt x="79" y="13"/>
                    <a:pt x="78" y="20"/>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6" name="Freeform 130"/>
            <p:cNvSpPr>
              <a:spLocks/>
            </p:cNvSpPr>
            <p:nvPr/>
          </p:nvSpPr>
          <p:spPr bwMode="auto">
            <a:xfrm>
              <a:off x="2455" y="2185"/>
              <a:ext cx="178" cy="252"/>
            </a:xfrm>
            <a:custGeom>
              <a:avLst/>
              <a:gdLst/>
              <a:ahLst/>
              <a:cxnLst>
                <a:cxn ang="0">
                  <a:pos x="57" y="82"/>
                </a:cxn>
                <a:cxn ang="0">
                  <a:pos x="52" y="84"/>
                </a:cxn>
                <a:cxn ang="0">
                  <a:pos x="24" y="84"/>
                </a:cxn>
                <a:cxn ang="0">
                  <a:pos x="1" y="84"/>
                </a:cxn>
                <a:cxn ang="0">
                  <a:pos x="1" y="81"/>
                </a:cxn>
                <a:cxn ang="0">
                  <a:pos x="10" y="78"/>
                </a:cxn>
                <a:cxn ang="0">
                  <a:pos x="13" y="52"/>
                </a:cxn>
                <a:cxn ang="0">
                  <a:pos x="13" y="33"/>
                </a:cxn>
                <a:cxn ang="0">
                  <a:pos x="10" y="6"/>
                </a:cxn>
                <a:cxn ang="0">
                  <a:pos x="1" y="4"/>
                </a:cxn>
                <a:cxn ang="0">
                  <a:pos x="1" y="1"/>
                </a:cxn>
                <a:cxn ang="0">
                  <a:pos x="36" y="2"/>
                </a:cxn>
                <a:cxn ang="0">
                  <a:pos x="56" y="1"/>
                </a:cxn>
                <a:cxn ang="0">
                  <a:pos x="57" y="2"/>
                </a:cxn>
                <a:cxn ang="0">
                  <a:pos x="56" y="19"/>
                </a:cxn>
                <a:cxn ang="0">
                  <a:pos x="53" y="18"/>
                </a:cxn>
                <a:cxn ang="0">
                  <a:pos x="50" y="10"/>
                </a:cxn>
                <a:cxn ang="0">
                  <a:pos x="35" y="6"/>
                </a:cxn>
                <a:cxn ang="0">
                  <a:pos x="24" y="6"/>
                </a:cxn>
                <a:cxn ang="0">
                  <a:pos x="24" y="20"/>
                </a:cxn>
                <a:cxn ang="0">
                  <a:pos x="24" y="38"/>
                </a:cxn>
                <a:cxn ang="0">
                  <a:pos x="34" y="38"/>
                </a:cxn>
                <a:cxn ang="0">
                  <a:pos x="49" y="31"/>
                </a:cxn>
                <a:cxn ang="0">
                  <a:pos x="52" y="31"/>
                </a:cxn>
                <a:cxn ang="0">
                  <a:pos x="52" y="53"/>
                </a:cxn>
                <a:cxn ang="0">
                  <a:pos x="48" y="53"/>
                </a:cxn>
                <a:cxn ang="0">
                  <a:pos x="46" y="46"/>
                </a:cxn>
                <a:cxn ang="0">
                  <a:pos x="34" y="43"/>
                </a:cxn>
                <a:cxn ang="0">
                  <a:pos x="24" y="43"/>
                </a:cxn>
                <a:cxn ang="0">
                  <a:pos x="24" y="52"/>
                </a:cxn>
                <a:cxn ang="0">
                  <a:pos x="27" y="76"/>
                </a:cxn>
                <a:cxn ang="0">
                  <a:pos x="38" y="78"/>
                </a:cxn>
                <a:cxn ang="0">
                  <a:pos x="53" y="74"/>
                </a:cxn>
                <a:cxn ang="0">
                  <a:pos x="57" y="65"/>
                </a:cxn>
                <a:cxn ang="0">
                  <a:pos x="60" y="66"/>
                </a:cxn>
                <a:cxn ang="0">
                  <a:pos x="57" y="82"/>
                </a:cxn>
              </a:cxnLst>
              <a:rect l="0" t="0" r="r" b="b"/>
              <a:pathLst>
                <a:path w="60" h="84">
                  <a:moveTo>
                    <a:pt x="57" y="82"/>
                  </a:moveTo>
                  <a:cubicBezTo>
                    <a:pt x="56" y="83"/>
                    <a:pt x="56" y="84"/>
                    <a:pt x="52" y="84"/>
                  </a:cubicBezTo>
                  <a:cubicBezTo>
                    <a:pt x="44" y="84"/>
                    <a:pt x="35" y="84"/>
                    <a:pt x="24" y="84"/>
                  </a:cubicBezTo>
                  <a:cubicBezTo>
                    <a:pt x="15" y="84"/>
                    <a:pt x="10" y="84"/>
                    <a:pt x="1" y="84"/>
                  </a:cubicBezTo>
                  <a:cubicBezTo>
                    <a:pt x="0" y="84"/>
                    <a:pt x="0" y="81"/>
                    <a:pt x="1" y="81"/>
                  </a:cubicBezTo>
                  <a:cubicBezTo>
                    <a:pt x="6" y="80"/>
                    <a:pt x="8" y="80"/>
                    <a:pt x="10" y="78"/>
                  </a:cubicBezTo>
                  <a:cubicBezTo>
                    <a:pt x="11" y="78"/>
                    <a:pt x="13" y="75"/>
                    <a:pt x="13" y="52"/>
                  </a:cubicBezTo>
                  <a:cubicBezTo>
                    <a:pt x="13" y="33"/>
                    <a:pt x="13" y="33"/>
                    <a:pt x="13" y="33"/>
                  </a:cubicBezTo>
                  <a:cubicBezTo>
                    <a:pt x="13" y="10"/>
                    <a:pt x="11" y="7"/>
                    <a:pt x="10" y="6"/>
                  </a:cubicBezTo>
                  <a:cubicBezTo>
                    <a:pt x="8" y="5"/>
                    <a:pt x="6" y="5"/>
                    <a:pt x="1" y="4"/>
                  </a:cubicBezTo>
                  <a:cubicBezTo>
                    <a:pt x="0" y="4"/>
                    <a:pt x="0" y="1"/>
                    <a:pt x="1" y="1"/>
                  </a:cubicBezTo>
                  <a:cubicBezTo>
                    <a:pt x="11" y="2"/>
                    <a:pt x="27" y="2"/>
                    <a:pt x="36" y="2"/>
                  </a:cubicBezTo>
                  <a:cubicBezTo>
                    <a:pt x="46" y="2"/>
                    <a:pt x="53" y="1"/>
                    <a:pt x="56" y="1"/>
                  </a:cubicBezTo>
                  <a:cubicBezTo>
                    <a:pt x="57" y="0"/>
                    <a:pt x="57" y="1"/>
                    <a:pt x="57" y="2"/>
                  </a:cubicBezTo>
                  <a:cubicBezTo>
                    <a:pt x="57" y="6"/>
                    <a:pt x="57" y="12"/>
                    <a:pt x="56" y="19"/>
                  </a:cubicBezTo>
                  <a:cubicBezTo>
                    <a:pt x="56" y="19"/>
                    <a:pt x="53" y="19"/>
                    <a:pt x="53" y="18"/>
                  </a:cubicBezTo>
                  <a:cubicBezTo>
                    <a:pt x="53" y="15"/>
                    <a:pt x="52" y="12"/>
                    <a:pt x="50" y="10"/>
                  </a:cubicBezTo>
                  <a:cubicBezTo>
                    <a:pt x="48" y="7"/>
                    <a:pt x="44" y="6"/>
                    <a:pt x="35" y="6"/>
                  </a:cubicBezTo>
                  <a:cubicBezTo>
                    <a:pt x="30" y="6"/>
                    <a:pt x="26" y="6"/>
                    <a:pt x="24" y="6"/>
                  </a:cubicBezTo>
                  <a:cubicBezTo>
                    <a:pt x="24" y="8"/>
                    <a:pt x="24" y="12"/>
                    <a:pt x="24" y="20"/>
                  </a:cubicBezTo>
                  <a:cubicBezTo>
                    <a:pt x="24" y="38"/>
                    <a:pt x="24" y="38"/>
                    <a:pt x="24" y="38"/>
                  </a:cubicBezTo>
                  <a:cubicBezTo>
                    <a:pt x="34" y="38"/>
                    <a:pt x="34" y="38"/>
                    <a:pt x="34" y="38"/>
                  </a:cubicBezTo>
                  <a:cubicBezTo>
                    <a:pt x="46" y="38"/>
                    <a:pt x="48" y="35"/>
                    <a:pt x="49" y="31"/>
                  </a:cubicBezTo>
                  <a:cubicBezTo>
                    <a:pt x="49" y="30"/>
                    <a:pt x="52" y="30"/>
                    <a:pt x="52" y="31"/>
                  </a:cubicBezTo>
                  <a:cubicBezTo>
                    <a:pt x="52" y="34"/>
                    <a:pt x="52" y="49"/>
                    <a:pt x="52" y="53"/>
                  </a:cubicBezTo>
                  <a:cubicBezTo>
                    <a:pt x="52" y="54"/>
                    <a:pt x="48" y="54"/>
                    <a:pt x="48" y="53"/>
                  </a:cubicBezTo>
                  <a:cubicBezTo>
                    <a:pt x="48" y="50"/>
                    <a:pt x="48" y="47"/>
                    <a:pt x="46" y="46"/>
                  </a:cubicBezTo>
                  <a:cubicBezTo>
                    <a:pt x="45" y="45"/>
                    <a:pt x="43" y="43"/>
                    <a:pt x="34" y="43"/>
                  </a:cubicBezTo>
                  <a:cubicBezTo>
                    <a:pt x="24" y="43"/>
                    <a:pt x="24" y="43"/>
                    <a:pt x="24" y="43"/>
                  </a:cubicBezTo>
                  <a:cubicBezTo>
                    <a:pt x="24" y="52"/>
                    <a:pt x="24" y="52"/>
                    <a:pt x="24" y="52"/>
                  </a:cubicBezTo>
                  <a:cubicBezTo>
                    <a:pt x="24" y="67"/>
                    <a:pt x="25" y="74"/>
                    <a:pt x="27" y="76"/>
                  </a:cubicBezTo>
                  <a:cubicBezTo>
                    <a:pt x="29" y="77"/>
                    <a:pt x="30" y="78"/>
                    <a:pt x="38" y="78"/>
                  </a:cubicBezTo>
                  <a:cubicBezTo>
                    <a:pt x="46" y="78"/>
                    <a:pt x="51" y="77"/>
                    <a:pt x="53" y="74"/>
                  </a:cubicBezTo>
                  <a:cubicBezTo>
                    <a:pt x="55" y="72"/>
                    <a:pt x="56" y="69"/>
                    <a:pt x="57" y="65"/>
                  </a:cubicBezTo>
                  <a:cubicBezTo>
                    <a:pt x="58" y="65"/>
                    <a:pt x="60" y="65"/>
                    <a:pt x="60" y="66"/>
                  </a:cubicBezTo>
                  <a:cubicBezTo>
                    <a:pt x="59" y="72"/>
                    <a:pt x="58" y="80"/>
                    <a:pt x="57" y="82"/>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7" name="Freeform 131"/>
            <p:cNvSpPr>
              <a:spLocks noEditPoints="1"/>
            </p:cNvSpPr>
            <p:nvPr/>
          </p:nvSpPr>
          <p:spPr bwMode="auto">
            <a:xfrm>
              <a:off x="2685" y="2188"/>
              <a:ext cx="271" cy="249"/>
            </a:xfrm>
            <a:custGeom>
              <a:avLst/>
              <a:gdLst/>
              <a:ahLst/>
              <a:cxnLst>
                <a:cxn ang="0">
                  <a:pos x="82" y="83"/>
                </a:cxn>
                <a:cxn ang="0">
                  <a:pos x="62" y="78"/>
                </a:cxn>
                <a:cxn ang="0">
                  <a:pos x="38" y="48"/>
                </a:cxn>
                <a:cxn ang="0">
                  <a:pos x="24" y="48"/>
                </a:cxn>
                <a:cxn ang="0">
                  <a:pos x="24" y="51"/>
                </a:cxn>
                <a:cxn ang="0">
                  <a:pos x="27" y="77"/>
                </a:cxn>
                <a:cxn ang="0">
                  <a:pos x="39" y="80"/>
                </a:cxn>
                <a:cxn ang="0">
                  <a:pos x="39" y="83"/>
                </a:cxn>
                <a:cxn ang="0">
                  <a:pos x="1" y="83"/>
                </a:cxn>
                <a:cxn ang="0">
                  <a:pos x="1" y="80"/>
                </a:cxn>
                <a:cxn ang="0">
                  <a:pos x="10" y="77"/>
                </a:cxn>
                <a:cxn ang="0">
                  <a:pos x="13" y="51"/>
                </a:cxn>
                <a:cxn ang="0">
                  <a:pos x="13" y="32"/>
                </a:cxn>
                <a:cxn ang="0">
                  <a:pos x="10" y="5"/>
                </a:cxn>
                <a:cxn ang="0">
                  <a:pos x="1" y="3"/>
                </a:cxn>
                <a:cxn ang="0">
                  <a:pos x="1" y="0"/>
                </a:cxn>
                <a:cxn ang="0">
                  <a:pos x="19" y="1"/>
                </a:cxn>
                <a:cxn ang="0">
                  <a:pos x="34" y="0"/>
                </a:cxn>
                <a:cxn ang="0">
                  <a:pos x="65" y="21"/>
                </a:cxn>
                <a:cxn ang="0">
                  <a:pos x="49" y="45"/>
                </a:cxn>
                <a:cxn ang="0">
                  <a:pos x="86" y="79"/>
                </a:cxn>
                <a:cxn ang="0">
                  <a:pos x="89" y="79"/>
                </a:cxn>
                <a:cxn ang="0">
                  <a:pos x="90" y="82"/>
                </a:cxn>
                <a:cxn ang="0">
                  <a:pos x="82" y="83"/>
                </a:cxn>
                <a:cxn ang="0">
                  <a:pos x="34" y="5"/>
                </a:cxn>
                <a:cxn ang="0">
                  <a:pos x="26" y="6"/>
                </a:cxn>
                <a:cxn ang="0">
                  <a:pos x="24" y="32"/>
                </a:cxn>
                <a:cxn ang="0">
                  <a:pos x="25" y="41"/>
                </a:cxn>
                <a:cxn ang="0">
                  <a:pos x="36" y="43"/>
                </a:cxn>
                <a:cxn ang="0">
                  <a:pos x="52" y="25"/>
                </a:cxn>
                <a:cxn ang="0">
                  <a:pos x="34" y="5"/>
                </a:cxn>
              </a:cxnLst>
              <a:rect l="0" t="0" r="r" b="b"/>
              <a:pathLst>
                <a:path w="91" h="83">
                  <a:moveTo>
                    <a:pt x="82" y="83"/>
                  </a:moveTo>
                  <a:cubicBezTo>
                    <a:pt x="74" y="83"/>
                    <a:pt x="67" y="82"/>
                    <a:pt x="62" y="78"/>
                  </a:cubicBezTo>
                  <a:cubicBezTo>
                    <a:pt x="55" y="74"/>
                    <a:pt x="48" y="65"/>
                    <a:pt x="38" y="48"/>
                  </a:cubicBezTo>
                  <a:cubicBezTo>
                    <a:pt x="31" y="48"/>
                    <a:pt x="29" y="48"/>
                    <a:pt x="24" y="48"/>
                  </a:cubicBezTo>
                  <a:cubicBezTo>
                    <a:pt x="24" y="51"/>
                    <a:pt x="24" y="51"/>
                    <a:pt x="24" y="51"/>
                  </a:cubicBezTo>
                  <a:cubicBezTo>
                    <a:pt x="24" y="74"/>
                    <a:pt x="25" y="77"/>
                    <a:pt x="27" y="77"/>
                  </a:cubicBezTo>
                  <a:cubicBezTo>
                    <a:pt x="29" y="79"/>
                    <a:pt x="33" y="79"/>
                    <a:pt x="39" y="80"/>
                  </a:cubicBezTo>
                  <a:cubicBezTo>
                    <a:pt x="39" y="80"/>
                    <a:pt x="39" y="83"/>
                    <a:pt x="39" y="83"/>
                  </a:cubicBezTo>
                  <a:cubicBezTo>
                    <a:pt x="32" y="83"/>
                    <a:pt x="7" y="83"/>
                    <a:pt x="1" y="83"/>
                  </a:cubicBezTo>
                  <a:cubicBezTo>
                    <a:pt x="0" y="83"/>
                    <a:pt x="0" y="80"/>
                    <a:pt x="1" y="80"/>
                  </a:cubicBezTo>
                  <a:cubicBezTo>
                    <a:pt x="6" y="79"/>
                    <a:pt x="8" y="79"/>
                    <a:pt x="10" y="77"/>
                  </a:cubicBezTo>
                  <a:cubicBezTo>
                    <a:pt x="12" y="77"/>
                    <a:pt x="13" y="74"/>
                    <a:pt x="13" y="51"/>
                  </a:cubicBezTo>
                  <a:cubicBezTo>
                    <a:pt x="13" y="32"/>
                    <a:pt x="13" y="32"/>
                    <a:pt x="13" y="32"/>
                  </a:cubicBezTo>
                  <a:cubicBezTo>
                    <a:pt x="13" y="9"/>
                    <a:pt x="12" y="6"/>
                    <a:pt x="10" y="5"/>
                  </a:cubicBezTo>
                  <a:cubicBezTo>
                    <a:pt x="8" y="4"/>
                    <a:pt x="6" y="4"/>
                    <a:pt x="1" y="3"/>
                  </a:cubicBezTo>
                  <a:cubicBezTo>
                    <a:pt x="0" y="3"/>
                    <a:pt x="0" y="0"/>
                    <a:pt x="1" y="0"/>
                  </a:cubicBezTo>
                  <a:cubicBezTo>
                    <a:pt x="7" y="0"/>
                    <a:pt x="14" y="1"/>
                    <a:pt x="19" y="1"/>
                  </a:cubicBezTo>
                  <a:cubicBezTo>
                    <a:pt x="23" y="1"/>
                    <a:pt x="29" y="0"/>
                    <a:pt x="34" y="0"/>
                  </a:cubicBezTo>
                  <a:cubicBezTo>
                    <a:pt x="54" y="0"/>
                    <a:pt x="65" y="11"/>
                    <a:pt x="65" y="21"/>
                  </a:cubicBezTo>
                  <a:cubicBezTo>
                    <a:pt x="65" y="31"/>
                    <a:pt x="58" y="40"/>
                    <a:pt x="49" y="45"/>
                  </a:cubicBezTo>
                  <a:cubicBezTo>
                    <a:pt x="66" y="70"/>
                    <a:pt x="75" y="79"/>
                    <a:pt x="86" y="79"/>
                  </a:cubicBezTo>
                  <a:cubicBezTo>
                    <a:pt x="87" y="79"/>
                    <a:pt x="88" y="79"/>
                    <a:pt x="89" y="79"/>
                  </a:cubicBezTo>
                  <a:cubicBezTo>
                    <a:pt x="90" y="79"/>
                    <a:pt x="91" y="82"/>
                    <a:pt x="90" y="82"/>
                  </a:cubicBezTo>
                  <a:cubicBezTo>
                    <a:pt x="87" y="82"/>
                    <a:pt x="85" y="83"/>
                    <a:pt x="82" y="83"/>
                  </a:cubicBezTo>
                  <a:close/>
                  <a:moveTo>
                    <a:pt x="34" y="5"/>
                  </a:moveTo>
                  <a:cubicBezTo>
                    <a:pt x="30" y="5"/>
                    <a:pt x="27" y="5"/>
                    <a:pt x="26" y="6"/>
                  </a:cubicBezTo>
                  <a:cubicBezTo>
                    <a:pt x="25" y="7"/>
                    <a:pt x="24" y="15"/>
                    <a:pt x="24" y="32"/>
                  </a:cubicBezTo>
                  <a:cubicBezTo>
                    <a:pt x="24" y="40"/>
                    <a:pt x="25" y="41"/>
                    <a:pt x="25" y="41"/>
                  </a:cubicBezTo>
                  <a:cubicBezTo>
                    <a:pt x="27" y="42"/>
                    <a:pt x="29" y="43"/>
                    <a:pt x="36" y="43"/>
                  </a:cubicBezTo>
                  <a:cubicBezTo>
                    <a:pt x="45" y="43"/>
                    <a:pt x="52" y="35"/>
                    <a:pt x="52" y="25"/>
                  </a:cubicBezTo>
                  <a:cubicBezTo>
                    <a:pt x="52" y="14"/>
                    <a:pt x="47" y="5"/>
                    <a:pt x="34" y="5"/>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8" name="Freeform 132"/>
            <p:cNvSpPr>
              <a:spLocks/>
            </p:cNvSpPr>
            <p:nvPr/>
          </p:nvSpPr>
          <p:spPr bwMode="auto">
            <a:xfrm>
              <a:off x="2949" y="2283"/>
              <a:ext cx="129" cy="56"/>
            </a:xfrm>
            <a:custGeom>
              <a:avLst/>
              <a:gdLst/>
              <a:ahLst/>
              <a:cxnLst>
                <a:cxn ang="0">
                  <a:pos x="42" y="11"/>
                </a:cxn>
                <a:cxn ang="0">
                  <a:pos x="39" y="12"/>
                </a:cxn>
                <a:cxn ang="0">
                  <a:pos x="23" y="13"/>
                </a:cxn>
                <a:cxn ang="0">
                  <a:pos x="3" y="18"/>
                </a:cxn>
                <a:cxn ang="0">
                  <a:pos x="0" y="17"/>
                </a:cxn>
                <a:cxn ang="0">
                  <a:pos x="1" y="6"/>
                </a:cxn>
                <a:cxn ang="0">
                  <a:pos x="20" y="6"/>
                </a:cxn>
                <a:cxn ang="0">
                  <a:pos x="40" y="0"/>
                </a:cxn>
                <a:cxn ang="0">
                  <a:pos x="43" y="1"/>
                </a:cxn>
                <a:cxn ang="0">
                  <a:pos x="42" y="11"/>
                </a:cxn>
              </a:cxnLst>
              <a:rect l="0" t="0" r="r" b="b"/>
              <a:pathLst>
                <a:path w="43" h="18">
                  <a:moveTo>
                    <a:pt x="42" y="11"/>
                  </a:moveTo>
                  <a:cubicBezTo>
                    <a:pt x="41" y="12"/>
                    <a:pt x="40" y="12"/>
                    <a:pt x="39" y="12"/>
                  </a:cubicBezTo>
                  <a:cubicBezTo>
                    <a:pt x="23" y="13"/>
                    <a:pt x="23" y="13"/>
                    <a:pt x="23" y="13"/>
                  </a:cubicBezTo>
                  <a:cubicBezTo>
                    <a:pt x="7" y="13"/>
                    <a:pt x="4" y="15"/>
                    <a:pt x="3" y="18"/>
                  </a:cubicBezTo>
                  <a:cubicBezTo>
                    <a:pt x="3" y="18"/>
                    <a:pt x="0" y="18"/>
                    <a:pt x="0" y="17"/>
                  </a:cubicBezTo>
                  <a:cubicBezTo>
                    <a:pt x="0" y="14"/>
                    <a:pt x="0" y="8"/>
                    <a:pt x="1" y="6"/>
                  </a:cubicBezTo>
                  <a:cubicBezTo>
                    <a:pt x="20" y="6"/>
                    <a:pt x="20" y="6"/>
                    <a:pt x="20" y="6"/>
                  </a:cubicBezTo>
                  <a:cubicBezTo>
                    <a:pt x="36" y="6"/>
                    <a:pt x="38" y="3"/>
                    <a:pt x="40" y="0"/>
                  </a:cubicBezTo>
                  <a:cubicBezTo>
                    <a:pt x="40" y="0"/>
                    <a:pt x="43" y="0"/>
                    <a:pt x="43" y="1"/>
                  </a:cubicBezTo>
                  <a:cubicBezTo>
                    <a:pt x="43" y="4"/>
                    <a:pt x="42" y="10"/>
                    <a:pt x="42" y="11"/>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09" name="Freeform 133"/>
            <p:cNvSpPr>
              <a:spLocks noEditPoints="1"/>
            </p:cNvSpPr>
            <p:nvPr/>
          </p:nvSpPr>
          <p:spPr bwMode="auto">
            <a:xfrm>
              <a:off x="3119" y="2188"/>
              <a:ext cx="266" cy="249"/>
            </a:xfrm>
            <a:custGeom>
              <a:avLst/>
              <a:gdLst/>
              <a:ahLst/>
              <a:cxnLst>
                <a:cxn ang="0">
                  <a:pos x="74" y="70"/>
                </a:cxn>
                <a:cxn ang="0">
                  <a:pos x="38" y="83"/>
                </a:cxn>
                <a:cxn ang="0">
                  <a:pos x="18" y="83"/>
                </a:cxn>
                <a:cxn ang="0">
                  <a:pos x="0" y="83"/>
                </a:cxn>
                <a:cxn ang="0">
                  <a:pos x="0" y="80"/>
                </a:cxn>
                <a:cxn ang="0">
                  <a:pos x="9" y="77"/>
                </a:cxn>
                <a:cxn ang="0">
                  <a:pos x="12" y="51"/>
                </a:cxn>
                <a:cxn ang="0">
                  <a:pos x="12" y="32"/>
                </a:cxn>
                <a:cxn ang="0">
                  <a:pos x="9" y="5"/>
                </a:cxn>
                <a:cxn ang="0">
                  <a:pos x="0" y="3"/>
                </a:cxn>
                <a:cxn ang="0">
                  <a:pos x="0" y="0"/>
                </a:cxn>
                <a:cxn ang="0">
                  <a:pos x="18" y="1"/>
                </a:cxn>
                <a:cxn ang="0">
                  <a:pos x="41" y="0"/>
                </a:cxn>
                <a:cxn ang="0">
                  <a:pos x="87" y="40"/>
                </a:cxn>
                <a:cxn ang="0">
                  <a:pos x="74" y="70"/>
                </a:cxn>
                <a:cxn ang="0">
                  <a:pos x="37" y="5"/>
                </a:cxn>
                <a:cxn ang="0">
                  <a:pos x="26" y="7"/>
                </a:cxn>
                <a:cxn ang="0">
                  <a:pos x="24" y="32"/>
                </a:cxn>
                <a:cxn ang="0">
                  <a:pos x="24" y="51"/>
                </a:cxn>
                <a:cxn ang="0">
                  <a:pos x="27" y="75"/>
                </a:cxn>
                <a:cxn ang="0">
                  <a:pos x="38" y="78"/>
                </a:cxn>
                <a:cxn ang="0">
                  <a:pos x="74" y="42"/>
                </a:cxn>
                <a:cxn ang="0">
                  <a:pos x="37" y="5"/>
                </a:cxn>
              </a:cxnLst>
              <a:rect l="0" t="0" r="r" b="b"/>
              <a:pathLst>
                <a:path w="87" h="83">
                  <a:moveTo>
                    <a:pt x="74" y="70"/>
                  </a:moveTo>
                  <a:cubicBezTo>
                    <a:pt x="65" y="79"/>
                    <a:pt x="55" y="83"/>
                    <a:pt x="38" y="83"/>
                  </a:cubicBezTo>
                  <a:cubicBezTo>
                    <a:pt x="32" y="83"/>
                    <a:pt x="23" y="83"/>
                    <a:pt x="18" y="83"/>
                  </a:cubicBezTo>
                  <a:cubicBezTo>
                    <a:pt x="13" y="83"/>
                    <a:pt x="6" y="83"/>
                    <a:pt x="0" y="83"/>
                  </a:cubicBezTo>
                  <a:cubicBezTo>
                    <a:pt x="0" y="83"/>
                    <a:pt x="0" y="80"/>
                    <a:pt x="0" y="80"/>
                  </a:cubicBezTo>
                  <a:cubicBezTo>
                    <a:pt x="6" y="79"/>
                    <a:pt x="8" y="79"/>
                    <a:pt x="9" y="77"/>
                  </a:cubicBezTo>
                  <a:cubicBezTo>
                    <a:pt x="11" y="77"/>
                    <a:pt x="12" y="74"/>
                    <a:pt x="12" y="51"/>
                  </a:cubicBezTo>
                  <a:cubicBezTo>
                    <a:pt x="12" y="32"/>
                    <a:pt x="12" y="32"/>
                    <a:pt x="12" y="32"/>
                  </a:cubicBezTo>
                  <a:cubicBezTo>
                    <a:pt x="12" y="9"/>
                    <a:pt x="11" y="6"/>
                    <a:pt x="9" y="5"/>
                  </a:cubicBezTo>
                  <a:cubicBezTo>
                    <a:pt x="8" y="4"/>
                    <a:pt x="6" y="4"/>
                    <a:pt x="0" y="3"/>
                  </a:cubicBezTo>
                  <a:cubicBezTo>
                    <a:pt x="0" y="3"/>
                    <a:pt x="0" y="0"/>
                    <a:pt x="0" y="0"/>
                  </a:cubicBezTo>
                  <a:cubicBezTo>
                    <a:pt x="6" y="0"/>
                    <a:pt x="13" y="1"/>
                    <a:pt x="18" y="1"/>
                  </a:cubicBezTo>
                  <a:cubicBezTo>
                    <a:pt x="23" y="1"/>
                    <a:pt x="35" y="0"/>
                    <a:pt x="41" y="0"/>
                  </a:cubicBezTo>
                  <a:cubicBezTo>
                    <a:pt x="67" y="0"/>
                    <a:pt x="87" y="18"/>
                    <a:pt x="87" y="40"/>
                  </a:cubicBezTo>
                  <a:cubicBezTo>
                    <a:pt x="87" y="51"/>
                    <a:pt x="82" y="62"/>
                    <a:pt x="74" y="70"/>
                  </a:cubicBezTo>
                  <a:close/>
                  <a:moveTo>
                    <a:pt x="37" y="5"/>
                  </a:moveTo>
                  <a:cubicBezTo>
                    <a:pt x="29" y="5"/>
                    <a:pt x="27" y="6"/>
                    <a:pt x="26" y="7"/>
                  </a:cubicBezTo>
                  <a:cubicBezTo>
                    <a:pt x="25" y="8"/>
                    <a:pt x="24" y="14"/>
                    <a:pt x="24" y="32"/>
                  </a:cubicBezTo>
                  <a:cubicBezTo>
                    <a:pt x="24" y="51"/>
                    <a:pt x="24" y="51"/>
                    <a:pt x="24" y="51"/>
                  </a:cubicBezTo>
                  <a:cubicBezTo>
                    <a:pt x="24" y="66"/>
                    <a:pt x="25" y="73"/>
                    <a:pt x="27" y="75"/>
                  </a:cubicBezTo>
                  <a:cubicBezTo>
                    <a:pt x="29" y="77"/>
                    <a:pt x="31" y="78"/>
                    <a:pt x="38" y="78"/>
                  </a:cubicBezTo>
                  <a:cubicBezTo>
                    <a:pt x="63" y="78"/>
                    <a:pt x="74" y="67"/>
                    <a:pt x="74" y="42"/>
                  </a:cubicBezTo>
                  <a:cubicBezTo>
                    <a:pt x="74" y="23"/>
                    <a:pt x="62" y="5"/>
                    <a:pt x="37" y="5"/>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10" name="Freeform 134"/>
            <p:cNvSpPr>
              <a:spLocks noEditPoints="1"/>
            </p:cNvSpPr>
            <p:nvPr/>
          </p:nvSpPr>
          <p:spPr bwMode="auto">
            <a:xfrm>
              <a:off x="3388" y="2185"/>
              <a:ext cx="261" cy="252"/>
            </a:xfrm>
            <a:custGeom>
              <a:avLst/>
              <a:gdLst/>
              <a:ahLst/>
              <a:cxnLst>
                <a:cxn ang="0">
                  <a:pos x="56" y="84"/>
                </a:cxn>
                <a:cxn ang="0">
                  <a:pos x="56" y="81"/>
                </a:cxn>
                <a:cxn ang="0">
                  <a:pos x="63" y="77"/>
                </a:cxn>
                <a:cxn ang="0">
                  <a:pos x="54" y="53"/>
                </a:cxn>
                <a:cxn ang="0">
                  <a:pos x="28" y="53"/>
                </a:cxn>
                <a:cxn ang="0">
                  <a:pos x="20" y="77"/>
                </a:cxn>
                <a:cxn ang="0">
                  <a:pos x="28" y="81"/>
                </a:cxn>
                <a:cxn ang="0">
                  <a:pos x="28" y="84"/>
                </a:cxn>
                <a:cxn ang="0">
                  <a:pos x="0" y="84"/>
                </a:cxn>
                <a:cxn ang="0">
                  <a:pos x="0" y="81"/>
                </a:cxn>
                <a:cxn ang="0">
                  <a:pos x="8" y="78"/>
                </a:cxn>
                <a:cxn ang="0">
                  <a:pos x="21" y="52"/>
                </a:cxn>
                <a:cxn ang="0">
                  <a:pos x="29" y="33"/>
                </a:cxn>
                <a:cxn ang="0">
                  <a:pos x="40" y="2"/>
                </a:cxn>
                <a:cxn ang="0">
                  <a:pos x="46" y="2"/>
                </a:cxn>
                <a:cxn ang="0">
                  <a:pos x="58" y="33"/>
                </a:cxn>
                <a:cxn ang="0">
                  <a:pos x="65" y="52"/>
                </a:cxn>
                <a:cxn ang="0">
                  <a:pos x="79" y="78"/>
                </a:cxn>
                <a:cxn ang="0">
                  <a:pos x="87" y="81"/>
                </a:cxn>
                <a:cxn ang="0">
                  <a:pos x="87" y="84"/>
                </a:cxn>
                <a:cxn ang="0">
                  <a:pos x="56" y="84"/>
                </a:cxn>
                <a:cxn ang="0">
                  <a:pos x="41" y="18"/>
                </a:cxn>
                <a:cxn ang="0">
                  <a:pos x="30" y="47"/>
                </a:cxn>
                <a:cxn ang="0">
                  <a:pos x="52" y="47"/>
                </a:cxn>
                <a:cxn ang="0">
                  <a:pos x="41" y="18"/>
                </a:cxn>
              </a:cxnLst>
              <a:rect l="0" t="0" r="r" b="b"/>
              <a:pathLst>
                <a:path w="87" h="84">
                  <a:moveTo>
                    <a:pt x="56" y="84"/>
                  </a:moveTo>
                  <a:cubicBezTo>
                    <a:pt x="56" y="84"/>
                    <a:pt x="56" y="81"/>
                    <a:pt x="56" y="81"/>
                  </a:cubicBezTo>
                  <a:cubicBezTo>
                    <a:pt x="60" y="81"/>
                    <a:pt x="63" y="80"/>
                    <a:pt x="63" y="77"/>
                  </a:cubicBezTo>
                  <a:cubicBezTo>
                    <a:pt x="63" y="75"/>
                    <a:pt x="62" y="71"/>
                    <a:pt x="54" y="53"/>
                  </a:cubicBezTo>
                  <a:cubicBezTo>
                    <a:pt x="54" y="53"/>
                    <a:pt x="28" y="53"/>
                    <a:pt x="28" y="53"/>
                  </a:cubicBezTo>
                  <a:cubicBezTo>
                    <a:pt x="22" y="69"/>
                    <a:pt x="20" y="74"/>
                    <a:pt x="20" y="77"/>
                  </a:cubicBezTo>
                  <a:cubicBezTo>
                    <a:pt x="20" y="79"/>
                    <a:pt x="22" y="80"/>
                    <a:pt x="28" y="81"/>
                  </a:cubicBezTo>
                  <a:cubicBezTo>
                    <a:pt x="28" y="81"/>
                    <a:pt x="28" y="84"/>
                    <a:pt x="28" y="84"/>
                  </a:cubicBezTo>
                  <a:cubicBezTo>
                    <a:pt x="24" y="84"/>
                    <a:pt x="6" y="84"/>
                    <a:pt x="0" y="84"/>
                  </a:cubicBezTo>
                  <a:cubicBezTo>
                    <a:pt x="0" y="84"/>
                    <a:pt x="0" y="81"/>
                    <a:pt x="0" y="81"/>
                  </a:cubicBezTo>
                  <a:cubicBezTo>
                    <a:pt x="4" y="81"/>
                    <a:pt x="6" y="80"/>
                    <a:pt x="8" y="78"/>
                  </a:cubicBezTo>
                  <a:cubicBezTo>
                    <a:pt x="11" y="76"/>
                    <a:pt x="14" y="71"/>
                    <a:pt x="21" y="52"/>
                  </a:cubicBezTo>
                  <a:cubicBezTo>
                    <a:pt x="29" y="33"/>
                    <a:pt x="29" y="33"/>
                    <a:pt x="29" y="33"/>
                  </a:cubicBezTo>
                  <a:cubicBezTo>
                    <a:pt x="33" y="22"/>
                    <a:pt x="37" y="11"/>
                    <a:pt x="40" y="2"/>
                  </a:cubicBezTo>
                  <a:cubicBezTo>
                    <a:pt x="40" y="0"/>
                    <a:pt x="46" y="0"/>
                    <a:pt x="46" y="2"/>
                  </a:cubicBezTo>
                  <a:cubicBezTo>
                    <a:pt x="50" y="12"/>
                    <a:pt x="54" y="22"/>
                    <a:pt x="58" y="33"/>
                  </a:cubicBezTo>
                  <a:cubicBezTo>
                    <a:pt x="65" y="52"/>
                    <a:pt x="65" y="52"/>
                    <a:pt x="65" y="52"/>
                  </a:cubicBezTo>
                  <a:cubicBezTo>
                    <a:pt x="75" y="76"/>
                    <a:pt x="77" y="77"/>
                    <a:pt x="79" y="78"/>
                  </a:cubicBezTo>
                  <a:cubicBezTo>
                    <a:pt x="81" y="80"/>
                    <a:pt x="83" y="81"/>
                    <a:pt x="87" y="81"/>
                  </a:cubicBezTo>
                  <a:cubicBezTo>
                    <a:pt x="87" y="81"/>
                    <a:pt x="87" y="84"/>
                    <a:pt x="87" y="84"/>
                  </a:cubicBezTo>
                  <a:cubicBezTo>
                    <a:pt x="81" y="84"/>
                    <a:pt x="63" y="84"/>
                    <a:pt x="56" y="84"/>
                  </a:cubicBezTo>
                  <a:close/>
                  <a:moveTo>
                    <a:pt x="41" y="18"/>
                  </a:moveTo>
                  <a:cubicBezTo>
                    <a:pt x="30" y="47"/>
                    <a:pt x="30" y="47"/>
                    <a:pt x="30" y="47"/>
                  </a:cubicBezTo>
                  <a:cubicBezTo>
                    <a:pt x="52" y="47"/>
                    <a:pt x="52" y="47"/>
                    <a:pt x="52" y="47"/>
                  </a:cubicBezTo>
                  <a:cubicBezTo>
                    <a:pt x="41" y="18"/>
                    <a:pt x="41" y="18"/>
                    <a:pt x="41" y="18"/>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11" name="Freeform 135"/>
            <p:cNvSpPr>
              <a:spLocks/>
            </p:cNvSpPr>
            <p:nvPr/>
          </p:nvSpPr>
          <p:spPr bwMode="auto">
            <a:xfrm>
              <a:off x="3610" y="2188"/>
              <a:ext cx="269" cy="249"/>
            </a:xfrm>
            <a:custGeom>
              <a:avLst/>
              <a:gdLst/>
              <a:ahLst/>
              <a:cxnLst>
                <a:cxn ang="0">
                  <a:pos x="79" y="4"/>
                </a:cxn>
                <a:cxn ang="0">
                  <a:pos x="67" y="20"/>
                </a:cxn>
                <a:cxn ang="0">
                  <a:pos x="60" y="32"/>
                </a:cxn>
                <a:cxn ang="0">
                  <a:pos x="51" y="46"/>
                </a:cxn>
                <a:cxn ang="0">
                  <a:pos x="51" y="51"/>
                </a:cxn>
                <a:cxn ang="0">
                  <a:pos x="53" y="77"/>
                </a:cxn>
                <a:cxn ang="0">
                  <a:pos x="63" y="80"/>
                </a:cxn>
                <a:cxn ang="0">
                  <a:pos x="63" y="83"/>
                </a:cxn>
                <a:cxn ang="0">
                  <a:pos x="26" y="83"/>
                </a:cxn>
                <a:cxn ang="0">
                  <a:pos x="26" y="80"/>
                </a:cxn>
                <a:cxn ang="0">
                  <a:pos x="36" y="77"/>
                </a:cxn>
                <a:cxn ang="0">
                  <a:pos x="39" y="51"/>
                </a:cxn>
                <a:cxn ang="0">
                  <a:pos x="39" y="47"/>
                </a:cxn>
                <a:cxn ang="0">
                  <a:pos x="29" y="32"/>
                </a:cxn>
                <a:cxn ang="0">
                  <a:pos x="22" y="20"/>
                </a:cxn>
                <a:cxn ang="0">
                  <a:pos x="9" y="4"/>
                </a:cxn>
                <a:cxn ang="0">
                  <a:pos x="1" y="3"/>
                </a:cxn>
                <a:cxn ang="0">
                  <a:pos x="1" y="0"/>
                </a:cxn>
                <a:cxn ang="0">
                  <a:pos x="32" y="0"/>
                </a:cxn>
                <a:cxn ang="0">
                  <a:pos x="32" y="3"/>
                </a:cxn>
                <a:cxn ang="0">
                  <a:pos x="27" y="4"/>
                </a:cxn>
                <a:cxn ang="0">
                  <a:pos x="35" y="19"/>
                </a:cxn>
                <a:cxn ang="0">
                  <a:pos x="48" y="40"/>
                </a:cxn>
                <a:cxn ang="0">
                  <a:pos x="61" y="19"/>
                </a:cxn>
                <a:cxn ang="0">
                  <a:pos x="67" y="4"/>
                </a:cxn>
                <a:cxn ang="0">
                  <a:pos x="61" y="3"/>
                </a:cxn>
                <a:cxn ang="0">
                  <a:pos x="61" y="0"/>
                </a:cxn>
                <a:cxn ang="0">
                  <a:pos x="88" y="0"/>
                </a:cxn>
                <a:cxn ang="0">
                  <a:pos x="88" y="3"/>
                </a:cxn>
                <a:cxn ang="0">
                  <a:pos x="79" y="4"/>
                </a:cxn>
              </a:cxnLst>
              <a:rect l="0" t="0" r="r" b="b"/>
              <a:pathLst>
                <a:path w="89" h="83">
                  <a:moveTo>
                    <a:pt x="79" y="4"/>
                  </a:moveTo>
                  <a:cubicBezTo>
                    <a:pt x="76" y="6"/>
                    <a:pt x="73" y="10"/>
                    <a:pt x="67" y="20"/>
                  </a:cubicBezTo>
                  <a:cubicBezTo>
                    <a:pt x="60" y="32"/>
                    <a:pt x="60" y="32"/>
                    <a:pt x="60" y="32"/>
                  </a:cubicBezTo>
                  <a:cubicBezTo>
                    <a:pt x="56" y="36"/>
                    <a:pt x="54" y="42"/>
                    <a:pt x="51" y="46"/>
                  </a:cubicBezTo>
                  <a:cubicBezTo>
                    <a:pt x="51" y="51"/>
                    <a:pt x="51" y="51"/>
                    <a:pt x="51" y="51"/>
                  </a:cubicBezTo>
                  <a:cubicBezTo>
                    <a:pt x="51" y="74"/>
                    <a:pt x="52" y="77"/>
                    <a:pt x="53" y="77"/>
                  </a:cubicBezTo>
                  <a:cubicBezTo>
                    <a:pt x="55" y="79"/>
                    <a:pt x="58" y="79"/>
                    <a:pt x="63" y="80"/>
                  </a:cubicBezTo>
                  <a:cubicBezTo>
                    <a:pt x="64" y="80"/>
                    <a:pt x="64" y="83"/>
                    <a:pt x="63" y="83"/>
                  </a:cubicBezTo>
                  <a:cubicBezTo>
                    <a:pt x="57" y="83"/>
                    <a:pt x="32" y="83"/>
                    <a:pt x="26" y="83"/>
                  </a:cubicBezTo>
                  <a:cubicBezTo>
                    <a:pt x="26" y="83"/>
                    <a:pt x="26" y="80"/>
                    <a:pt x="26" y="80"/>
                  </a:cubicBezTo>
                  <a:cubicBezTo>
                    <a:pt x="31" y="79"/>
                    <a:pt x="35" y="79"/>
                    <a:pt x="36" y="77"/>
                  </a:cubicBezTo>
                  <a:cubicBezTo>
                    <a:pt x="38" y="77"/>
                    <a:pt x="39" y="74"/>
                    <a:pt x="39" y="51"/>
                  </a:cubicBezTo>
                  <a:cubicBezTo>
                    <a:pt x="39" y="47"/>
                    <a:pt x="39" y="47"/>
                    <a:pt x="39" y="47"/>
                  </a:cubicBezTo>
                  <a:cubicBezTo>
                    <a:pt x="36" y="42"/>
                    <a:pt x="33" y="37"/>
                    <a:pt x="29" y="32"/>
                  </a:cubicBezTo>
                  <a:cubicBezTo>
                    <a:pt x="22" y="20"/>
                    <a:pt x="22" y="20"/>
                    <a:pt x="22" y="20"/>
                  </a:cubicBezTo>
                  <a:cubicBezTo>
                    <a:pt x="14" y="7"/>
                    <a:pt x="12" y="5"/>
                    <a:pt x="9" y="4"/>
                  </a:cubicBezTo>
                  <a:cubicBezTo>
                    <a:pt x="7" y="3"/>
                    <a:pt x="5" y="3"/>
                    <a:pt x="1" y="3"/>
                  </a:cubicBezTo>
                  <a:cubicBezTo>
                    <a:pt x="0" y="3"/>
                    <a:pt x="0" y="0"/>
                    <a:pt x="1" y="0"/>
                  </a:cubicBezTo>
                  <a:cubicBezTo>
                    <a:pt x="7" y="0"/>
                    <a:pt x="26" y="0"/>
                    <a:pt x="32" y="0"/>
                  </a:cubicBezTo>
                  <a:cubicBezTo>
                    <a:pt x="33" y="0"/>
                    <a:pt x="33" y="3"/>
                    <a:pt x="32" y="3"/>
                  </a:cubicBezTo>
                  <a:cubicBezTo>
                    <a:pt x="29" y="3"/>
                    <a:pt x="28" y="3"/>
                    <a:pt x="27" y="4"/>
                  </a:cubicBezTo>
                  <a:cubicBezTo>
                    <a:pt x="26" y="5"/>
                    <a:pt x="26" y="6"/>
                    <a:pt x="35" y="19"/>
                  </a:cubicBezTo>
                  <a:cubicBezTo>
                    <a:pt x="48" y="40"/>
                    <a:pt x="48" y="40"/>
                    <a:pt x="48" y="40"/>
                  </a:cubicBezTo>
                  <a:cubicBezTo>
                    <a:pt x="61" y="19"/>
                    <a:pt x="61" y="19"/>
                    <a:pt x="61" y="19"/>
                  </a:cubicBezTo>
                  <a:cubicBezTo>
                    <a:pt x="68" y="9"/>
                    <a:pt x="69" y="5"/>
                    <a:pt x="67" y="4"/>
                  </a:cubicBezTo>
                  <a:cubicBezTo>
                    <a:pt x="66" y="4"/>
                    <a:pt x="64" y="3"/>
                    <a:pt x="61" y="3"/>
                  </a:cubicBezTo>
                  <a:cubicBezTo>
                    <a:pt x="60" y="3"/>
                    <a:pt x="61" y="0"/>
                    <a:pt x="61" y="0"/>
                  </a:cubicBezTo>
                  <a:cubicBezTo>
                    <a:pt x="65" y="0"/>
                    <a:pt x="82" y="0"/>
                    <a:pt x="88" y="0"/>
                  </a:cubicBezTo>
                  <a:cubicBezTo>
                    <a:pt x="89" y="0"/>
                    <a:pt x="89" y="3"/>
                    <a:pt x="88" y="3"/>
                  </a:cubicBezTo>
                  <a:cubicBezTo>
                    <a:pt x="84" y="3"/>
                    <a:pt x="81" y="4"/>
                    <a:pt x="79" y="4"/>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12" name="Freeform 136"/>
            <p:cNvSpPr>
              <a:spLocks/>
            </p:cNvSpPr>
            <p:nvPr/>
          </p:nvSpPr>
          <p:spPr bwMode="auto">
            <a:xfrm>
              <a:off x="4008" y="2182"/>
              <a:ext cx="147" cy="258"/>
            </a:xfrm>
            <a:custGeom>
              <a:avLst/>
              <a:gdLst/>
              <a:ahLst/>
              <a:cxnLst>
                <a:cxn ang="0">
                  <a:pos x="22" y="86"/>
                </a:cxn>
                <a:cxn ang="0">
                  <a:pos x="1" y="78"/>
                </a:cxn>
                <a:cxn ang="0">
                  <a:pos x="0" y="60"/>
                </a:cxn>
                <a:cxn ang="0">
                  <a:pos x="3" y="60"/>
                </a:cxn>
                <a:cxn ang="0">
                  <a:pos x="7" y="72"/>
                </a:cxn>
                <a:cxn ang="0">
                  <a:pos x="24" y="81"/>
                </a:cxn>
                <a:cxn ang="0">
                  <a:pos x="38" y="66"/>
                </a:cxn>
                <a:cxn ang="0">
                  <a:pos x="3" y="23"/>
                </a:cxn>
                <a:cxn ang="0">
                  <a:pos x="27" y="0"/>
                </a:cxn>
                <a:cxn ang="0">
                  <a:pos x="45" y="3"/>
                </a:cxn>
                <a:cxn ang="0">
                  <a:pos x="46" y="3"/>
                </a:cxn>
                <a:cxn ang="0">
                  <a:pos x="46" y="21"/>
                </a:cxn>
                <a:cxn ang="0">
                  <a:pos x="42" y="21"/>
                </a:cxn>
                <a:cxn ang="0">
                  <a:pos x="38" y="10"/>
                </a:cxn>
                <a:cxn ang="0">
                  <a:pos x="27" y="5"/>
                </a:cxn>
                <a:cxn ang="0">
                  <a:pos x="14" y="18"/>
                </a:cxn>
                <a:cxn ang="0">
                  <a:pos x="50" y="61"/>
                </a:cxn>
                <a:cxn ang="0">
                  <a:pos x="22" y="86"/>
                </a:cxn>
              </a:cxnLst>
              <a:rect l="0" t="0" r="r" b="b"/>
              <a:pathLst>
                <a:path w="50" h="86">
                  <a:moveTo>
                    <a:pt x="22" y="86"/>
                  </a:moveTo>
                  <a:cubicBezTo>
                    <a:pt x="9" y="86"/>
                    <a:pt x="1" y="80"/>
                    <a:pt x="1" y="78"/>
                  </a:cubicBezTo>
                  <a:cubicBezTo>
                    <a:pt x="0" y="74"/>
                    <a:pt x="0" y="67"/>
                    <a:pt x="0" y="60"/>
                  </a:cubicBezTo>
                  <a:cubicBezTo>
                    <a:pt x="0" y="60"/>
                    <a:pt x="3" y="59"/>
                    <a:pt x="3" y="60"/>
                  </a:cubicBezTo>
                  <a:cubicBezTo>
                    <a:pt x="4" y="65"/>
                    <a:pt x="6" y="69"/>
                    <a:pt x="7" y="72"/>
                  </a:cubicBezTo>
                  <a:cubicBezTo>
                    <a:pt x="11" y="77"/>
                    <a:pt x="17" y="81"/>
                    <a:pt x="24" y="81"/>
                  </a:cubicBezTo>
                  <a:cubicBezTo>
                    <a:pt x="33" y="81"/>
                    <a:pt x="38" y="75"/>
                    <a:pt x="38" y="66"/>
                  </a:cubicBezTo>
                  <a:cubicBezTo>
                    <a:pt x="38" y="47"/>
                    <a:pt x="3" y="44"/>
                    <a:pt x="3" y="23"/>
                  </a:cubicBezTo>
                  <a:cubicBezTo>
                    <a:pt x="3" y="10"/>
                    <a:pt x="16" y="0"/>
                    <a:pt x="27" y="0"/>
                  </a:cubicBezTo>
                  <a:cubicBezTo>
                    <a:pt x="38" y="0"/>
                    <a:pt x="40" y="4"/>
                    <a:pt x="45" y="3"/>
                  </a:cubicBezTo>
                  <a:cubicBezTo>
                    <a:pt x="46" y="3"/>
                    <a:pt x="46" y="3"/>
                    <a:pt x="46" y="3"/>
                  </a:cubicBezTo>
                  <a:cubicBezTo>
                    <a:pt x="46" y="8"/>
                    <a:pt x="46" y="14"/>
                    <a:pt x="46" y="21"/>
                  </a:cubicBezTo>
                  <a:cubicBezTo>
                    <a:pt x="46" y="22"/>
                    <a:pt x="43" y="22"/>
                    <a:pt x="42" y="21"/>
                  </a:cubicBezTo>
                  <a:cubicBezTo>
                    <a:pt x="42" y="17"/>
                    <a:pt x="40" y="12"/>
                    <a:pt x="38" y="10"/>
                  </a:cubicBezTo>
                  <a:cubicBezTo>
                    <a:pt x="35" y="7"/>
                    <a:pt x="31" y="5"/>
                    <a:pt x="27" y="5"/>
                  </a:cubicBezTo>
                  <a:cubicBezTo>
                    <a:pt x="19" y="5"/>
                    <a:pt x="14" y="11"/>
                    <a:pt x="14" y="18"/>
                  </a:cubicBezTo>
                  <a:cubicBezTo>
                    <a:pt x="14" y="34"/>
                    <a:pt x="50" y="40"/>
                    <a:pt x="50" y="61"/>
                  </a:cubicBezTo>
                  <a:cubicBezTo>
                    <a:pt x="50" y="77"/>
                    <a:pt x="35" y="86"/>
                    <a:pt x="22" y="86"/>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13" name="Freeform 137"/>
            <p:cNvSpPr>
              <a:spLocks noEditPoints="1"/>
            </p:cNvSpPr>
            <p:nvPr/>
          </p:nvSpPr>
          <p:spPr bwMode="auto">
            <a:xfrm>
              <a:off x="4165" y="2185"/>
              <a:ext cx="264" cy="252"/>
            </a:xfrm>
            <a:custGeom>
              <a:avLst/>
              <a:gdLst/>
              <a:ahLst/>
              <a:cxnLst>
                <a:cxn ang="0">
                  <a:pos x="57" y="84"/>
                </a:cxn>
                <a:cxn ang="0">
                  <a:pos x="57" y="81"/>
                </a:cxn>
                <a:cxn ang="0">
                  <a:pos x="63" y="77"/>
                </a:cxn>
                <a:cxn ang="0">
                  <a:pos x="54" y="53"/>
                </a:cxn>
                <a:cxn ang="0">
                  <a:pos x="28" y="53"/>
                </a:cxn>
                <a:cxn ang="0">
                  <a:pos x="21" y="77"/>
                </a:cxn>
                <a:cxn ang="0">
                  <a:pos x="28" y="81"/>
                </a:cxn>
                <a:cxn ang="0">
                  <a:pos x="28" y="84"/>
                </a:cxn>
                <a:cxn ang="0">
                  <a:pos x="0" y="84"/>
                </a:cxn>
                <a:cxn ang="0">
                  <a:pos x="0" y="81"/>
                </a:cxn>
                <a:cxn ang="0">
                  <a:pos x="9" y="78"/>
                </a:cxn>
                <a:cxn ang="0">
                  <a:pos x="22" y="52"/>
                </a:cxn>
                <a:cxn ang="0">
                  <a:pos x="29" y="33"/>
                </a:cxn>
                <a:cxn ang="0">
                  <a:pos x="41" y="2"/>
                </a:cxn>
                <a:cxn ang="0">
                  <a:pos x="47" y="2"/>
                </a:cxn>
                <a:cxn ang="0">
                  <a:pos x="58" y="33"/>
                </a:cxn>
                <a:cxn ang="0">
                  <a:pos x="66" y="52"/>
                </a:cxn>
                <a:cxn ang="0">
                  <a:pos x="79" y="78"/>
                </a:cxn>
                <a:cxn ang="0">
                  <a:pos x="88" y="81"/>
                </a:cxn>
                <a:cxn ang="0">
                  <a:pos x="88" y="84"/>
                </a:cxn>
                <a:cxn ang="0">
                  <a:pos x="57" y="84"/>
                </a:cxn>
                <a:cxn ang="0">
                  <a:pos x="41" y="18"/>
                </a:cxn>
                <a:cxn ang="0">
                  <a:pos x="31" y="47"/>
                </a:cxn>
                <a:cxn ang="0">
                  <a:pos x="52" y="47"/>
                </a:cxn>
                <a:cxn ang="0">
                  <a:pos x="41" y="18"/>
                </a:cxn>
              </a:cxnLst>
              <a:rect l="0" t="0" r="r" b="b"/>
              <a:pathLst>
                <a:path w="88" h="84">
                  <a:moveTo>
                    <a:pt x="57" y="84"/>
                  </a:moveTo>
                  <a:cubicBezTo>
                    <a:pt x="57" y="84"/>
                    <a:pt x="57" y="81"/>
                    <a:pt x="57" y="81"/>
                  </a:cubicBezTo>
                  <a:cubicBezTo>
                    <a:pt x="61" y="81"/>
                    <a:pt x="63" y="80"/>
                    <a:pt x="63" y="77"/>
                  </a:cubicBezTo>
                  <a:cubicBezTo>
                    <a:pt x="63" y="75"/>
                    <a:pt x="62" y="71"/>
                    <a:pt x="54" y="53"/>
                  </a:cubicBezTo>
                  <a:cubicBezTo>
                    <a:pt x="54" y="53"/>
                    <a:pt x="29" y="53"/>
                    <a:pt x="28" y="53"/>
                  </a:cubicBezTo>
                  <a:cubicBezTo>
                    <a:pt x="22" y="69"/>
                    <a:pt x="21" y="74"/>
                    <a:pt x="21" y="77"/>
                  </a:cubicBezTo>
                  <a:cubicBezTo>
                    <a:pt x="21" y="79"/>
                    <a:pt x="23" y="80"/>
                    <a:pt x="28" y="81"/>
                  </a:cubicBezTo>
                  <a:cubicBezTo>
                    <a:pt x="29" y="81"/>
                    <a:pt x="29" y="84"/>
                    <a:pt x="28" y="84"/>
                  </a:cubicBezTo>
                  <a:cubicBezTo>
                    <a:pt x="24" y="84"/>
                    <a:pt x="7" y="84"/>
                    <a:pt x="0" y="84"/>
                  </a:cubicBezTo>
                  <a:cubicBezTo>
                    <a:pt x="0" y="84"/>
                    <a:pt x="0" y="81"/>
                    <a:pt x="0" y="81"/>
                  </a:cubicBezTo>
                  <a:cubicBezTo>
                    <a:pt x="5" y="81"/>
                    <a:pt x="7" y="80"/>
                    <a:pt x="9" y="78"/>
                  </a:cubicBezTo>
                  <a:cubicBezTo>
                    <a:pt x="11" y="76"/>
                    <a:pt x="15" y="71"/>
                    <a:pt x="22" y="52"/>
                  </a:cubicBezTo>
                  <a:cubicBezTo>
                    <a:pt x="29" y="33"/>
                    <a:pt x="29" y="33"/>
                    <a:pt x="29" y="33"/>
                  </a:cubicBezTo>
                  <a:cubicBezTo>
                    <a:pt x="33" y="22"/>
                    <a:pt x="37" y="11"/>
                    <a:pt x="41" y="2"/>
                  </a:cubicBezTo>
                  <a:cubicBezTo>
                    <a:pt x="41" y="0"/>
                    <a:pt x="46" y="0"/>
                    <a:pt x="47" y="2"/>
                  </a:cubicBezTo>
                  <a:cubicBezTo>
                    <a:pt x="50" y="12"/>
                    <a:pt x="54" y="22"/>
                    <a:pt x="58" y="33"/>
                  </a:cubicBezTo>
                  <a:cubicBezTo>
                    <a:pt x="66" y="52"/>
                    <a:pt x="66" y="52"/>
                    <a:pt x="66" y="52"/>
                  </a:cubicBezTo>
                  <a:cubicBezTo>
                    <a:pt x="76" y="76"/>
                    <a:pt x="77" y="77"/>
                    <a:pt x="79" y="78"/>
                  </a:cubicBezTo>
                  <a:cubicBezTo>
                    <a:pt x="82" y="80"/>
                    <a:pt x="84" y="81"/>
                    <a:pt x="88" y="81"/>
                  </a:cubicBezTo>
                  <a:cubicBezTo>
                    <a:pt x="88" y="81"/>
                    <a:pt x="88" y="84"/>
                    <a:pt x="88" y="84"/>
                  </a:cubicBezTo>
                  <a:cubicBezTo>
                    <a:pt x="82" y="84"/>
                    <a:pt x="63" y="84"/>
                    <a:pt x="57" y="84"/>
                  </a:cubicBezTo>
                  <a:close/>
                  <a:moveTo>
                    <a:pt x="41" y="18"/>
                  </a:moveTo>
                  <a:cubicBezTo>
                    <a:pt x="31" y="47"/>
                    <a:pt x="31" y="47"/>
                    <a:pt x="31" y="47"/>
                  </a:cubicBezTo>
                  <a:cubicBezTo>
                    <a:pt x="52" y="47"/>
                    <a:pt x="52" y="47"/>
                    <a:pt x="52" y="47"/>
                  </a:cubicBezTo>
                  <a:cubicBezTo>
                    <a:pt x="41" y="18"/>
                    <a:pt x="41" y="18"/>
                    <a:pt x="41" y="18"/>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14" name="Freeform 138"/>
            <p:cNvSpPr>
              <a:spLocks/>
            </p:cNvSpPr>
            <p:nvPr/>
          </p:nvSpPr>
          <p:spPr bwMode="auto">
            <a:xfrm>
              <a:off x="4431" y="2188"/>
              <a:ext cx="116" cy="249"/>
            </a:xfrm>
            <a:custGeom>
              <a:avLst/>
              <a:gdLst/>
              <a:ahLst/>
              <a:cxnLst>
                <a:cxn ang="0">
                  <a:pos x="0" y="83"/>
                </a:cxn>
                <a:cxn ang="0">
                  <a:pos x="1" y="80"/>
                </a:cxn>
                <a:cxn ang="0">
                  <a:pos x="11" y="77"/>
                </a:cxn>
                <a:cxn ang="0">
                  <a:pos x="14" y="51"/>
                </a:cxn>
                <a:cxn ang="0">
                  <a:pos x="14" y="32"/>
                </a:cxn>
                <a:cxn ang="0">
                  <a:pos x="11" y="5"/>
                </a:cxn>
                <a:cxn ang="0">
                  <a:pos x="1" y="3"/>
                </a:cxn>
                <a:cxn ang="0">
                  <a:pos x="0" y="0"/>
                </a:cxn>
                <a:cxn ang="0">
                  <a:pos x="38" y="0"/>
                </a:cxn>
                <a:cxn ang="0">
                  <a:pos x="38" y="3"/>
                </a:cxn>
                <a:cxn ang="0">
                  <a:pos x="28" y="5"/>
                </a:cxn>
                <a:cxn ang="0">
                  <a:pos x="25" y="32"/>
                </a:cxn>
                <a:cxn ang="0">
                  <a:pos x="25" y="51"/>
                </a:cxn>
                <a:cxn ang="0">
                  <a:pos x="28" y="77"/>
                </a:cxn>
                <a:cxn ang="0">
                  <a:pos x="38" y="80"/>
                </a:cxn>
                <a:cxn ang="0">
                  <a:pos x="38" y="83"/>
                </a:cxn>
                <a:cxn ang="0">
                  <a:pos x="0" y="83"/>
                </a:cxn>
              </a:cxnLst>
              <a:rect l="0" t="0" r="r" b="b"/>
              <a:pathLst>
                <a:path w="38" h="83">
                  <a:moveTo>
                    <a:pt x="0" y="83"/>
                  </a:moveTo>
                  <a:cubicBezTo>
                    <a:pt x="0" y="83"/>
                    <a:pt x="0" y="80"/>
                    <a:pt x="1" y="80"/>
                  </a:cubicBezTo>
                  <a:cubicBezTo>
                    <a:pt x="6" y="79"/>
                    <a:pt x="9" y="79"/>
                    <a:pt x="11" y="77"/>
                  </a:cubicBezTo>
                  <a:cubicBezTo>
                    <a:pt x="12" y="77"/>
                    <a:pt x="14" y="74"/>
                    <a:pt x="14" y="51"/>
                  </a:cubicBezTo>
                  <a:cubicBezTo>
                    <a:pt x="14" y="32"/>
                    <a:pt x="14" y="32"/>
                    <a:pt x="14" y="32"/>
                  </a:cubicBezTo>
                  <a:cubicBezTo>
                    <a:pt x="14" y="9"/>
                    <a:pt x="12" y="6"/>
                    <a:pt x="11" y="5"/>
                  </a:cubicBezTo>
                  <a:cubicBezTo>
                    <a:pt x="9" y="4"/>
                    <a:pt x="6" y="4"/>
                    <a:pt x="1" y="3"/>
                  </a:cubicBezTo>
                  <a:cubicBezTo>
                    <a:pt x="0" y="3"/>
                    <a:pt x="0" y="0"/>
                    <a:pt x="0" y="0"/>
                  </a:cubicBezTo>
                  <a:cubicBezTo>
                    <a:pt x="7" y="0"/>
                    <a:pt x="32" y="0"/>
                    <a:pt x="38" y="0"/>
                  </a:cubicBezTo>
                  <a:cubicBezTo>
                    <a:pt x="38" y="0"/>
                    <a:pt x="38" y="3"/>
                    <a:pt x="38" y="3"/>
                  </a:cubicBezTo>
                  <a:cubicBezTo>
                    <a:pt x="33" y="4"/>
                    <a:pt x="29" y="4"/>
                    <a:pt x="28" y="5"/>
                  </a:cubicBezTo>
                  <a:cubicBezTo>
                    <a:pt x="26" y="6"/>
                    <a:pt x="25" y="9"/>
                    <a:pt x="25" y="32"/>
                  </a:cubicBezTo>
                  <a:cubicBezTo>
                    <a:pt x="25" y="51"/>
                    <a:pt x="25" y="51"/>
                    <a:pt x="25" y="51"/>
                  </a:cubicBezTo>
                  <a:cubicBezTo>
                    <a:pt x="25" y="74"/>
                    <a:pt x="26" y="77"/>
                    <a:pt x="28" y="77"/>
                  </a:cubicBezTo>
                  <a:cubicBezTo>
                    <a:pt x="29" y="79"/>
                    <a:pt x="33" y="79"/>
                    <a:pt x="38" y="80"/>
                  </a:cubicBezTo>
                  <a:cubicBezTo>
                    <a:pt x="38" y="80"/>
                    <a:pt x="38" y="83"/>
                    <a:pt x="38" y="83"/>
                  </a:cubicBezTo>
                  <a:cubicBezTo>
                    <a:pt x="32" y="83"/>
                    <a:pt x="7" y="83"/>
                    <a:pt x="0" y="83"/>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15" name="Freeform 139"/>
            <p:cNvSpPr>
              <a:spLocks/>
            </p:cNvSpPr>
            <p:nvPr/>
          </p:nvSpPr>
          <p:spPr bwMode="auto">
            <a:xfrm>
              <a:off x="4581" y="2185"/>
              <a:ext cx="292" cy="255"/>
            </a:xfrm>
            <a:custGeom>
              <a:avLst/>
              <a:gdLst/>
              <a:ahLst/>
              <a:cxnLst>
                <a:cxn ang="0">
                  <a:pos x="88" y="6"/>
                </a:cxn>
                <a:cxn ang="0">
                  <a:pos x="86" y="33"/>
                </a:cxn>
                <a:cxn ang="0">
                  <a:pos x="86" y="52"/>
                </a:cxn>
                <a:cxn ang="0">
                  <a:pos x="87" y="84"/>
                </a:cxn>
                <a:cxn ang="0">
                  <a:pos x="82" y="84"/>
                </a:cxn>
                <a:cxn ang="0">
                  <a:pos x="19" y="20"/>
                </a:cxn>
                <a:cxn ang="0">
                  <a:pos x="20" y="52"/>
                </a:cxn>
                <a:cxn ang="0">
                  <a:pos x="23" y="78"/>
                </a:cxn>
                <a:cxn ang="0">
                  <a:pos x="33" y="81"/>
                </a:cxn>
                <a:cxn ang="0">
                  <a:pos x="33" y="84"/>
                </a:cxn>
                <a:cxn ang="0">
                  <a:pos x="1" y="84"/>
                </a:cxn>
                <a:cxn ang="0">
                  <a:pos x="1" y="81"/>
                </a:cxn>
                <a:cxn ang="0">
                  <a:pos x="10" y="78"/>
                </a:cxn>
                <a:cxn ang="0">
                  <a:pos x="13" y="52"/>
                </a:cxn>
                <a:cxn ang="0">
                  <a:pos x="12" y="33"/>
                </a:cxn>
                <a:cxn ang="0">
                  <a:pos x="12" y="1"/>
                </a:cxn>
                <a:cxn ang="0">
                  <a:pos x="17" y="1"/>
                </a:cxn>
                <a:cxn ang="0">
                  <a:pos x="80" y="65"/>
                </a:cxn>
                <a:cxn ang="0">
                  <a:pos x="79" y="33"/>
                </a:cxn>
                <a:cxn ang="0">
                  <a:pos x="75" y="6"/>
                </a:cxn>
                <a:cxn ang="0">
                  <a:pos x="65" y="4"/>
                </a:cxn>
                <a:cxn ang="0">
                  <a:pos x="65" y="1"/>
                </a:cxn>
                <a:cxn ang="0">
                  <a:pos x="97" y="1"/>
                </a:cxn>
                <a:cxn ang="0">
                  <a:pos x="97" y="4"/>
                </a:cxn>
                <a:cxn ang="0">
                  <a:pos x="88" y="6"/>
                </a:cxn>
              </a:cxnLst>
              <a:rect l="0" t="0" r="r" b="b"/>
              <a:pathLst>
                <a:path w="98" h="85">
                  <a:moveTo>
                    <a:pt x="88" y="6"/>
                  </a:moveTo>
                  <a:cubicBezTo>
                    <a:pt x="87" y="7"/>
                    <a:pt x="86" y="10"/>
                    <a:pt x="86" y="33"/>
                  </a:cubicBezTo>
                  <a:cubicBezTo>
                    <a:pt x="86" y="52"/>
                    <a:pt x="86" y="52"/>
                    <a:pt x="86" y="52"/>
                  </a:cubicBezTo>
                  <a:cubicBezTo>
                    <a:pt x="86" y="62"/>
                    <a:pt x="86" y="74"/>
                    <a:pt x="87" y="84"/>
                  </a:cubicBezTo>
                  <a:cubicBezTo>
                    <a:pt x="87" y="84"/>
                    <a:pt x="83" y="85"/>
                    <a:pt x="82" y="84"/>
                  </a:cubicBezTo>
                  <a:cubicBezTo>
                    <a:pt x="19" y="20"/>
                    <a:pt x="19" y="20"/>
                    <a:pt x="19" y="20"/>
                  </a:cubicBezTo>
                  <a:cubicBezTo>
                    <a:pt x="20" y="52"/>
                    <a:pt x="20" y="52"/>
                    <a:pt x="20" y="52"/>
                  </a:cubicBezTo>
                  <a:cubicBezTo>
                    <a:pt x="20" y="73"/>
                    <a:pt x="21" y="77"/>
                    <a:pt x="23" y="78"/>
                  </a:cubicBezTo>
                  <a:cubicBezTo>
                    <a:pt x="25" y="80"/>
                    <a:pt x="29" y="81"/>
                    <a:pt x="33" y="81"/>
                  </a:cubicBezTo>
                  <a:cubicBezTo>
                    <a:pt x="33" y="81"/>
                    <a:pt x="33" y="84"/>
                    <a:pt x="33" y="84"/>
                  </a:cubicBezTo>
                  <a:cubicBezTo>
                    <a:pt x="26" y="84"/>
                    <a:pt x="7" y="84"/>
                    <a:pt x="1" y="84"/>
                  </a:cubicBezTo>
                  <a:cubicBezTo>
                    <a:pt x="0" y="84"/>
                    <a:pt x="0" y="81"/>
                    <a:pt x="1" y="81"/>
                  </a:cubicBezTo>
                  <a:cubicBezTo>
                    <a:pt x="6" y="80"/>
                    <a:pt x="9" y="80"/>
                    <a:pt x="10" y="78"/>
                  </a:cubicBezTo>
                  <a:cubicBezTo>
                    <a:pt x="12" y="77"/>
                    <a:pt x="13" y="75"/>
                    <a:pt x="13" y="52"/>
                  </a:cubicBezTo>
                  <a:cubicBezTo>
                    <a:pt x="12" y="33"/>
                    <a:pt x="12" y="33"/>
                    <a:pt x="12" y="33"/>
                  </a:cubicBezTo>
                  <a:cubicBezTo>
                    <a:pt x="12" y="22"/>
                    <a:pt x="12" y="11"/>
                    <a:pt x="12" y="1"/>
                  </a:cubicBezTo>
                  <a:cubicBezTo>
                    <a:pt x="12" y="0"/>
                    <a:pt x="16" y="0"/>
                    <a:pt x="17" y="1"/>
                  </a:cubicBezTo>
                  <a:cubicBezTo>
                    <a:pt x="80" y="65"/>
                    <a:pt x="80" y="65"/>
                    <a:pt x="80" y="65"/>
                  </a:cubicBezTo>
                  <a:cubicBezTo>
                    <a:pt x="79" y="33"/>
                    <a:pt x="79" y="33"/>
                    <a:pt x="79" y="33"/>
                  </a:cubicBezTo>
                  <a:cubicBezTo>
                    <a:pt x="79" y="10"/>
                    <a:pt x="77" y="7"/>
                    <a:pt x="75" y="6"/>
                  </a:cubicBezTo>
                  <a:cubicBezTo>
                    <a:pt x="74" y="5"/>
                    <a:pt x="71" y="4"/>
                    <a:pt x="65" y="4"/>
                  </a:cubicBezTo>
                  <a:cubicBezTo>
                    <a:pt x="65" y="4"/>
                    <a:pt x="65" y="1"/>
                    <a:pt x="65" y="1"/>
                  </a:cubicBezTo>
                  <a:cubicBezTo>
                    <a:pt x="72" y="1"/>
                    <a:pt x="91" y="1"/>
                    <a:pt x="97" y="1"/>
                  </a:cubicBezTo>
                  <a:cubicBezTo>
                    <a:pt x="98" y="1"/>
                    <a:pt x="98" y="4"/>
                    <a:pt x="97" y="4"/>
                  </a:cubicBezTo>
                  <a:cubicBezTo>
                    <a:pt x="92" y="5"/>
                    <a:pt x="90" y="5"/>
                    <a:pt x="88" y="6"/>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16" name="Freeform 140"/>
            <p:cNvSpPr>
              <a:spLocks/>
            </p:cNvSpPr>
            <p:nvPr/>
          </p:nvSpPr>
          <p:spPr bwMode="auto">
            <a:xfrm>
              <a:off x="4894" y="2185"/>
              <a:ext cx="238" cy="252"/>
            </a:xfrm>
            <a:custGeom>
              <a:avLst/>
              <a:gdLst/>
              <a:ahLst/>
              <a:cxnLst>
                <a:cxn ang="0">
                  <a:pos x="78" y="20"/>
                </a:cxn>
                <a:cxn ang="0">
                  <a:pos x="75" y="19"/>
                </a:cxn>
                <a:cxn ang="0">
                  <a:pos x="72" y="11"/>
                </a:cxn>
                <a:cxn ang="0">
                  <a:pos x="52" y="6"/>
                </a:cxn>
                <a:cxn ang="0">
                  <a:pos x="46" y="7"/>
                </a:cxn>
                <a:cxn ang="0">
                  <a:pos x="46" y="21"/>
                </a:cxn>
                <a:cxn ang="0">
                  <a:pos x="46" y="52"/>
                </a:cxn>
                <a:cxn ang="0">
                  <a:pos x="48" y="78"/>
                </a:cxn>
                <a:cxn ang="0">
                  <a:pos x="59" y="81"/>
                </a:cxn>
                <a:cxn ang="0">
                  <a:pos x="59" y="84"/>
                </a:cxn>
                <a:cxn ang="0">
                  <a:pos x="21" y="84"/>
                </a:cxn>
                <a:cxn ang="0">
                  <a:pos x="21" y="81"/>
                </a:cxn>
                <a:cxn ang="0">
                  <a:pos x="31" y="78"/>
                </a:cxn>
                <a:cxn ang="0">
                  <a:pos x="34" y="52"/>
                </a:cxn>
                <a:cxn ang="0">
                  <a:pos x="34" y="21"/>
                </a:cxn>
                <a:cxn ang="0">
                  <a:pos x="34" y="7"/>
                </a:cxn>
                <a:cxn ang="0">
                  <a:pos x="27" y="6"/>
                </a:cxn>
                <a:cxn ang="0">
                  <a:pos x="7" y="11"/>
                </a:cxn>
                <a:cxn ang="0">
                  <a:pos x="3" y="20"/>
                </a:cxn>
                <a:cxn ang="0">
                  <a:pos x="0" y="19"/>
                </a:cxn>
                <a:cxn ang="0">
                  <a:pos x="1" y="0"/>
                </a:cxn>
                <a:cxn ang="0">
                  <a:pos x="2" y="0"/>
                </a:cxn>
                <a:cxn ang="0">
                  <a:pos x="40" y="2"/>
                </a:cxn>
                <a:cxn ang="0">
                  <a:pos x="78" y="0"/>
                </a:cxn>
                <a:cxn ang="0">
                  <a:pos x="79" y="0"/>
                </a:cxn>
                <a:cxn ang="0">
                  <a:pos x="78" y="20"/>
                </a:cxn>
              </a:cxnLst>
              <a:rect l="0" t="0" r="r" b="b"/>
              <a:pathLst>
                <a:path w="79" h="84">
                  <a:moveTo>
                    <a:pt x="78" y="20"/>
                  </a:moveTo>
                  <a:cubicBezTo>
                    <a:pt x="78" y="20"/>
                    <a:pt x="75" y="20"/>
                    <a:pt x="75" y="19"/>
                  </a:cubicBezTo>
                  <a:cubicBezTo>
                    <a:pt x="75" y="16"/>
                    <a:pt x="74" y="13"/>
                    <a:pt x="72" y="11"/>
                  </a:cubicBezTo>
                  <a:cubicBezTo>
                    <a:pt x="70" y="8"/>
                    <a:pt x="66" y="6"/>
                    <a:pt x="52" y="6"/>
                  </a:cubicBezTo>
                  <a:cubicBezTo>
                    <a:pt x="49" y="6"/>
                    <a:pt x="47" y="7"/>
                    <a:pt x="46" y="7"/>
                  </a:cubicBezTo>
                  <a:cubicBezTo>
                    <a:pt x="46" y="8"/>
                    <a:pt x="46" y="13"/>
                    <a:pt x="46" y="21"/>
                  </a:cubicBezTo>
                  <a:cubicBezTo>
                    <a:pt x="46" y="52"/>
                    <a:pt x="46" y="52"/>
                    <a:pt x="46" y="52"/>
                  </a:cubicBezTo>
                  <a:cubicBezTo>
                    <a:pt x="46" y="75"/>
                    <a:pt x="47" y="78"/>
                    <a:pt x="48" y="78"/>
                  </a:cubicBezTo>
                  <a:cubicBezTo>
                    <a:pt x="50" y="80"/>
                    <a:pt x="53" y="80"/>
                    <a:pt x="59" y="81"/>
                  </a:cubicBezTo>
                  <a:cubicBezTo>
                    <a:pt x="59" y="81"/>
                    <a:pt x="59" y="84"/>
                    <a:pt x="59" y="84"/>
                  </a:cubicBezTo>
                  <a:cubicBezTo>
                    <a:pt x="52" y="84"/>
                    <a:pt x="27" y="84"/>
                    <a:pt x="21" y="84"/>
                  </a:cubicBezTo>
                  <a:cubicBezTo>
                    <a:pt x="21" y="84"/>
                    <a:pt x="21" y="81"/>
                    <a:pt x="21" y="81"/>
                  </a:cubicBezTo>
                  <a:cubicBezTo>
                    <a:pt x="26" y="80"/>
                    <a:pt x="30" y="80"/>
                    <a:pt x="31" y="78"/>
                  </a:cubicBezTo>
                  <a:cubicBezTo>
                    <a:pt x="33" y="78"/>
                    <a:pt x="34" y="75"/>
                    <a:pt x="34" y="52"/>
                  </a:cubicBezTo>
                  <a:cubicBezTo>
                    <a:pt x="34" y="21"/>
                    <a:pt x="34" y="21"/>
                    <a:pt x="34" y="21"/>
                  </a:cubicBezTo>
                  <a:cubicBezTo>
                    <a:pt x="34" y="13"/>
                    <a:pt x="34" y="8"/>
                    <a:pt x="34" y="7"/>
                  </a:cubicBezTo>
                  <a:cubicBezTo>
                    <a:pt x="32" y="7"/>
                    <a:pt x="30" y="6"/>
                    <a:pt x="27" y="6"/>
                  </a:cubicBezTo>
                  <a:cubicBezTo>
                    <a:pt x="13" y="6"/>
                    <a:pt x="10" y="8"/>
                    <a:pt x="7" y="11"/>
                  </a:cubicBezTo>
                  <a:cubicBezTo>
                    <a:pt x="4" y="13"/>
                    <a:pt x="3" y="16"/>
                    <a:pt x="3" y="20"/>
                  </a:cubicBezTo>
                  <a:cubicBezTo>
                    <a:pt x="3" y="20"/>
                    <a:pt x="0" y="20"/>
                    <a:pt x="0" y="19"/>
                  </a:cubicBezTo>
                  <a:cubicBezTo>
                    <a:pt x="0" y="13"/>
                    <a:pt x="1" y="5"/>
                    <a:pt x="1" y="0"/>
                  </a:cubicBezTo>
                  <a:cubicBezTo>
                    <a:pt x="1" y="0"/>
                    <a:pt x="2" y="0"/>
                    <a:pt x="2" y="0"/>
                  </a:cubicBezTo>
                  <a:cubicBezTo>
                    <a:pt x="7" y="1"/>
                    <a:pt x="17" y="2"/>
                    <a:pt x="40" y="2"/>
                  </a:cubicBezTo>
                  <a:cubicBezTo>
                    <a:pt x="71" y="2"/>
                    <a:pt x="76" y="1"/>
                    <a:pt x="78" y="0"/>
                  </a:cubicBezTo>
                  <a:cubicBezTo>
                    <a:pt x="79" y="0"/>
                    <a:pt x="79" y="0"/>
                    <a:pt x="79" y="0"/>
                  </a:cubicBezTo>
                  <a:cubicBezTo>
                    <a:pt x="79" y="5"/>
                    <a:pt x="79" y="13"/>
                    <a:pt x="78" y="20"/>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sp>
          <p:nvSpPr>
            <p:cNvPr id="75917" name="Freeform 141"/>
            <p:cNvSpPr>
              <a:spLocks/>
            </p:cNvSpPr>
            <p:nvPr/>
          </p:nvSpPr>
          <p:spPr bwMode="auto">
            <a:xfrm>
              <a:off x="5152" y="2182"/>
              <a:ext cx="152" cy="258"/>
            </a:xfrm>
            <a:custGeom>
              <a:avLst/>
              <a:gdLst/>
              <a:ahLst/>
              <a:cxnLst>
                <a:cxn ang="0">
                  <a:pos x="23" y="86"/>
                </a:cxn>
                <a:cxn ang="0">
                  <a:pos x="1" y="78"/>
                </a:cxn>
                <a:cxn ang="0">
                  <a:pos x="1" y="60"/>
                </a:cxn>
                <a:cxn ang="0">
                  <a:pos x="4" y="60"/>
                </a:cxn>
                <a:cxn ang="0">
                  <a:pos x="9" y="72"/>
                </a:cxn>
                <a:cxn ang="0">
                  <a:pos x="25" y="81"/>
                </a:cxn>
                <a:cxn ang="0">
                  <a:pos x="39" y="66"/>
                </a:cxn>
                <a:cxn ang="0">
                  <a:pos x="4" y="23"/>
                </a:cxn>
                <a:cxn ang="0">
                  <a:pos x="29" y="0"/>
                </a:cxn>
                <a:cxn ang="0">
                  <a:pos x="46" y="3"/>
                </a:cxn>
                <a:cxn ang="0">
                  <a:pos x="47" y="3"/>
                </a:cxn>
                <a:cxn ang="0">
                  <a:pos x="47" y="21"/>
                </a:cxn>
                <a:cxn ang="0">
                  <a:pos x="43" y="21"/>
                </a:cxn>
                <a:cxn ang="0">
                  <a:pos x="39" y="10"/>
                </a:cxn>
                <a:cxn ang="0">
                  <a:pos x="28" y="5"/>
                </a:cxn>
                <a:cxn ang="0">
                  <a:pos x="15" y="18"/>
                </a:cxn>
                <a:cxn ang="0">
                  <a:pos x="51" y="61"/>
                </a:cxn>
                <a:cxn ang="0">
                  <a:pos x="23" y="86"/>
                </a:cxn>
              </a:cxnLst>
              <a:rect l="0" t="0" r="r" b="b"/>
              <a:pathLst>
                <a:path w="51" h="86">
                  <a:moveTo>
                    <a:pt x="23" y="86"/>
                  </a:moveTo>
                  <a:cubicBezTo>
                    <a:pt x="10" y="86"/>
                    <a:pt x="2" y="80"/>
                    <a:pt x="1" y="78"/>
                  </a:cubicBezTo>
                  <a:cubicBezTo>
                    <a:pt x="0" y="74"/>
                    <a:pt x="0" y="67"/>
                    <a:pt x="1" y="60"/>
                  </a:cubicBezTo>
                  <a:cubicBezTo>
                    <a:pt x="1" y="60"/>
                    <a:pt x="4" y="59"/>
                    <a:pt x="4" y="60"/>
                  </a:cubicBezTo>
                  <a:cubicBezTo>
                    <a:pt x="5" y="65"/>
                    <a:pt x="7" y="69"/>
                    <a:pt x="9" y="72"/>
                  </a:cubicBezTo>
                  <a:cubicBezTo>
                    <a:pt x="12" y="77"/>
                    <a:pt x="17" y="81"/>
                    <a:pt x="25" y="81"/>
                  </a:cubicBezTo>
                  <a:cubicBezTo>
                    <a:pt x="34" y="81"/>
                    <a:pt x="39" y="75"/>
                    <a:pt x="39" y="66"/>
                  </a:cubicBezTo>
                  <a:cubicBezTo>
                    <a:pt x="39" y="47"/>
                    <a:pt x="4" y="44"/>
                    <a:pt x="4" y="23"/>
                  </a:cubicBezTo>
                  <a:cubicBezTo>
                    <a:pt x="4" y="10"/>
                    <a:pt x="17" y="0"/>
                    <a:pt x="29" y="0"/>
                  </a:cubicBezTo>
                  <a:cubicBezTo>
                    <a:pt x="39" y="0"/>
                    <a:pt x="41" y="4"/>
                    <a:pt x="46" y="3"/>
                  </a:cubicBezTo>
                  <a:cubicBezTo>
                    <a:pt x="46" y="3"/>
                    <a:pt x="47" y="3"/>
                    <a:pt x="47" y="3"/>
                  </a:cubicBezTo>
                  <a:cubicBezTo>
                    <a:pt x="47" y="8"/>
                    <a:pt x="47" y="14"/>
                    <a:pt x="47" y="21"/>
                  </a:cubicBezTo>
                  <a:cubicBezTo>
                    <a:pt x="47" y="22"/>
                    <a:pt x="44" y="22"/>
                    <a:pt x="43" y="21"/>
                  </a:cubicBezTo>
                  <a:cubicBezTo>
                    <a:pt x="43" y="17"/>
                    <a:pt x="41" y="12"/>
                    <a:pt x="39" y="10"/>
                  </a:cubicBezTo>
                  <a:cubicBezTo>
                    <a:pt x="36" y="7"/>
                    <a:pt x="32" y="5"/>
                    <a:pt x="28" y="5"/>
                  </a:cubicBezTo>
                  <a:cubicBezTo>
                    <a:pt x="20" y="5"/>
                    <a:pt x="15" y="11"/>
                    <a:pt x="15" y="18"/>
                  </a:cubicBezTo>
                  <a:cubicBezTo>
                    <a:pt x="15" y="34"/>
                    <a:pt x="51" y="40"/>
                    <a:pt x="51" y="61"/>
                  </a:cubicBezTo>
                  <a:cubicBezTo>
                    <a:pt x="51" y="77"/>
                    <a:pt x="36" y="86"/>
                    <a:pt x="23" y="86"/>
                  </a:cubicBezTo>
                  <a:close/>
                </a:path>
              </a:pathLst>
            </a:custGeom>
            <a:solidFill>
              <a:schemeClr val="bg1"/>
            </a:solidFill>
            <a:ln w="9525">
              <a:noFill/>
              <a:round/>
              <a:headEnd/>
              <a:tailEnd/>
            </a:ln>
            <a:effectLst>
              <a:outerShdw dist="35921" dir="2700000" algn="ctr" rotWithShape="0">
                <a:schemeClr val="tx1"/>
              </a:outerShdw>
            </a:effectLst>
          </p:spPr>
          <p:txBody>
            <a:bodyPr/>
            <a:lstStyle/>
            <a:p>
              <a:pPr>
                <a:defRPr/>
              </a:pPr>
              <a:endParaRPr lang="en-US"/>
            </a:p>
          </p:txBody>
        </p:sp>
      </p:gr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r>
              <a:rPr lang="en-US"/>
              <a:t>Template 4_beige</a:t>
            </a:r>
            <a:fld id="{480F6E03-5593-4DD0-A5C7-E34677D33039}" type="slidenum">
              <a:rPr lang="en-US"/>
              <a:pPr/>
              <a:t>2</a:t>
            </a:fld>
            <a:endParaRPr lang="en-US"/>
          </a:p>
        </p:txBody>
      </p:sp>
      <p:sp>
        <p:nvSpPr>
          <p:cNvPr id="180226" name="Rectangle 2"/>
          <p:cNvSpPr>
            <a:spLocks noGrp="1" noChangeArrowheads="1"/>
          </p:cNvSpPr>
          <p:nvPr>
            <p:ph type="title"/>
          </p:nvPr>
        </p:nvSpPr>
        <p:spPr/>
        <p:txBody>
          <a:bodyPr/>
          <a:lstStyle/>
          <a:p>
            <a:pPr eaLnBrk="1" hangingPunct="1">
              <a:defRPr/>
            </a:pPr>
            <a:r>
              <a:rPr lang="en-US" smtClean="0"/>
              <a:t>How to get the most of this?</a:t>
            </a:r>
          </a:p>
        </p:txBody>
      </p:sp>
      <p:sp>
        <p:nvSpPr>
          <p:cNvPr id="5124" name="Rectangle 3"/>
          <p:cNvSpPr>
            <a:spLocks noGrp="1" noChangeArrowheads="1"/>
          </p:cNvSpPr>
          <p:nvPr>
            <p:ph type="body" idx="1"/>
          </p:nvPr>
        </p:nvSpPr>
        <p:spPr>
          <a:xfrm>
            <a:off x="1066800" y="1536700"/>
            <a:ext cx="7620000" cy="5049838"/>
          </a:xfrm>
        </p:spPr>
        <p:txBody>
          <a:bodyPr/>
          <a:lstStyle/>
          <a:p>
            <a:pPr eaLnBrk="1" hangingPunct="1"/>
            <a:r>
              <a:rPr lang="en-US" smtClean="0"/>
              <a:t>Sit back and enjoy the first 20-30 minutes.</a:t>
            </a:r>
          </a:p>
          <a:p>
            <a:pPr lvl="1" eaLnBrk="1" hangingPunct="1"/>
            <a:r>
              <a:rPr lang="en-US" smtClean="0"/>
              <a:t>Presentation and whitepaper can be had from IOUG website.</a:t>
            </a:r>
          </a:p>
          <a:p>
            <a:pPr eaLnBrk="1" hangingPunct="1"/>
            <a:r>
              <a:rPr lang="en-US" smtClean="0"/>
              <a:t>Make notes about existing frameworks you want to check out.</a:t>
            </a:r>
          </a:p>
          <a:p>
            <a:pPr eaLnBrk="1" hangingPunct="1"/>
            <a:r>
              <a:rPr lang="en-US" smtClean="0"/>
              <a:t>Engage as we walk through the starter framework:</a:t>
            </a:r>
          </a:p>
          <a:p>
            <a:pPr lvl="1" eaLnBrk="1" hangingPunct="1"/>
            <a:r>
              <a:rPr lang="en-US" sz="2400" smtClean="0">
                <a:hlinkClick r:id="rId3"/>
              </a:rPr>
              <a:t>http://sourceforge.net/projects/plsqlframestart</a:t>
            </a:r>
            <a:endParaRPr lang="en-US" sz="2400" smtClean="0"/>
          </a:p>
          <a:p>
            <a:pPr lvl="1" eaLnBrk="1" hangingPunct="1"/>
            <a:r>
              <a:rPr lang="en-US" sz="2400" smtClean="0">
                <a:hlinkClick r:id="rId4"/>
              </a:rPr>
              <a:t>http://www.dbartisans.com/index.htm</a:t>
            </a:r>
            <a:r>
              <a:rPr lang="en-US" sz="2400" smtClean="0"/>
              <a:t> </a:t>
            </a: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r>
              <a:rPr lang="en-US"/>
              <a:t>Template 4_beige</a:t>
            </a:r>
            <a:fld id="{A1E01853-8D08-47D5-9C6E-C97896CDABD6}" type="slidenum">
              <a:rPr lang="en-US"/>
              <a:pPr/>
              <a:t>3</a:t>
            </a:fld>
            <a:endParaRPr lang="en-US"/>
          </a:p>
        </p:txBody>
      </p:sp>
      <p:sp>
        <p:nvSpPr>
          <p:cNvPr id="100354" name="Rectangle 2"/>
          <p:cNvSpPr>
            <a:spLocks noGrp="1" noChangeArrowheads="1"/>
          </p:cNvSpPr>
          <p:nvPr>
            <p:ph type="title"/>
          </p:nvPr>
        </p:nvSpPr>
        <p:spPr/>
        <p:txBody>
          <a:bodyPr/>
          <a:lstStyle/>
          <a:p>
            <a:pPr eaLnBrk="1" hangingPunct="1">
              <a:defRPr/>
            </a:pPr>
            <a:r>
              <a:rPr lang="en-US" sz="3200" smtClean="0"/>
              <a:t>Software Architecture and Construction</a:t>
            </a:r>
          </a:p>
        </p:txBody>
      </p:sp>
      <p:sp>
        <p:nvSpPr>
          <p:cNvPr id="6148" name="Rectangle 3"/>
          <p:cNvSpPr>
            <a:spLocks noGrp="1" noChangeArrowheads="1"/>
          </p:cNvSpPr>
          <p:nvPr>
            <p:ph type="body" idx="1"/>
          </p:nvPr>
        </p:nvSpPr>
        <p:spPr>
          <a:xfrm>
            <a:off x="1066800" y="1536700"/>
            <a:ext cx="7620000" cy="5848350"/>
          </a:xfrm>
        </p:spPr>
        <p:txBody>
          <a:bodyPr/>
          <a:lstStyle/>
          <a:p>
            <a:pPr eaLnBrk="1" hangingPunct="1"/>
            <a:r>
              <a:rPr lang="en-US" i="1" smtClean="0"/>
              <a:t>Programming is a combination of art, science and engineering</a:t>
            </a:r>
            <a:r>
              <a:rPr lang="en-US" smtClean="0"/>
              <a:t>…</a:t>
            </a:r>
          </a:p>
          <a:p>
            <a:pPr eaLnBrk="1" hangingPunct="1"/>
            <a:r>
              <a:rPr lang="en-US" i="1" smtClean="0"/>
              <a:t>…and for those inheriting legacy systems, methods and policies, it also includes skills in archaeology, psychopathology, waste management and forensics.</a:t>
            </a:r>
          </a:p>
          <a:p>
            <a:pPr eaLnBrk="1" hangingPunct="1"/>
            <a:r>
              <a:rPr lang="en-US" smtClean="0"/>
              <a:t>If your development environment and deliverables were seen as dwellings meant to be used by others, what would they resemble?</a:t>
            </a:r>
          </a:p>
          <a:p>
            <a:pPr eaLnBrk="1" hangingPunct="1">
              <a:buFontTx/>
              <a:buNone/>
            </a:pPr>
            <a:endParaRPr lang="en-US" smtClean="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p>
            <a:r>
              <a:rPr lang="en-US"/>
              <a:t>Template 4_beige</a:t>
            </a:r>
            <a:fld id="{497A019E-50AE-4088-940B-65E1655D6005}" type="slidenum">
              <a:rPr lang="en-US"/>
              <a:pPr/>
              <a:t>4</a:t>
            </a:fld>
            <a:endParaRPr lang="en-US"/>
          </a:p>
        </p:txBody>
      </p:sp>
      <p:sp>
        <p:nvSpPr>
          <p:cNvPr id="102402" name="Rectangle 2"/>
          <p:cNvSpPr>
            <a:spLocks noGrp="1" noChangeArrowheads="1"/>
          </p:cNvSpPr>
          <p:nvPr>
            <p:ph type="title"/>
          </p:nvPr>
        </p:nvSpPr>
        <p:spPr>
          <a:xfrm>
            <a:off x="1066800" y="123825"/>
            <a:ext cx="7734300" cy="714375"/>
          </a:xfrm>
        </p:spPr>
        <p:txBody>
          <a:bodyPr/>
          <a:lstStyle/>
          <a:p>
            <a:pPr algn="ctr" eaLnBrk="1" hangingPunct="1">
              <a:defRPr/>
            </a:pPr>
            <a:r>
              <a:rPr lang="en-US" sz="3200" smtClean="0"/>
              <a:t>Software as Useful Structures</a:t>
            </a:r>
          </a:p>
        </p:txBody>
      </p:sp>
      <p:pic>
        <p:nvPicPr>
          <p:cNvPr id="102404" name="Picture 4" descr="ramshackle2"/>
          <p:cNvPicPr>
            <a:picLocks noChangeAspect="1" noChangeArrowheads="1"/>
          </p:cNvPicPr>
          <p:nvPr/>
        </p:nvPicPr>
        <p:blipFill>
          <a:blip r:embed="rId3" cstate="print"/>
          <a:srcRect/>
          <a:stretch>
            <a:fillRect/>
          </a:stretch>
        </p:blipFill>
        <p:spPr bwMode="auto">
          <a:xfrm>
            <a:off x="5105400" y="1524000"/>
            <a:ext cx="3810000" cy="2455863"/>
          </a:xfrm>
          <a:prstGeom prst="rect">
            <a:avLst/>
          </a:prstGeom>
          <a:noFill/>
          <a:ln w="9525">
            <a:noFill/>
            <a:miter lim="800000"/>
            <a:headEnd/>
            <a:tailEnd/>
          </a:ln>
        </p:spPr>
      </p:pic>
      <p:pic>
        <p:nvPicPr>
          <p:cNvPr id="102405" name="Picture 5" descr="BasicLean-To"/>
          <p:cNvPicPr>
            <a:picLocks noChangeAspect="1" noChangeArrowheads="1"/>
          </p:cNvPicPr>
          <p:nvPr/>
        </p:nvPicPr>
        <p:blipFill>
          <a:blip r:embed="rId4" cstate="print"/>
          <a:srcRect/>
          <a:stretch>
            <a:fillRect/>
          </a:stretch>
        </p:blipFill>
        <p:spPr bwMode="auto">
          <a:xfrm>
            <a:off x="228600" y="1524000"/>
            <a:ext cx="3657600" cy="2465388"/>
          </a:xfrm>
          <a:prstGeom prst="rect">
            <a:avLst/>
          </a:prstGeom>
          <a:noFill/>
          <a:ln w="9525">
            <a:noFill/>
            <a:miter lim="800000"/>
            <a:headEnd/>
            <a:tailEnd/>
          </a:ln>
        </p:spPr>
      </p:pic>
      <p:pic>
        <p:nvPicPr>
          <p:cNvPr id="102406" name="Picture 6" descr="FallingWater"/>
          <p:cNvPicPr>
            <a:picLocks noChangeAspect="1" noChangeArrowheads="1"/>
          </p:cNvPicPr>
          <p:nvPr/>
        </p:nvPicPr>
        <p:blipFill>
          <a:blip r:embed="rId5" cstate="print"/>
          <a:srcRect/>
          <a:stretch>
            <a:fillRect/>
          </a:stretch>
        </p:blipFill>
        <p:spPr bwMode="auto">
          <a:xfrm>
            <a:off x="2133600" y="2971800"/>
            <a:ext cx="4495800" cy="3708400"/>
          </a:xfrm>
          <a:prstGeom prst="rect">
            <a:avLst/>
          </a:prstGeom>
          <a:noFill/>
          <a:ln w="9525">
            <a:noFill/>
            <a:miter lim="800000"/>
            <a:headEnd/>
            <a:tailEnd/>
          </a:ln>
        </p:spPr>
      </p:pic>
      <p:sp>
        <p:nvSpPr>
          <p:cNvPr id="102407" name="Text Box 7"/>
          <p:cNvSpPr txBox="1">
            <a:spLocks noChangeArrowheads="1"/>
          </p:cNvSpPr>
          <p:nvPr/>
        </p:nvSpPr>
        <p:spPr bwMode="auto">
          <a:xfrm>
            <a:off x="4267200" y="2362200"/>
            <a:ext cx="533400" cy="304800"/>
          </a:xfrm>
          <a:prstGeom prst="rect">
            <a:avLst/>
          </a:prstGeom>
          <a:noFill/>
          <a:ln w="9525">
            <a:noFill/>
            <a:miter lim="800000"/>
            <a:headEnd/>
            <a:tailEnd/>
          </a:ln>
        </p:spPr>
        <p:txBody>
          <a:bodyPr>
            <a:spAutoFit/>
          </a:bodyPr>
          <a:lstStyle/>
          <a:p>
            <a:pPr eaLnBrk="0" hangingPunct="0">
              <a:spcBef>
                <a:spcPct val="50000"/>
              </a:spcBef>
            </a:pPr>
            <a:r>
              <a:rPr lang="en-US" sz="1400">
                <a:latin typeface="Arial" charset="0"/>
              </a:rPr>
              <a:t>OR</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0000" fill="hold" nodeType="clickEffect">
                                  <p:stCondLst>
                                    <p:cond delay="0"/>
                                  </p:stCondLst>
                                  <p:childTnLst>
                                    <p:set>
                                      <p:cBhvr>
                                        <p:cTn id="6" dur="1" fill="hold">
                                          <p:stCondLst>
                                            <p:cond delay="0"/>
                                          </p:stCondLst>
                                        </p:cTn>
                                        <p:tgtEl>
                                          <p:spTgt spid="102405"/>
                                        </p:tgtEl>
                                        <p:attrNameLst>
                                          <p:attrName>style.visibility</p:attrName>
                                        </p:attrNameLst>
                                      </p:cBhvr>
                                      <p:to>
                                        <p:strVal val="visible"/>
                                      </p:to>
                                    </p:set>
                                    <p:anim calcmode="lin" valueType="num">
                                      <p:cBhvr additive="base">
                                        <p:cTn id="7" dur="500" fill="hold"/>
                                        <p:tgtEl>
                                          <p:spTgt spid="102405"/>
                                        </p:tgtEl>
                                        <p:attrNameLst>
                                          <p:attrName>ppt_x</p:attrName>
                                        </p:attrNameLst>
                                      </p:cBhvr>
                                      <p:tavLst>
                                        <p:tav tm="0">
                                          <p:val>
                                            <p:strVal val="0-#ppt_w/2"/>
                                          </p:val>
                                        </p:tav>
                                        <p:tav tm="100000">
                                          <p:val>
                                            <p:strVal val="#ppt_x"/>
                                          </p:val>
                                        </p:tav>
                                      </p:tavLst>
                                    </p:anim>
                                    <p:anim calcmode="lin" valueType="num">
                                      <p:cBhvr additive="base">
                                        <p:cTn id="8" dur="500" fill="hold"/>
                                        <p:tgtEl>
                                          <p:spTgt spid="10240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02407"/>
                                        </p:tgtEl>
                                        <p:attrNameLst>
                                          <p:attrName>style.visibility</p:attrName>
                                        </p:attrNameLst>
                                      </p:cBhvr>
                                      <p:to>
                                        <p:strVal val="visible"/>
                                      </p:to>
                                    </p:set>
                                    <p:animEffect transition="in" filter="blinds(horizontal)">
                                      <p:cBhvr>
                                        <p:cTn id="13" dur="500"/>
                                        <p:tgtEl>
                                          <p:spTgt spid="10240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6" accel="50000" fill="hold" nodeType="clickEffect">
                                  <p:stCondLst>
                                    <p:cond delay="0"/>
                                  </p:stCondLst>
                                  <p:childTnLst>
                                    <p:set>
                                      <p:cBhvr>
                                        <p:cTn id="17" dur="1" fill="hold">
                                          <p:stCondLst>
                                            <p:cond delay="0"/>
                                          </p:stCondLst>
                                        </p:cTn>
                                        <p:tgtEl>
                                          <p:spTgt spid="102404"/>
                                        </p:tgtEl>
                                        <p:attrNameLst>
                                          <p:attrName>style.visibility</p:attrName>
                                        </p:attrNameLst>
                                      </p:cBhvr>
                                      <p:to>
                                        <p:strVal val="visible"/>
                                      </p:to>
                                    </p:set>
                                    <p:anim calcmode="lin" valueType="num">
                                      <p:cBhvr additive="base">
                                        <p:cTn id="18" dur="500" fill="hold"/>
                                        <p:tgtEl>
                                          <p:spTgt spid="102404"/>
                                        </p:tgtEl>
                                        <p:attrNameLst>
                                          <p:attrName>ppt_x</p:attrName>
                                        </p:attrNameLst>
                                      </p:cBhvr>
                                      <p:tavLst>
                                        <p:tav tm="0">
                                          <p:val>
                                            <p:strVal val="1+#ppt_w/2"/>
                                          </p:val>
                                        </p:tav>
                                        <p:tav tm="100000">
                                          <p:val>
                                            <p:strVal val="#ppt_x"/>
                                          </p:val>
                                        </p:tav>
                                      </p:tavLst>
                                    </p:anim>
                                    <p:anim calcmode="lin" valueType="num">
                                      <p:cBhvr additive="base">
                                        <p:cTn id="19" dur="500" fill="hold"/>
                                        <p:tgtEl>
                                          <p:spTgt spid="10240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2406"/>
                                        </p:tgtEl>
                                        <p:attrNameLst>
                                          <p:attrName>style.visibility</p:attrName>
                                        </p:attrNameLst>
                                      </p:cBhvr>
                                      <p:to>
                                        <p:strVal val="visible"/>
                                      </p:to>
                                    </p:set>
                                    <p:anim calcmode="lin" valueType="num">
                                      <p:cBhvr additive="base">
                                        <p:cTn id="24" dur="500" fill="hold"/>
                                        <p:tgtEl>
                                          <p:spTgt spid="102406"/>
                                        </p:tgtEl>
                                        <p:attrNameLst>
                                          <p:attrName>ppt_x</p:attrName>
                                        </p:attrNameLst>
                                      </p:cBhvr>
                                      <p:tavLst>
                                        <p:tav tm="0">
                                          <p:val>
                                            <p:strVal val="#ppt_x"/>
                                          </p:val>
                                        </p:tav>
                                        <p:tav tm="100000">
                                          <p:val>
                                            <p:strVal val="#ppt_x"/>
                                          </p:val>
                                        </p:tav>
                                      </p:tavLst>
                                    </p:anim>
                                    <p:anim calcmode="lin" valueType="num">
                                      <p:cBhvr additive="base">
                                        <p:cTn id="25" dur="500" fill="hold"/>
                                        <p:tgtEl>
                                          <p:spTgt spid="1024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r>
              <a:rPr lang="en-US"/>
              <a:t>Template 4_beige</a:t>
            </a:r>
            <a:fld id="{97482394-D01F-4B82-9FC7-37E2AFA12922}" type="slidenum">
              <a:rPr lang="en-US"/>
              <a:pPr/>
              <a:t>5</a:t>
            </a:fld>
            <a:endParaRPr lang="en-US"/>
          </a:p>
        </p:txBody>
      </p:sp>
      <p:sp>
        <p:nvSpPr>
          <p:cNvPr id="104450" name="Rectangle 2"/>
          <p:cNvSpPr>
            <a:spLocks noGrp="1" noChangeArrowheads="1"/>
          </p:cNvSpPr>
          <p:nvPr>
            <p:ph type="title"/>
          </p:nvPr>
        </p:nvSpPr>
        <p:spPr>
          <a:xfrm>
            <a:off x="1066800" y="123825"/>
            <a:ext cx="7734300" cy="638175"/>
          </a:xfrm>
        </p:spPr>
        <p:txBody>
          <a:bodyPr/>
          <a:lstStyle/>
          <a:p>
            <a:pPr algn="ctr" eaLnBrk="1" hangingPunct="1">
              <a:defRPr/>
            </a:pPr>
            <a:r>
              <a:rPr lang="en-US" sz="3200" smtClean="0"/>
              <a:t>Software as Useful Structures</a:t>
            </a:r>
          </a:p>
        </p:txBody>
      </p:sp>
      <p:sp>
        <p:nvSpPr>
          <p:cNvPr id="8196" name="Rectangle 3"/>
          <p:cNvSpPr>
            <a:spLocks noGrp="1" noChangeArrowheads="1"/>
          </p:cNvSpPr>
          <p:nvPr>
            <p:ph type="body" idx="1"/>
          </p:nvPr>
        </p:nvSpPr>
        <p:spPr>
          <a:xfrm>
            <a:off x="1066800" y="1536700"/>
            <a:ext cx="7620000" cy="2160588"/>
          </a:xfrm>
        </p:spPr>
        <p:txBody>
          <a:bodyPr/>
          <a:lstStyle/>
          <a:p>
            <a:pPr eaLnBrk="1" hangingPunct="1"/>
            <a:r>
              <a:rPr lang="en-US" sz="2400" smtClean="0"/>
              <a:t>It’s been said that if you don’t know where you’re going, any road will get you there.</a:t>
            </a:r>
          </a:p>
          <a:p>
            <a:pPr eaLnBrk="1" hangingPunct="1"/>
            <a:r>
              <a:rPr lang="en-US" sz="2400" smtClean="0"/>
              <a:t>So I like to use metaphors to visualize the goal.</a:t>
            </a:r>
          </a:p>
          <a:p>
            <a:pPr eaLnBrk="1" hangingPunct="1"/>
            <a:r>
              <a:rPr lang="en-US" sz="2400" smtClean="0"/>
              <a:t>This is how I like to envision the systems I design and build: clean, robust, functional, comfortable…</a:t>
            </a:r>
          </a:p>
        </p:txBody>
      </p:sp>
      <p:pic>
        <p:nvPicPr>
          <p:cNvPr id="104452" name="Picture 4" descr="stonefarmhouse"/>
          <p:cNvPicPr>
            <a:picLocks noChangeAspect="1" noChangeArrowheads="1"/>
          </p:cNvPicPr>
          <p:nvPr/>
        </p:nvPicPr>
        <p:blipFill>
          <a:blip r:embed="rId3" cstate="print"/>
          <a:srcRect/>
          <a:stretch>
            <a:fillRect/>
          </a:stretch>
        </p:blipFill>
        <p:spPr bwMode="auto">
          <a:xfrm>
            <a:off x="2667000" y="3733800"/>
            <a:ext cx="4267200" cy="28733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p:spPr>
        <p:txBody>
          <a:bodyPr/>
          <a:lstStyle/>
          <a:p>
            <a:r>
              <a:rPr lang="en-US"/>
              <a:t>Template 4_beige</a:t>
            </a:r>
            <a:fld id="{E1803FA5-A6D9-43C3-80B6-5FFD83B23809}" type="slidenum">
              <a:rPr lang="en-US"/>
              <a:pPr/>
              <a:t>6</a:t>
            </a:fld>
            <a:endParaRPr lang="en-US"/>
          </a:p>
        </p:txBody>
      </p:sp>
      <p:sp>
        <p:nvSpPr>
          <p:cNvPr id="106498" name="Rectangle 2"/>
          <p:cNvSpPr>
            <a:spLocks noGrp="1" noChangeArrowheads="1"/>
          </p:cNvSpPr>
          <p:nvPr>
            <p:ph type="title"/>
          </p:nvPr>
        </p:nvSpPr>
        <p:spPr/>
        <p:txBody>
          <a:bodyPr/>
          <a:lstStyle/>
          <a:p>
            <a:pPr eaLnBrk="1" hangingPunct="1">
              <a:defRPr/>
            </a:pPr>
            <a:r>
              <a:rPr lang="en-US" smtClean="0"/>
              <a:t>The Target</a:t>
            </a:r>
          </a:p>
        </p:txBody>
      </p:sp>
      <p:sp>
        <p:nvSpPr>
          <p:cNvPr id="9220" name="Rectangle 3"/>
          <p:cNvSpPr>
            <a:spLocks noGrp="1" noChangeArrowheads="1"/>
          </p:cNvSpPr>
          <p:nvPr>
            <p:ph type="body" idx="1"/>
          </p:nvPr>
        </p:nvSpPr>
        <p:spPr>
          <a:xfrm>
            <a:off x="1066800" y="1536700"/>
            <a:ext cx="7620000" cy="4702175"/>
          </a:xfrm>
        </p:spPr>
        <p:txBody>
          <a:bodyPr/>
          <a:lstStyle/>
          <a:p>
            <a:pPr eaLnBrk="1" hangingPunct="1"/>
            <a:r>
              <a:rPr lang="en-US" smtClean="0"/>
              <a:t>My hope is to validate or renew the fire within you to produce clean, elegant, robust PL/SQL-based systems more rapidly and reliably than you could before…</a:t>
            </a:r>
          </a:p>
          <a:p>
            <a:pPr eaLnBrk="1" hangingPunct="1"/>
            <a:r>
              <a:rPr lang="en-US" smtClean="0"/>
              <a:t>…so that you can enjoy your work more, or spend less time getting it done.</a:t>
            </a:r>
          </a:p>
          <a:p>
            <a:pPr eaLnBrk="1" hangingPunct="1"/>
            <a:r>
              <a:rPr lang="en-US" b="1" i="1" smtClean="0">
                <a:solidFill>
                  <a:srgbClr val="006600"/>
                </a:solidFill>
              </a:rPr>
              <a:t>Application infrastructure is crucial to aspects everyone cares about: speed, cost, quality, flexibility, scalability, etc.</a:t>
            </a: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p>
            <a:r>
              <a:rPr lang="en-US"/>
              <a:t>Template 4_beige</a:t>
            </a:r>
            <a:fld id="{62F7C81F-54B3-46B9-A349-0DAC84920A0B}" type="slidenum">
              <a:rPr lang="en-US"/>
              <a:pPr/>
              <a:t>7</a:t>
            </a:fld>
            <a:endParaRPr lang="en-US"/>
          </a:p>
        </p:txBody>
      </p:sp>
      <p:sp>
        <p:nvSpPr>
          <p:cNvPr id="108546" name="Rectangle 2"/>
          <p:cNvSpPr>
            <a:spLocks noGrp="1" noChangeArrowheads="1"/>
          </p:cNvSpPr>
          <p:nvPr>
            <p:ph type="title"/>
          </p:nvPr>
        </p:nvSpPr>
        <p:spPr/>
        <p:txBody>
          <a:bodyPr/>
          <a:lstStyle/>
          <a:p>
            <a:pPr eaLnBrk="1" hangingPunct="1">
              <a:defRPr/>
            </a:pPr>
            <a:r>
              <a:rPr lang="en-US" smtClean="0"/>
              <a:t>Agenda</a:t>
            </a:r>
          </a:p>
        </p:txBody>
      </p:sp>
      <p:sp>
        <p:nvSpPr>
          <p:cNvPr id="10244" name="Rectangle 3"/>
          <p:cNvSpPr>
            <a:spLocks noGrp="1" noChangeArrowheads="1"/>
          </p:cNvSpPr>
          <p:nvPr>
            <p:ph type="body" idx="1"/>
          </p:nvPr>
        </p:nvSpPr>
        <p:spPr>
          <a:xfrm>
            <a:off x="1066800" y="1536700"/>
            <a:ext cx="7620000" cy="4651375"/>
          </a:xfrm>
        </p:spPr>
        <p:txBody>
          <a:bodyPr/>
          <a:lstStyle/>
          <a:p>
            <a:pPr eaLnBrk="1" hangingPunct="1"/>
            <a:r>
              <a:rPr lang="en-US" smtClean="0"/>
              <a:t>Define: Frameworks, libraries, components.</a:t>
            </a:r>
          </a:p>
          <a:p>
            <a:pPr eaLnBrk="1" hangingPunct="1"/>
            <a:r>
              <a:rPr lang="en-US" smtClean="0"/>
              <a:t>Are frameworks needed?</a:t>
            </a:r>
          </a:p>
          <a:p>
            <a:pPr eaLnBrk="1" hangingPunct="1"/>
            <a:r>
              <a:rPr lang="en-US" smtClean="0"/>
              <a:t>Examining your environment</a:t>
            </a:r>
          </a:p>
          <a:p>
            <a:pPr eaLnBrk="1" hangingPunct="1"/>
            <a:r>
              <a:rPr lang="en-US" smtClean="0"/>
              <a:t>Framework contents</a:t>
            </a:r>
          </a:p>
          <a:p>
            <a:pPr eaLnBrk="1" hangingPunct="1"/>
            <a:r>
              <a:rPr lang="en-US" smtClean="0"/>
              <a:t>Framework design, build and rollout</a:t>
            </a:r>
          </a:p>
          <a:p>
            <a:pPr eaLnBrk="1" hangingPunct="1"/>
            <a:r>
              <a:rPr lang="en-US" smtClean="0"/>
              <a:t>Existing frameworks and libraries</a:t>
            </a:r>
          </a:p>
          <a:p>
            <a:pPr eaLnBrk="1" hangingPunct="1"/>
            <a:r>
              <a:rPr lang="en-US" smtClean="0"/>
              <a:t>Case study: </a:t>
            </a:r>
            <a:r>
              <a:rPr lang="en-US" i="1" smtClean="0"/>
              <a:t>PL/SQL Starter Framework</a:t>
            </a: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p:spPr>
        <p:txBody>
          <a:bodyPr/>
          <a:lstStyle/>
          <a:p>
            <a:r>
              <a:rPr lang="en-US"/>
              <a:t>Template 4_beige</a:t>
            </a:r>
            <a:fld id="{222CDE6D-E07F-47AB-9C9B-A752B8184022}" type="slidenum">
              <a:rPr lang="en-US"/>
              <a:pPr/>
              <a:t>8</a:t>
            </a:fld>
            <a:endParaRPr lang="en-US"/>
          </a:p>
        </p:txBody>
      </p:sp>
      <p:sp>
        <p:nvSpPr>
          <p:cNvPr id="110594" name="Rectangle 2"/>
          <p:cNvSpPr>
            <a:spLocks noGrp="1" noChangeArrowheads="1"/>
          </p:cNvSpPr>
          <p:nvPr>
            <p:ph type="title"/>
          </p:nvPr>
        </p:nvSpPr>
        <p:spPr/>
        <p:txBody>
          <a:bodyPr/>
          <a:lstStyle/>
          <a:p>
            <a:pPr eaLnBrk="1" hangingPunct="1">
              <a:defRPr/>
            </a:pPr>
            <a:r>
              <a:rPr lang="en-US" smtClean="0"/>
              <a:t>Definitions</a:t>
            </a:r>
          </a:p>
        </p:txBody>
      </p:sp>
      <p:sp>
        <p:nvSpPr>
          <p:cNvPr id="11268" name="Rectangle 3"/>
          <p:cNvSpPr>
            <a:spLocks noGrp="1" noChangeArrowheads="1"/>
          </p:cNvSpPr>
          <p:nvPr>
            <p:ph type="body" idx="1"/>
          </p:nvPr>
        </p:nvSpPr>
        <p:spPr>
          <a:xfrm>
            <a:off x="1066800" y="1536700"/>
            <a:ext cx="7620000" cy="5681663"/>
          </a:xfrm>
        </p:spPr>
        <p:txBody>
          <a:bodyPr/>
          <a:lstStyle/>
          <a:p>
            <a:pPr eaLnBrk="1" hangingPunct="1">
              <a:lnSpc>
                <a:spcPct val="85000"/>
              </a:lnSpc>
            </a:pPr>
            <a:r>
              <a:rPr lang="en-US" sz="2800" smtClean="0"/>
              <a:t>Framework</a:t>
            </a:r>
          </a:p>
          <a:p>
            <a:pPr lvl="1" eaLnBrk="1" hangingPunct="1">
              <a:lnSpc>
                <a:spcPct val="85000"/>
              </a:lnSpc>
            </a:pPr>
            <a:r>
              <a:rPr lang="en-US" sz="2400" smtClean="0"/>
              <a:t>Organized collection of libraries that implement common functionality used by developers to write software in a rapid, consistent manner.</a:t>
            </a:r>
            <a:r>
              <a:rPr lang="en-US" sz="1800" smtClean="0"/>
              <a:t> </a:t>
            </a:r>
            <a:endParaRPr lang="en-US" sz="1600" smtClean="0"/>
          </a:p>
          <a:p>
            <a:pPr eaLnBrk="1" hangingPunct="1">
              <a:lnSpc>
                <a:spcPct val="85000"/>
              </a:lnSpc>
            </a:pPr>
            <a:r>
              <a:rPr lang="en-US" sz="2800" smtClean="0"/>
              <a:t>Library</a:t>
            </a:r>
          </a:p>
          <a:p>
            <a:pPr lvl="1" eaLnBrk="1" hangingPunct="1">
              <a:lnSpc>
                <a:spcPct val="85000"/>
              </a:lnSpc>
            </a:pPr>
            <a:r>
              <a:rPr lang="en-US" sz="2400" smtClean="0"/>
              <a:t>Organized collection of related components.</a:t>
            </a:r>
          </a:p>
          <a:p>
            <a:pPr eaLnBrk="1" hangingPunct="1">
              <a:lnSpc>
                <a:spcPct val="85000"/>
              </a:lnSpc>
            </a:pPr>
            <a:r>
              <a:rPr lang="en-US" sz="2800" smtClean="0"/>
              <a:t>Component</a:t>
            </a:r>
          </a:p>
          <a:p>
            <a:pPr lvl="1" eaLnBrk="1" hangingPunct="1">
              <a:lnSpc>
                <a:spcPct val="85000"/>
              </a:lnSpc>
            </a:pPr>
            <a:r>
              <a:rPr lang="en-US" sz="2400" smtClean="0"/>
              <a:t>Individual routine that does a single thing well.</a:t>
            </a:r>
          </a:p>
          <a:p>
            <a:pPr eaLnBrk="1" hangingPunct="1">
              <a:lnSpc>
                <a:spcPct val="85000"/>
              </a:lnSpc>
            </a:pPr>
            <a:r>
              <a:rPr lang="en-US" sz="2800" smtClean="0"/>
              <a:t>Caveats</a:t>
            </a:r>
          </a:p>
          <a:p>
            <a:pPr lvl="1" eaLnBrk="1" hangingPunct="1">
              <a:lnSpc>
                <a:spcPct val="85000"/>
              </a:lnSpc>
            </a:pPr>
            <a:r>
              <a:rPr lang="en-US" sz="2400" smtClean="0"/>
              <a:t>Oracle libraries</a:t>
            </a:r>
          </a:p>
          <a:p>
            <a:pPr lvl="1" eaLnBrk="1" hangingPunct="1">
              <a:lnSpc>
                <a:spcPct val="85000"/>
              </a:lnSpc>
            </a:pPr>
            <a:r>
              <a:rPr lang="en-US" sz="2400" smtClean="0"/>
              <a:t>Class libraries</a:t>
            </a:r>
          </a:p>
          <a:p>
            <a:pPr eaLnBrk="1" hangingPunct="1">
              <a:lnSpc>
                <a:spcPct val="85000"/>
              </a:lnSpc>
            </a:pPr>
            <a:endParaRPr lang="en-US" sz="2800" smtClean="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p:spPr>
        <p:txBody>
          <a:bodyPr/>
          <a:lstStyle/>
          <a:p>
            <a:r>
              <a:rPr lang="en-US"/>
              <a:t>Template 4_beige</a:t>
            </a:r>
            <a:fld id="{BFF4D0A9-7353-43B4-A4FC-C0FAEE453A47}" type="slidenum">
              <a:rPr lang="en-US"/>
              <a:pPr/>
              <a:t>9</a:t>
            </a:fld>
            <a:endParaRPr lang="en-US"/>
          </a:p>
        </p:txBody>
      </p:sp>
      <p:sp>
        <p:nvSpPr>
          <p:cNvPr id="112642" name="Rectangle 2"/>
          <p:cNvSpPr>
            <a:spLocks noGrp="1" noChangeArrowheads="1"/>
          </p:cNvSpPr>
          <p:nvPr>
            <p:ph type="title"/>
          </p:nvPr>
        </p:nvSpPr>
        <p:spPr/>
        <p:txBody>
          <a:bodyPr/>
          <a:lstStyle/>
          <a:p>
            <a:pPr eaLnBrk="1" hangingPunct="1">
              <a:defRPr/>
            </a:pPr>
            <a:r>
              <a:rPr lang="en-US" smtClean="0"/>
              <a:t>Are frameworks needed?</a:t>
            </a:r>
          </a:p>
        </p:txBody>
      </p:sp>
      <p:sp>
        <p:nvSpPr>
          <p:cNvPr id="12292" name="Rectangle 3"/>
          <p:cNvSpPr>
            <a:spLocks noGrp="1" noChangeArrowheads="1"/>
          </p:cNvSpPr>
          <p:nvPr>
            <p:ph type="body" idx="1"/>
          </p:nvPr>
        </p:nvSpPr>
        <p:spPr>
          <a:xfrm>
            <a:off x="1066800" y="1536700"/>
            <a:ext cx="7620000" cy="2603500"/>
          </a:xfrm>
        </p:spPr>
        <p:txBody>
          <a:bodyPr/>
          <a:lstStyle/>
          <a:p>
            <a:pPr eaLnBrk="1" hangingPunct="1">
              <a:buFontTx/>
              <a:buNone/>
            </a:pPr>
            <a:r>
              <a:rPr lang="en-US" smtClean="0"/>
              <a:t>A few analogs:</a:t>
            </a:r>
          </a:p>
          <a:p>
            <a:pPr eaLnBrk="1" hangingPunct="1"/>
            <a:r>
              <a:rPr lang="en-US" smtClean="0"/>
              <a:t>Automobile design and construction</a:t>
            </a:r>
          </a:p>
          <a:p>
            <a:pPr eaLnBrk="1" hangingPunct="1"/>
            <a:r>
              <a:rPr lang="en-US" smtClean="0"/>
              <a:t>Web site design &amp; construction</a:t>
            </a:r>
          </a:p>
          <a:p>
            <a:pPr eaLnBrk="1" hangingPunct="1"/>
            <a:r>
              <a:rPr lang="en-US" smtClean="0"/>
              <a:t>Home design and construction</a:t>
            </a: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p>
            <a:r>
              <a:rPr lang="en-US"/>
              <a:t>Template 4_beige</a:t>
            </a:r>
            <a:fld id="{9437EE20-61A2-4CAC-B645-FE3B089CE6FF}" type="slidenum">
              <a:rPr lang="en-US"/>
              <a:pPr/>
              <a:t>10</a:t>
            </a:fld>
            <a:endParaRPr lang="en-US"/>
          </a:p>
        </p:txBody>
      </p:sp>
      <p:sp>
        <p:nvSpPr>
          <p:cNvPr id="165890" name="Rectangle 2"/>
          <p:cNvSpPr>
            <a:spLocks noGrp="1" noChangeArrowheads="1"/>
          </p:cNvSpPr>
          <p:nvPr>
            <p:ph type="title"/>
          </p:nvPr>
        </p:nvSpPr>
        <p:spPr/>
        <p:txBody>
          <a:bodyPr/>
          <a:lstStyle/>
          <a:p>
            <a:pPr eaLnBrk="1" hangingPunct="1">
              <a:defRPr/>
            </a:pPr>
            <a:r>
              <a:rPr lang="en-US" smtClean="0"/>
              <a:t>Timber Framed</a:t>
            </a:r>
          </a:p>
        </p:txBody>
      </p:sp>
      <p:sp>
        <p:nvSpPr>
          <p:cNvPr id="13316" name="Rectangle 3"/>
          <p:cNvSpPr>
            <a:spLocks noGrp="1" noChangeArrowheads="1"/>
          </p:cNvSpPr>
          <p:nvPr>
            <p:ph type="body" idx="1"/>
          </p:nvPr>
        </p:nvSpPr>
        <p:spPr>
          <a:xfrm>
            <a:off x="1066800" y="1536700"/>
            <a:ext cx="7620000" cy="1793875"/>
          </a:xfrm>
        </p:spPr>
        <p:txBody>
          <a:bodyPr/>
          <a:lstStyle/>
          <a:p>
            <a:pPr eaLnBrk="1" hangingPunct="1"/>
            <a:r>
              <a:rPr lang="en-US" sz="2800" smtClean="0"/>
              <a:t>Robust. Warm. Spacious. Inviting. </a:t>
            </a:r>
          </a:p>
          <a:p>
            <a:pPr eaLnBrk="1" hangingPunct="1"/>
            <a:r>
              <a:rPr lang="en-US" sz="2800" smtClean="0"/>
              <a:t>Each one a work of art. Skilled carpenters.</a:t>
            </a:r>
          </a:p>
          <a:p>
            <a:pPr eaLnBrk="1" hangingPunct="1"/>
            <a:r>
              <a:rPr lang="en-US" sz="2800" smtClean="0"/>
              <a:t>But slow-going and costly</a:t>
            </a:r>
            <a:r>
              <a:rPr lang="en-US" smtClean="0"/>
              <a:t>.</a:t>
            </a:r>
          </a:p>
        </p:txBody>
      </p:sp>
      <p:pic>
        <p:nvPicPr>
          <p:cNvPr id="13317" name="Picture 5" descr="timberframe1"/>
          <p:cNvPicPr>
            <a:picLocks noChangeAspect="1" noChangeArrowheads="1"/>
          </p:cNvPicPr>
          <p:nvPr/>
        </p:nvPicPr>
        <p:blipFill>
          <a:blip r:embed="rId3" cstate="print"/>
          <a:srcRect/>
          <a:stretch>
            <a:fillRect/>
          </a:stretch>
        </p:blipFill>
        <p:spPr bwMode="auto">
          <a:xfrm>
            <a:off x="457200" y="3657600"/>
            <a:ext cx="4038600" cy="2700338"/>
          </a:xfrm>
          <a:prstGeom prst="rect">
            <a:avLst/>
          </a:prstGeom>
          <a:noFill/>
          <a:ln w="9525">
            <a:noFill/>
            <a:miter lim="800000"/>
            <a:headEnd/>
            <a:tailEnd/>
          </a:ln>
        </p:spPr>
      </p:pic>
      <p:pic>
        <p:nvPicPr>
          <p:cNvPr id="13318" name="Picture 6" descr="timberframe2"/>
          <p:cNvPicPr>
            <a:picLocks noChangeAspect="1" noChangeArrowheads="1"/>
          </p:cNvPicPr>
          <p:nvPr/>
        </p:nvPicPr>
        <p:blipFill>
          <a:blip r:embed="rId4" cstate="print"/>
          <a:srcRect/>
          <a:stretch>
            <a:fillRect/>
          </a:stretch>
        </p:blipFill>
        <p:spPr bwMode="auto">
          <a:xfrm>
            <a:off x="4800600" y="3657600"/>
            <a:ext cx="4029075" cy="269398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p:spPr>
        <p:txBody>
          <a:bodyPr/>
          <a:lstStyle/>
          <a:p>
            <a:r>
              <a:rPr lang="en-US"/>
              <a:t>Template 4_beige</a:t>
            </a:r>
            <a:fld id="{D2DC0784-1803-459C-A2BE-DD1D987BEC58}" type="slidenum">
              <a:rPr lang="en-US"/>
              <a:pPr/>
              <a:t>11</a:t>
            </a:fld>
            <a:endParaRPr lang="en-US"/>
          </a:p>
        </p:txBody>
      </p:sp>
      <p:sp>
        <p:nvSpPr>
          <p:cNvPr id="169986" name="Rectangle 2"/>
          <p:cNvSpPr>
            <a:spLocks noGrp="1" noChangeArrowheads="1"/>
          </p:cNvSpPr>
          <p:nvPr>
            <p:ph type="title"/>
          </p:nvPr>
        </p:nvSpPr>
        <p:spPr/>
        <p:txBody>
          <a:bodyPr/>
          <a:lstStyle/>
          <a:p>
            <a:pPr eaLnBrk="1" hangingPunct="1">
              <a:defRPr/>
            </a:pPr>
            <a:r>
              <a:rPr lang="en-US" smtClean="0"/>
              <a:t>Conventional or Stick-Built</a:t>
            </a:r>
          </a:p>
        </p:txBody>
      </p:sp>
      <p:sp>
        <p:nvSpPr>
          <p:cNvPr id="14340" name="Rectangle 3"/>
          <p:cNvSpPr>
            <a:spLocks noGrp="1" noChangeArrowheads="1"/>
          </p:cNvSpPr>
          <p:nvPr>
            <p:ph type="body" idx="1"/>
          </p:nvPr>
        </p:nvSpPr>
        <p:spPr>
          <a:xfrm>
            <a:off x="1066800" y="1536700"/>
            <a:ext cx="7620000" cy="2384425"/>
          </a:xfrm>
        </p:spPr>
        <p:txBody>
          <a:bodyPr/>
          <a:lstStyle/>
          <a:p>
            <a:pPr eaLnBrk="1" hangingPunct="1"/>
            <a:r>
              <a:rPr lang="en-US" smtClean="0"/>
              <a:t>The norm. Slower build exposes project to risk. Wasteful.</a:t>
            </a:r>
          </a:p>
          <a:p>
            <a:pPr eaLnBrk="1" hangingPunct="1"/>
            <a:r>
              <a:rPr lang="en-US" smtClean="0"/>
              <a:t>Requires lots of specialists.</a:t>
            </a:r>
          </a:p>
          <a:p>
            <a:pPr eaLnBrk="1" hangingPunct="1"/>
            <a:r>
              <a:rPr lang="en-US" smtClean="0"/>
              <a:t>Quality not always the best.</a:t>
            </a:r>
          </a:p>
        </p:txBody>
      </p:sp>
      <p:pic>
        <p:nvPicPr>
          <p:cNvPr id="14341" name="Picture 4" descr="custom_stick"/>
          <p:cNvPicPr>
            <a:picLocks noChangeAspect="1" noChangeArrowheads="1"/>
          </p:cNvPicPr>
          <p:nvPr/>
        </p:nvPicPr>
        <p:blipFill>
          <a:blip r:embed="rId3" cstate="print"/>
          <a:srcRect/>
          <a:stretch>
            <a:fillRect/>
          </a:stretch>
        </p:blipFill>
        <p:spPr bwMode="auto">
          <a:xfrm>
            <a:off x="1066800" y="4114800"/>
            <a:ext cx="3619500" cy="2447925"/>
          </a:xfrm>
          <a:prstGeom prst="rect">
            <a:avLst/>
          </a:prstGeom>
          <a:noFill/>
          <a:ln w="9525">
            <a:noFill/>
            <a:miter lim="800000"/>
            <a:headEnd/>
            <a:tailEnd/>
          </a:ln>
        </p:spPr>
      </p:pic>
      <p:pic>
        <p:nvPicPr>
          <p:cNvPr id="14342" name="Picture 5" descr="framing"/>
          <p:cNvPicPr>
            <a:picLocks noChangeAspect="1" noChangeArrowheads="1"/>
          </p:cNvPicPr>
          <p:nvPr/>
        </p:nvPicPr>
        <p:blipFill>
          <a:blip r:embed="rId4" cstate="print"/>
          <a:srcRect/>
          <a:stretch>
            <a:fillRect/>
          </a:stretch>
        </p:blipFill>
        <p:spPr bwMode="auto">
          <a:xfrm>
            <a:off x="4953000" y="4114800"/>
            <a:ext cx="3505200" cy="23272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p>
            <a:r>
              <a:rPr lang="en-US"/>
              <a:t>Template 4_beige</a:t>
            </a:r>
            <a:fld id="{1CAC8D70-BEA1-4D94-BE34-019C465795EE}" type="slidenum">
              <a:rPr lang="en-US"/>
              <a:pPr/>
              <a:t>12</a:t>
            </a:fld>
            <a:endParaRPr lang="en-US"/>
          </a:p>
        </p:txBody>
      </p:sp>
      <p:sp>
        <p:nvSpPr>
          <p:cNvPr id="161794" name="Rectangle 2"/>
          <p:cNvSpPr>
            <a:spLocks noGrp="1" noChangeArrowheads="1"/>
          </p:cNvSpPr>
          <p:nvPr>
            <p:ph type="title"/>
          </p:nvPr>
        </p:nvSpPr>
        <p:spPr/>
        <p:txBody>
          <a:bodyPr/>
          <a:lstStyle/>
          <a:p>
            <a:pPr eaLnBrk="1" hangingPunct="1">
              <a:defRPr/>
            </a:pPr>
            <a:r>
              <a:rPr lang="en-US" smtClean="0"/>
              <a:t>Panel-built Homes</a:t>
            </a:r>
          </a:p>
        </p:txBody>
      </p:sp>
      <p:sp>
        <p:nvSpPr>
          <p:cNvPr id="15364" name="Rectangle 3"/>
          <p:cNvSpPr>
            <a:spLocks noGrp="1" noChangeArrowheads="1"/>
          </p:cNvSpPr>
          <p:nvPr>
            <p:ph type="body" idx="1"/>
          </p:nvPr>
        </p:nvSpPr>
        <p:spPr>
          <a:xfrm>
            <a:off x="1066800" y="1536700"/>
            <a:ext cx="7620000" cy="2160588"/>
          </a:xfrm>
        </p:spPr>
        <p:txBody>
          <a:bodyPr/>
          <a:lstStyle/>
          <a:p>
            <a:pPr eaLnBrk="1" hangingPunct="1"/>
            <a:r>
              <a:rPr lang="en-US" sz="2400" smtClean="0"/>
              <a:t>The frame’s components are pre-built in a factory by specialized carpenters.</a:t>
            </a:r>
          </a:p>
          <a:p>
            <a:pPr eaLnBrk="1" hangingPunct="1"/>
            <a:r>
              <a:rPr lang="en-US" sz="2400" smtClean="0"/>
              <a:t>Far less waste. Higher quality and exacting deliverables.</a:t>
            </a:r>
          </a:p>
          <a:p>
            <a:pPr eaLnBrk="1" hangingPunct="1"/>
            <a:r>
              <a:rPr lang="en-US" sz="2400" smtClean="0"/>
              <a:t>Pieces are delivered in a bundle, and the home’s frame can be erected in a day.</a:t>
            </a:r>
          </a:p>
        </p:txBody>
      </p:sp>
      <p:pic>
        <p:nvPicPr>
          <p:cNvPr id="161796" name="Picture 4" descr="panel_truck"/>
          <p:cNvPicPr>
            <a:picLocks noChangeAspect="1" noChangeArrowheads="1"/>
          </p:cNvPicPr>
          <p:nvPr/>
        </p:nvPicPr>
        <p:blipFill>
          <a:blip r:embed="rId3" cstate="print"/>
          <a:srcRect/>
          <a:stretch>
            <a:fillRect/>
          </a:stretch>
        </p:blipFill>
        <p:spPr bwMode="auto">
          <a:xfrm>
            <a:off x="381000" y="3784600"/>
            <a:ext cx="4191000" cy="2746375"/>
          </a:xfrm>
          <a:prstGeom prst="rect">
            <a:avLst/>
          </a:prstGeom>
          <a:noFill/>
          <a:ln w="9525">
            <a:noFill/>
            <a:miter lim="800000"/>
            <a:headEnd/>
            <a:tailEnd/>
          </a:ln>
        </p:spPr>
      </p:pic>
      <p:pic>
        <p:nvPicPr>
          <p:cNvPr id="161798" name="Picture 6" descr="panel1"/>
          <p:cNvPicPr>
            <a:picLocks noChangeAspect="1" noChangeArrowheads="1"/>
          </p:cNvPicPr>
          <p:nvPr/>
        </p:nvPicPr>
        <p:blipFill>
          <a:blip r:embed="rId4" cstate="print"/>
          <a:srcRect/>
          <a:stretch>
            <a:fillRect/>
          </a:stretch>
        </p:blipFill>
        <p:spPr bwMode="auto">
          <a:xfrm>
            <a:off x="1600200" y="3810000"/>
            <a:ext cx="4038600" cy="2692400"/>
          </a:xfrm>
          <a:prstGeom prst="rect">
            <a:avLst/>
          </a:prstGeom>
          <a:noFill/>
          <a:ln w="9525">
            <a:noFill/>
            <a:miter lim="800000"/>
            <a:headEnd/>
            <a:tailEnd/>
          </a:ln>
        </p:spPr>
      </p:pic>
      <p:pic>
        <p:nvPicPr>
          <p:cNvPr id="161797" name="Picture 5" descr="panel2"/>
          <p:cNvPicPr>
            <a:picLocks noChangeAspect="1" noChangeArrowheads="1"/>
          </p:cNvPicPr>
          <p:nvPr/>
        </p:nvPicPr>
        <p:blipFill>
          <a:blip r:embed="rId5" cstate="print"/>
          <a:srcRect/>
          <a:stretch>
            <a:fillRect/>
          </a:stretch>
        </p:blipFill>
        <p:spPr bwMode="auto">
          <a:xfrm>
            <a:off x="3276600" y="3810000"/>
            <a:ext cx="3581400" cy="2687638"/>
          </a:xfrm>
          <a:prstGeom prst="rect">
            <a:avLst/>
          </a:prstGeom>
          <a:noFill/>
          <a:ln w="9525">
            <a:noFill/>
            <a:miter lim="800000"/>
            <a:headEnd/>
            <a:tailEnd/>
          </a:ln>
        </p:spPr>
      </p:pic>
      <p:pic>
        <p:nvPicPr>
          <p:cNvPr id="161799" name="Picture 7" descr="panel3"/>
          <p:cNvPicPr>
            <a:picLocks noChangeAspect="1" noChangeArrowheads="1"/>
          </p:cNvPicPr>
          <p:nvPr/>
        </p:nvPicPr>
        <p:blipFill>
          <a:blip r:embed="rId6" cstate="print"/>
          <a:srcRect/>
          <a:stretch>
            <a:fillRect/>
          </a:stretch>
        </p:blipFill>
        <p:spPr bwMode="auto">
          <a:xfrm>
            <a:off x="5181600" y="3810000"/>
            <a:ext cx="3581400" cy="26860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1796"/>
                                        </p:tgtEl>
                                        <p:attrNameLst>
                                          <p:attrName>style.visibility</p:attrName>
                                        </p:attrNameLst>
                                      </p:cBhvr>
                                      <p:to>
                                        <p:strVal val="visible"/>
                                      </p:to>
                                    </p:set>
                                    <p:anim calcmode="lin" valueType="num">
                                      <p:cBhvr additive="base">
                                        <p:cTn id="7" dur="1000" fill="hold"/>
                                        <p:tgtEl>
                                          <p:spTgt spid="161796"/>
                                        </p:tgtEl>
                                        <p:attrNameLst>
                                          <p:attrName>ppt_x</p:attrName>
                                        </p:attrNameLst>
                                      </p:cBhvr>
                                      <p:tavLst>
                                        <p:tav tm="0">
                                          <p:val>
                                            <p:strVal val="1+#ppt_w/2"/>
                                          </p:val>
                                        </p:tav>
                                        <p:tav tm="100000">
                                          <p:val>
                                            <p:strVal val="#ppt_x"/>
                                          </p:val>
                                        </p:tav>
                                      </p:tavLst>
                                    </p:anim>
                                    <p:anim calcmode="lin" valueType="num">
                                      <p:cBhvr additive="base">
                                        <p:cTn id="8" dur="1000" fill="hold"/>
                                        <p:tgtEl>
                                          <p:spTgt spid="16179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61798"/>
                                        </p:tgtEl>
                                        <p:attrNameLst>
                                          <p:attrName>style.visibility</p:attrName>
                                        </p:attrNameLst>
                                      </p:cBhvr>
                                      <p:to>
                                        <p:strVal val="visible"/>
                                      </p:to>
                                    </p:set>
                                    <p:anim calcmode="lin" valueType="num">
                                      <p:cBhvr additive="base">
                                        <p:cTn id="13" dur="1000" fill="hold"/>
                                        <p:tgtEl>
                                          <p:spTgt spid="161798"/>
                                        </p:tgtEl>
                                        <p:attrNameLst>
                                          <p:attrName>ppt_x</p:attrName>
                                        </p:attrNameLst>
                                      </p:cBhvr>
                                      <p:tavLst>
                                        <p:tav tm="0">
                                          <p:val>
                                            <p:strVal val="1+#ppt_w/2"/>
                                          </p:val>
                                        </p:tav>
                                        <p:tav tm="100000">
                                          <p:val>
                                            <p:strVal val="#ppt_x"/>
                                          </p:val>
                                        </p:tav>
                                      </p:tavLst>
                                    </p:anim>
                                    <p:anim calcmode="lin" valueType="num">
                                      <p:cBhvr additive="base">
                                        <p:cTn id="14" dur="1000" fill="hold"/>
                                        <p:tgtEl>
                                          <p:spTgt spid="1617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61797"/>
                                        </p:tgtEl>
                                        <p:attrNameLst>
                                          <p:attrName>style.visibility</p:attrName>
                                        </p:attrNameLst>
                                      </p:cBhvr>
                                      <p:to>
                                        <p:strVal val="visible"/>
                                      </p:to>
                                    </p:set>
                                    <p:anim calcmode="lin" valueType="num">
                                      <p:cBhvr additive="base">
                                        <p:cTn id="19" dur="1000" fill="hold"/>
                                        <p:tgtEl>
                                          <p:spTgt spid="161797"/>
                                        </p:tgtEl>
                                        <p:attrNameLst>
                                          <p:attrName>ppt_x</p:attrName>
                                        </p:attrNameLst>
                                      </p:cBhvr>
                                      <p:tavLst>
                                        <p:tav tm="0">
                                          <p:val>
                                            <p:strVal val="1+#ppt_w/2"/>
                                          </p:val>
                                        </p:tav>
                                        <p:tav tm="100000">
                                          <p:val>
                                            <p:strVal val="#ppt_x"/>
                                          </p:val>
                                        </p:tav>
                                      </p:tavLst>
                                    </p:anim>
                                    <p:anim calcmode="lin" valueType="num">
                                      <p:cBhvr additive="base">
                                        <p:cTn id="20" dur="1000" fill="hold"/>
                                        <p:tgtEl>
                                          <p:spTgt spid="16179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61799"/>
                                        </p:tgtEl>
                                        <p:attrNameLst>
                                          <p:attrName>style.visibility</p:attrName>
                                        </p:attrNameLst>
                                      </p:cBhvr>
                                      <p:to>
                                        <p:strVal val="visible"/>
                                      </p:to>
                                    </p:set>
                                    <p:anim calcmode="lin" valueType="num">
                                      <p:cBhvr additive="base">
                                        <p:cTn id="25" dur="1000" fill="hold"/>
                                        <p:tgtEl>
                                          <p:spTgt spid="161799"/>
                                        </p:tgtEl>
                                        <p:attrNameLst>
                                          <p:attrName>ppt_x</p:attrName>
                                        </p:attrNameLst>
                                      </p:cBhvr>
                                      <p:tavLst>
                                        <p:tav tm="0">
                                          <p:val>
                                            <p:strVal val="1+#ppt_w/2"/>
                                          </p:val>
                                        </p:tav>
                                        <p:tav tm="100000">
                                          <p:val>
                                            <p:strVal val="#ppt_x"/>
                                          </p:val>
                                        </p:tav>
                                      </p:tavLst>
                                    </p:anim>
                                    <p:anim calcmode="lin" valueType="num">
                                      <p:cBhvr additive="base">
                                        <p:cTn id="26" dur="1000" fill="hold"/>
                                        <p:tgtEl>
                                          <p:spTgt spid="1617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p>
            <a:r>
              <a:rPr lang="en-US"/>
              <a:t>Template 4_beige</a:t>
            </a:r>
            <a:fld id="{0126A92D-585E-48C4-B8EA-02EF0752707F}" type="slidenum">
              <a:rPr lang="en-US"/>
              <a:pPr/>
              <a:t>13</a:t>
            </a:fld>
            <a:endParaRPr lang="en-US"/>
          </a:p>
        </p:txBody>
      </p:sp>
      <p:sp>
        <p:nvSpPr>
          <p:cNvPr id="116738" name="Rectangle 2"/>
          <p:cNvSpPr>
            <a:spLocks noGrp="1" noChangeArrowheads="1"/>
          </p:cNvSpPr>
          <p:nvPr>
            <p:ph type="title"/>
          </p:nvPr>
        </p:nvSpPr>
        <p:spPr/>
        <p:txBody>
          <a:bodyPr/>
          <a:lstStyle/>
          <a:p>
            <a:pPr eaLnBrk="1" hangingPunct="1">
              <a:defRPr/>
            </a:pPr>
            <a:r>
              <a:rPr lang="en-US" smtClean="0"/>
              <a:t>Are frameworks needed?</a:t>
            </a:r>
          </a:p>
        </p:txBody>
      </p:sp>
      <p:sp>
        <p:nvSpPr>
          <p:cNvPr id="16388" name="Rectangle 3"/>
          <p:cNvSpPr>
            <a:spLocks noGrp="1" noChangeArrowheads="1"/>
          </p:cNvSpPr>
          <p:nvPr>
            <p:ph type="body" idx="1"/>
          </p:nvPr>
        </p:nvSpPr>
        <p:spPr>
          <a:xfrm>
            <a:off x="1066800" y="1536700"/>
            <a:ext cx="7620000" cy="1320800"/>
          </a:xfrm>
        </p:spPr>
        <p:txBody>
          <a:bodyPr/>
          <a:lstStyle/>
          <a:p>
            <a:pPr eaLnBrk="1" hangingPunct="1"/>
            <a:r>
              <a:rPr lang="en-US" sz="2800" smtClean="0"/>
              <a:t>What happens when a structure is built ad-hoc, without sufficient thought and effort invested in the foundation and frame?</a:t>
            </a:r>
          </a:p>
        </p:txBody>
      </p:sp>
      <p:pic>
        <p:nvPicPr>
          <p:cNvPr id="116740" name="Picture 4" descr="BuildingCollapse"/>
          <p:cNvPicPr>
            <a:picLocks noChangeAspect="1" noChangeArrowheads="1"/>
          </p:cNvPicPr>
          <p:nvPr/>
        </p:nvPicPr>
        <p:blipFill>
          <a:blip r:embed="rId3" cstate="print"/>
          <a:srcRect/>
          <a:stretch>
            <a:fillRect/>
          </a:stretch>
        </p:blipFill>
        <p:spPr bwMode="auto">
          <a:xfrm>
            <a:off x="228600" y="3200400"/>
            <a:ext cx="4953000" cy="3432175"/>
          </a:xfrm>
          <a:prstGeom prst="rect">
            <a:avLst/>
          </a:prstGeom>
          <a:noFill/>
          <a:ln w="9525">
            <a:noFill/>
            <a:miter lim="800000"/>
            <a:headEnd/>
            <a:tailEnd/>
          </a:ln>
        </p:spPr>
      </p:pic>
      <p:pic>
        <p:nvPicPr>
          <p:cNvPr id="116741" name="Picture 5" descr="BuildingCollapse3"/>
          <p:cNvPicPr>
            <a:picLocks noChangeAspect="1" noChangeArrowheads="1"/>
          </p:cNvPicPr>
          <p:nvPr/>
        </p:nvPicPr>
        <p:blipFill>
          <a:blip r:embed="rId4" cstate="print"/>
          <a:srcRect/>
          <a:stretch>
            <a:fillRect/>
          </a:stretch>
        </p:blipFill>
        <p:spPr bwMode="auto">
          <a:xfrm>
            <a:off x="685800" y="3200400"/>
            <a:ext cx="5257800" cy="3430588"/>
          </a:xfrm>
          <a:prstGeom prst="rect">
            <a:avLst/>
          </a:prstGeom>
          <a:noFill/>
          <a:ln w="9525">
            <a:noFill/>
            <a:miter lim="800000"/>
            <a:headEnd/>
            <a:tailEnd/>
          </a:ln>
        </p:spPr>
      </p:pic>
      <p:pic>
        <p:nvPicPr>
          <p:cNvPr id="116742" name="Picture 6" descr="BuildingCollapse2"/>
          <p:cNvPicPr>
            <a:picLocks noChangeAspect="1" noChangeArrowheads="1"/>
          </p:cNvPicPr>
          <p:nvPr/>
        </p:nvPicPr>
        <p:blipFill>
          <a:blip r:embed="rId5" cstate="print"/>
          <a:srcRect/>
          <a:stretch>
            <a:fillRect/>
          </a:stretch>
        </p:blipFill>
        <p:spPr bwMode="auto">
          <a:xfrm>
            <a:off x="1295400" y="3200400"/>
            <a:ext cx="5029200" cy="3402013"/>
          </a:xfrm>
          <a:prstGeom prst="rect">
            <a:avLst/>
          </a:prstGeom>
          <a:noFill/>
          <a:ln w="9525">
            <a:noFill/>
            <a:miter lim="800000"/>
            <a:headEnd/>
            <a:tailEnd/>
          </a:ln>
        </p:spPr>
      </p:pic>
      <p:pic>
        <p:nvPicPr>
          <p:cNvPr id="116743" name="Picture 7" descr="BuildingCollapse4"/>
          <p:cNvPicPr>
            <a:picLocks noChangeAspect="1" noChangeArrowheads="1"/>
          </p:cNvPicPr>
          <p:nvPr/>
        </p:nvPicPr>
        <p:blipFill>
          <a:blip r:embed="rId6" cstate="print"/>
          <a:srcRect/>
          <a:stretch>
            <a:fillRect/>
          </a:stretch>
        </p:blipFill>
        <p:spPr bwMode="auto">
          <a:xfrm>
            <a:off x="1905000" y="3200400"/>
            <a:ext cx="5029200" cy="3398838"/>
          </a:xfrm>
          <a:prstGeom prst="rect">
            <a:avLst/>
          </a:prstGeom>
          <a:noFill/>
          <a:ln w="9525">
            <a:noFill/>
            <a:miter lim="800000"/>
            <a:headEnd/>
            <a:tailEnd/>
          </a:ln>
        </p:spPr>
      </p:pic>
      <p:pic>
        <p:nvPicPr>
          <p:cNvPr id="116744" name="Picture 8" descr="BuildingCollapse5"/>
          <p:cNvPicPr>
            <a:picLocks noChangeAspect="1" noChangeArrowheads="1"/>
          </p:cNvPicPr>
          <p:nvPr/>
        </p:nvPicPr>
        <p:blipFill>
          <a:blip r:embed="rId7" cstate="print"/>
          <a:srcRect/>
          <a:stretch>
            <a:fillRect/>
          </a:stretch>
        </p:blipFill>
        <p:spPr bwMode="auto">
          <a:xfrm>
            <a:off x="2514600" y="3200400"/>
            <a:ext cx="6248400" cy="34448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nodeType="clickEffect">
                                  <p:stCondLst>
                                    <p:cond delay="0"/>
                                  </p:stCondLst>
                                  <p:childTnLst>
                                    <p:set>
                                      <p:cBhvr>
                                        <p:cTn id="6" dur="1" fill="hold">
                                          <p:stCondLst>
                                            <p:cond delay="0"/>
                                          </p:stCondLst>
                                        </p:cTn>
                                        <p:tgtEl>
                                          <p:spTgt spid="116740"/>
                                        </p:tgtEl>
                                        <p:attrNameLst>
                                          <p:attrName>style.visibility</p:attrName>
                                        </p:attrNameLst>
                                      </p:cBhvr>
                                      <p:to>
                                        <p:strVal val="visible"/>
                                      </p:to>
                                    </p:set>
                                    <p:anim calcmode="lin" valueType="num">
                                      <p:cBhvr additive="base">
                                        <p:cTn id="7" dur="2000" fill="hold"/>
                                        <p:tgtEl>
                                          <p:spTgt spid="116740"/>
                                        </p:tgtEl>
                                        <p:attrNameLst>
                                          <p:attrName>ppt_x</p:attrName>
                                        </p:attrNameLst>
                                      </p:cBhvr>
                                      <p:tavLst>
                                        <p:tav tm="0">
                                          <p:val>
                                            <p:strVal val="1+#ppt_w/2"/>
                                          </p:val>
                                        </p:tav>
                                        <p:tav tm="100000">
                                          <p:val>
                                            <p:strVal val="#ppt_x"/>
                                          </p:val>
                                        </p:tav>
                                      </p:tavLst>
                                    </p:anim>
                                    <p:anim calcmode="lin" valueType="num">
                                      <p:cBhvr additive="base">
                                        <p:cTn id="8" dur="2000" fill="hold"/>
                                        <p:tgtEl>
                                          <p:spTgt spid="1167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accel="50000" decel="50000" fill="hold" nodeType="clickEffect">
                                  <p:stCondLst>
                                    <p:cond delay="0"/>
                                  </p:stCondLst>
                                  <p:childTnLst>
                                    <p:set>
                                      <p:cBhvr>
                                        <p:cTn id="12" dur="1" fill="hold">
                                          <p:stCondLst>
                                            <p:cond delay="0"/>
                                          </p:stCondLst>
                                        </p:cTn>
                                        <p:tgtEl>
                                          <p:spTgt spid="116741"/>
                                        </p:tgtEl>
                                        <p:attrNameLst>
                                          <p:attrName>style.visibility</p:attrName>
                                        </p:attrNameLst>
                                      </p:cBhvr>
                                      <p:to>
                                        <p:strVal val="visible"/>
                                      </p:to>
                                    </p:set>
                                    <p:anim calcmode="lin" valueType="num">
                                      <p:cBhvr additive="base">
                                        <p:cTn id="13" dur="2000" fill="hold"/>
                                        <p:tgtEl>
                                          <p:spTgt spid="116741"/>
                                        </p:tgtEl>
                                        <p:attrNameLst>
                                          <p:attrName>ppt_x</p:attrName>
                                        </p:attrNameLst>
                                      </p:cBhvr>
                                      <p:tavLst>
                                        <p:tav tm="0">
                                          <p:val>
                                            <p:strVal val="1+#ppt_w/2"/>
                                          </p:val>
                                        </p:tav>
                                        <p:tav tm="100000">
                                          <p:val>
                                            <p:strVal val="#ppt_x"/>
                                          </p:val>
                                        </p:tav>
                                      </p:tavLst>
                                    </p:anim>
                                    <p:anim calcmode="lin" valueType="num">
                                      <p:cBhvr additive="base">
                                        <p:cTn id="14" dur="2000" fill="hold"/>
                                        <p:tgtEl>
                                          <p:spTgt spid="11674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accel="50000" decel="50000" fill="hold" nodeType="clickEffect">
                                  <p:stCondLst>
                                    <p:cond delay="0"/>
                                  </p:stCondLst>
                                  <p:childTnLst>
                                    <p:set>
                                      <p:cBhvr>
                                        <p:cTn id="18" dur="1" fill="hold">
                                          <p:stCondLst>
                                            <p:cond delay="0"/>
                                          </p:stCondLst>
                                        </p:cTn>
                                        <p:tgtEl>
                                          <p:spTgt spid="116742"/>
                                        </p:tgtEl>
                                        <p:attrNameLst>
                                          <p:attrName>style.visibility</p:attrName>
                                        </p:attrNameLst>
                                      </p:cBhvr>
                                      <p:to>
                                        <p:strVal val="visible"/>
                                      </p:to>
                                    </p:set>
                                    <p:anim calcmode="lin" valueType="num">
                                      <p:cBhvr additive="base">
                                        <p:cTn id="19" dur="2000" fill="hold"/>
                                        <p:tgtEl>
                                          <p:spTgt spid="116742"/>
                                        </p:tgtEl>
                                        <p:attrNameLst>
                                          <p:attrName>ppt_x</p:attrName>
                                        </p:attrNameLst>
                                      </p:cBhvr>
                                      <p:tavLst>
                                        <p:tav tm="0">
                                          <p:val>
                                            <p:strVal val="1+#ppt_w/2"/>
                                          </p:val>
                                        </p:tav>
                                        <p:tav tm="100000">
                                          <p:val>
                                            <p:strVal val="#ppt_x"/>
                                          </p:val>
                                        </p:tav>
                                      </p:tavLst>
                                    </p:anim>
                                    <p:anim calcmode="lin" valueType="num">
                                      <p:cBhvr additive="base">
                                        <p:cTn id="20" dur="2000" fill="hold"/>
                                        <p:tgtEl>
                                          <p:spTgt spid="11674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accel="50000" decel="50000" fill="hold" nodeType="clickEffect">
                                  <p:stCondLst>
                                    <p:cond delay="0"/>
                                  </p:stCondLst>
                                  <p:childTnLst>
                                    <p:set>
                                      <p:cBhvr>
                                        <p:cTn id="24" dur="1" fill="hold">
                                          <p:stCondLst>
                                            <p:cond delay="0"/>
                                          </p:stCondLst>
                                        </p:cTn>
                                        <p:tgtEl>
                                          <p:spTgt spid="116743"/>
                                        </p:tgtEl>
                                        <p:attrNameLst>
                                          <p:attrName>style.visibility</p:attrName>
                                        </p:attrNameLst>
                                      </p:cBhvr>
                                      <p:to>
                                        <p:strVal val="visible"/>
                                      </p:to>
                                    </p:set>
                                    <p:anim calcmode="lin" valueType="num">
                                      <p:cBhvr additive="base">
                                        <p:cTn id="25" dur="2000" fill="hold"/>
                                        <p:tgtEl>
                                          <p:spTgt spid="116743"/>
                                        </p:tgtEl>
                                        <p:attrNameLst>
                                          <p:attrName>ppt_x</p:attrName>
                                        </p:attrNameLst>
                                      </p:cBhvr>
                                      <p:tavLst>
                                        <p:tav tm="0">
                                          <p:val>
                                            <p:strVal val="1+#ppt_w/2"/>
                                          </p:val>
                                        </p:tav>
                                        <p:tav tm="100000">
                                          <p:val>
                                            <p:strVal val="#ppt_x"/>
                                          </p:val>
                                        </p:tav>
                                      </p:tavLst>
                                    </p:anim>
                                    <p:anim calcmode="lin" valueType="num">
                                      <p:cBhvr additive="base">
                                        <p:cTn id="26" dur="2000" fill="hold"/>
                                        <p:tgtEl>
                                          <p:spTgt spid="11674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accel="50000" decel="50000" fill="hold" nodeType="clickEffect">
                                  <p:stCondLst>
                                    <p:cond delay="0"/>
                                  </p:stCondLst>
                                  <p:childTnLst>
                                    <p:set>
                                      <p:cBhvr>
                                        <p:cTn id="30" dur="1" fill="hold">
                                          <p:stCondLst>
                                            <p:cond delay="0"/>
                                          </p:stCondLst>
                                        </p:cTn>
                                        <p:tgtEl>
                                          <p:spTgt spid="116744"/>
                                        </p:tgtEl>
                                        <p:attrNameLst>
                                          <p:attrName>style.visibility</p:attrName>
                                        </p:attrNameLst>
                                      </p:cBhvr>
                                      <p:to>
                                        <p:strVal val="visible"/>
                                      </p:to>
                                    </p:set>
                                    <p:anim calcmode="lin" valueType="num">
                                      <p:cBhvr additive="base">
                                        <p:cTn id="31" dur="2000" fill="hold"/>
                                        <p:tgtEl>
                                          <p:spTgt spid="116744"/>
                                        </p:tgtEl>
                                        <p:attrNameLst>
                                          <p:attrName>ppt_x</p:attrName>
                                        </p:attrNameLst>
                                      </p:cBhvr>
                                      <p:tavLst>
                                        <p:tav tm="0">
                                          <p:val>
                                            <p:strVal val="1+#ppt_w/2"/>
                                          </p:val>
                                        </p:tav>
                                        <p:tav tm="100000">
                                          <p:val>
                                            <p:strVal val="#ppt_x"/>
                                          </p:val>
                                        </p:tav>
                                      </p:tavLst>
                                    </p:anim>
                                    <p:anim calcmode="lin" valueType="num">
                                      <p:cBhvr additive="base">
                                        <p:cTn id="32" dur="2000" fill="hold"/>
                                        <p:tgtEl>
                                          <p:spTgt spid="1167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r>
              <a:rPr lang="en-US"/>
              <a:t>Template 4_beige</a:t>
            </a:r>
            <a:fld id="{4144678E-22BE-4E1A-AA09-E706B1354899}" type="slidenum">
              <a:rPr lang="en-US"/>
              <a:pPr/>
              <a:t>14</a:t>
            </a:fld>
            <a:endParaRPr lang="en-US"/>
          </a:p>
        </p:txBody>
      </p:sp>
      <p:sp>
        <p:nvSpPr>
          <p:cNvPr id="120834" name="Rectangle 2"/>
          <p:cNvSpPr>
            <a:spLocks noGrp="1" noChangeArrowheads="1"/>
          </p:cNvSpPr>
          <p:nvPr>
            <p:ph type="title"/>
          </p:nvPr>
        </p:nvSpPr>
        <p:spPr/>
        <p:txBody>
          <a:bodyPr/>
          <a:lstStyle/>
          <a:p>
            <a:pPr eaLnBrk="1" hangingPunct="1">
              <a:defRPr/>
            </a:pPr>
            <a:r>
              <a:rPr lang="en-US" smtClean="0"/>
              <a:t>Are frameworks needed?</a:t>
            </a:r>
          </a:p>
        </p:txBody>
      </p:sp>
      <p:sp>
        <p:nvSpPr>
          <p:cNvPr id="120836" name="WordArt 4"/>
          <p:cNvSpPr>
            <a:spLocks noChangeArrowheads="1" noChangeShapeType="1" noTextEdit="1"/>
          </p:cNvSpPr>
          <p:nvPr/>
        </p:nvSpPr>
        <p:spPr bwMode="auto">
          <a:xfrm>
            <a:off x="1066800" y="2286000"/>
            <a:ext cx="7620000" cy="2517775"/>
          </a:xfrm>
          <a:prstGeom prst="rect">
            <a:avLst/>
          </a:prstGeom>
        </p:spPr>
        <p:txBody>
          <a:bodyPr wrap="none" fromWordArt="1">
            <a:prstTxWarp prst="textFadeUp">
              <a:avLst>
                <a:gd name="adj" fmla="val 9991"/>
              </a:avLst>
            </a:prstTxWarp>
          </a:bodyPr>
          <a:lstStyle/>
          <a:p>
            <a:pPr algn="ctr"/>
            <a:r>
              <a:rPr lang="en-US" sz="9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Heavy Heap"/>
              </a:rPr>
              <a:t>Yes!</a:t>
            </a:r>
          </a:p>
        </p:txBody>
      </p:sp>
      <p:sp>
        <p:nvSpPr>
          <p:cNvPr id="120837" name="Rectangle 5"/>
          <p:cNvSpPr>
            <a:spLocks noChangeArrowheads="1"/>
          </p:cNvSpPr>
          <p:nvPr/>
        </p:nvSpPr>
        <p:spPr bwMode="auto">
          <a:xfrm>
            <a:off x="6172200" y="5638800"/>
            <a:ext cx="2484438" cy="384175"/>
          </a:xfrm>
          <a:prstGeom prst="rect">
            <a:avLst/>
          </a:prstGeom>
          <a:noFill/>
          <a:ln w="9525">
            <a:noFill/>
            <a:miter lim="800000"/>
            <a:headEnd/>
            <a:tailEnd/>
          </a:ln>
        </p:spPr>
        <p:txBody>
          <a:bodyPr wrap="none">
            <a:spAutoFit/>
          </a:bodyPr>
          <a:lstStyle/>
          <a:p>
            <a:pPr>
              <a:lnSpc>
                <a:spcPct val="80000"/>
              </a:lnSpc>
              <a:spcBef>
                <a:spcPct val="20000"/>
              </a:spcBef>
              <a:buClr>
                <a:schemeClr val="bg2"/>
              </a:buClr>
              <a:buSzPct val="75000"/>
              <a:buFont typeface="Wingdings" pitchFamily="2" charset="2"/>
              <a:buNone/>
            </a:pPr>
            <a:r>
              <a:rPr lang="en-US"/>
              <a:t>…well, it depends.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Clr clrSpc="rgb" dir="cw">
                                      <p:cBhvr override="childStyle">
                                        <p:cTn id="6" dur="100" fill="hold"/>
                                        <p:tgtEl>
                                          <p:spTgt spid="120836"/>
                                        </p:tgtEl>
                                        <p:attrNameLst>
                                          <p:attrName>style.color</p:attrName>
                                        </p:attrNameLst>
                                      </p:cBhvr>
                                      <p:to>
                                        <a:schemeClr val="accent2"/>
                                      </p:to>
                                    </p:animClr>
                                    <p:animClr clrSpc="rgb" dir="cw">
                                      <p:cBhvr>
                                        <p:cTn id="7" dur="100" fill="hold"/>
                                        <p:tgtEl>
                                          <p:spTgt spid="120836"/>
                                        </p:tgtEl>
                                        <p:attrNameLst>
                                          <p:attrName>fillcolor</p:attrName>
                                        </p:attrNameLst>
                                      </p:cBhvr>
                                      <p:to>
                                        <a:schemeClr val="accent2"/>
                                      </p:to>
                                    </p:animClr>
                                    <p:set>
                                      <p:cBhvr>
                                        <p:cTn id="8" dur="100" fill="hold"/>
                                        <p:tgtEl>
                                          <p:spTgt spid="120836"/>
                                        </p:tgtEl>
                                        <p:attrNameLst>
                                          <p:attrName>fill.type</p:attrName>
                                        </p:attrNameLst>
                                      </p:cBhvr>
                                      <p:to>
                                        <p:strVal val="solid"/>
                                      </p:to>
                                    </p:set>
                                    <p:set>
                                      <p:cBhvr>
                                        <p:cTn id="9" dur="100" fill="hold"/>
                                        <p:tgtEl>
                                          <p:spTgt spid="120836"/>
                                        </p:tgtEl>
                                        <p:attrNameLst>
                                          <p:attrName>fill.on</p:attrName>
                                        </p:attrNameLst>
                                      </p:cBhvr>
                                      <p:to>
                                        <p:strVal val="true"/>
                                      </p:to>
                                    </p:set>
                                    <p:animRot by="120000">
                                      <p:cBhvr>
                                        <p:cTn id="10" dur="100" fill="hold">
                                          <p:stCondLst>
                                            <p:cond delay="0"/>
                                          </p:stCondLst>
                                        </p:cTn>
                                        <p:tgtEl>
                                          <p:spTgt spid="120836"/>
                                        </p:tgtEl>
                                        <p:attrNameLst>
                                          <p:attrName>r</p:attrName>
                                        </p:attrNameLst>
                                      </p:cBhvr>
                                    </p:animRot>
                                    <p:animRot by="-240000">
                                      <p:cBhvr>
                                        <p:cTn id="11" dur="200" fill="hold">
                                          <p:stCondLst>
                                            <p:cond delay="200"/>
                                          </p:stCondLst>
                                        </p:cTn>
                                        <p:tgtEl>
                                          <p:spTgt spid="120836"/>
                                        </p:tgtEl>
                                        <p:attrNameLst>
                                          <p:attrName>r</p:attrName>
                                        </p:attrNameLst>
                                      </p:cBhvr>
                                    </p:animRot>
                                    <p:animRot by="240000">
                                      <p:cBhvr>
                                        <p:cTn id="12" dur="200" fill="hold">
                                          <p:stCondLst>
                                            <p:cond delay="400"/>
                                          </p:stCondLst>
                                        </p:cTn>
                                        <p:tgtEl>
                                          <p:spTgt spid="120836"/>
                                        </p:tgtEl>
                                        <p:attrNameLst>
                                          <p:attrName>r</p:attrName>
                                        </p:attrNameLst>
                                      </p:cBhvr>
                                    </p:animRot>
                                    <p:animRot by="-240000">
                                      <p:cBhvr>
                                        <p:cTn id="13" dur="200" fill="hold">
                                          <p:stCondLst>
                                            <p:cond delay="600"/>
                                          </p:stCondLst>
                                        </p:cTn>
                                        <p:tgtEl>
                                          <p:spTgt spid="120836"/>
                                        </p:tgtEl>
                                        <p:attrNameLst>
                                          <p:attrName>r</p:attrName>
                                        </p:attrNameLst>
                                      </p:cBhvr>
                                    </p:animRot>
                                    <p:animRot by="120000">
                                      <p:cBhvr>
                                        <p:cTn id="14" dur="200" fill="hold">
                                          <p:stCondLst>
                                            <p:cond delay="800"/>
                                          </p:stCondLst>
                                        </p:cTn>
                                        <p:tgtEl>
                                          <p:spTgt spid="120836"/>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120837"/>
                                        </p:tgtEl>
                                        <p:attrNameLst>
                                          <p:attrName>style.visibility</p:attrName>
                                        </p:attrNameLst>
                                      </p:cBhvr>
                                      <p:to>
                                        <p:strVal val="visible"/>
                                      </p:to>
                                    </p:set>
                                    <p:animEffect transition="in" filter="checkerboard(across)">
                                      <p:cBhvr>
                                        <p:cTn id="19" dur="500"/>
                                        <p:tgtEl>
                                          <p:spTgt spid="120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6" grpId="0" animBg="1"/>
      <p:bldP spid="1208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p:spPr>
        <p:txBody>
          <a:bodyPr/>
          <a:lstStyle/>
          <a:p>
            <a:r>
              <a:rPr lang="en-US"/>
              <a:t>Template 4_beige</a:t>
            </a:r>
            <a:fld id="{B30D37EF-5319-45AB-9D89-9AEA7AD44CF8}" type="slidenum">
              <a:rPr lang="en-US"/>
              <a:pPr/>
              <a:t>15</a:t>
            </a:fld>
            <a:endParaRPr lang="en-US"/>
          </a:p>
        </p:txBody>
      </p:sp>
      <p:sp>
        <p:nvSpPr>
          <p:cNvPr id="122882" name="Rectangle 2"/>
          <p:cNvSpPr>
            <a:spLocks noGrp="1" noChangeArrowheads="1"/>
          </p:cNvSpPr>
          <p:nvPr>
            <p:ph type="title"/>
          </p:nvPr>
        </p:nvSpPr>
        <p:spPr/>
        <p:txBody>
          <a:bodyPr/>
          <a:lstStyle/>
          <a:p>
            <a:pPr eaLnBrk="1" hangingPunct="1">
              <a:defRPr/>
            </a:pPr>
            <a:r>
              <a:rPr lang="en-US" smtClean="0"/>
              <a:t>Assessing the Need</a:t>
            </a:r>
          </a:p>
        </p:txBody>
      </p:sp>
      <p:sp>
        <p:nvSpPr>
          <p:cNvPr id="18436" name="Rectangle 3"/>
          <p:cNvSpPr>
            <a:spLocks noGrp="1" noChangeArrowheads="1"/>
          </p:cNvSpPr>
          <p:nvPr>
            <p:ph type="body" idx="1"/>
          </p:nvPr>
        </p:nvSpPr>
        <p:spPr>
          <a:xfrm>
            <a:off x="1066800" y="1536700"/>
            <a:ext cx="7620000" cy="4651375"/>
          </a:xfrm>
        </p:spPr>
        <p:txBody>
          <a:bodyPr/>
          <a:lstStyle/>
          <a:p>
            <a:pPr eaLnBrk="1" hangingPunct="1"/>
            <a:r>
              <a:rPr lang="en-US" smtClean="0"/>
              <a:t>Timing</a:t>
            </a:r>
          </a:p>
          <a:p>
            <a:pPr eaLnBrk="1" hangingPunct="1"/>
            <a:r>
              <a:rPr lang="en-US" smtClean="0"/>
              <a:t>Existing code base</a:t>
            </a:r>
          </a:p>
          <a:p>
            <a:pPr eaLnBrk="1" hangingPunct="1"/>
            <a:r>
              <a:rPr lang="en-US" smtClean="0"/>
              <a:t>Existing frameworks</a:t>
            </a:r>
          </a:p>
          <a:p>
            <a:pPr eaLnBrk="1" hangingPunct="1"/>
            <a:r>
              <a:rPr lang="en-US" smtClean="0"/>
              <a:t>Architectural direction</a:t>
            </a:r>
          </a:p>
          <a:p>
            <a:pPr eaLnBrk="1" hangingPunct="1"/>
            <a:r>
              <a:rPr lang="en-US" smtClean="0"/>
              <a:t>Security and other policies</a:t>
            </a:r>
          </a:p>
          <a:p>
            <a:pPr eaLnBrk="1" hangingPunct="1"/>
            <a:r>
              <a:rPr lang="en-US" smtClean="0"/>
              <a:t>Maintenance &amp; enhancement demands</a:t>
            </a:r>
          </a:p>
          <a:p>
            <a:pPr eaLnBrk="1" hangingPunct="1"/>
            <a:r>
              <a:rPr lang="en-US" smtClean="0"/>
              <a:t>Quality and performance</a:t>
            </a: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r>
              <a:rPr lang="en-US"/>
              <a:t>Template 4_beige</a:t>
            </a:r>
            <a:fld id="{F064A0D4-0E45-4B1A-9426-02F1B3858D92}" type="slidenum">
              <a:rPr lang="en-US"/>
              <a:pPr/>
              <a:t>16</a:t>
            </a:fld>
            <a:endParaRPr lang="en-US"/>
          </a:p>
        </p:txBody>
      </p:sp>
      <p:sp>
        <p:nvSpPr>
          <p:cNvPr id="124930" name="Rectangle 2"/>
          <p:cNvSpPr>
            <a:spLocks noGrp="1" noChangeArrowheads="1"/>
          </p:cNvSpPr>
          <p:nvPr>
            <p:ph type="title"/>
          </p:nvPr>
        </p:nvSpPr>
        <p:spPr/>
        <p:txBody>
          <a:bodyPr/>
          <a:lstStyle/>
          <a:p>
            <a:pPr eaLnBrk="1" hangingPunct="1">
              <a:defRPr/>
            </a:pPr>
            <a:r>
              <a:rPr lang="en-US" smtClean="0"/>
              <a:t>Framework Contents</a:t>
            </a:r>
          </a:p>
        </p:txBody>
      </p:sp>
      <p:sp>
        <p:nvSpPr>
          <p:cNvPr id="19460" name="Rectangle 3"/>
          <p:cNvSpPr>
            <a:spLocks noGrp="1" noChangeArrowheads="1"/>
          </p:cNvSpPr>
          <p:nvPr>
            <p:ph type="body" idx="1"/>
          </p:nvPr>
        </p:nvSpPr>
        <p:spPr>
          <a:xfrm>
            <a:off x="1066800" y="1536700"/>
            <a:ext cx="7620000" cy="5065713"/>
          </a:xfrm>
        </p:spPr>
        <p:txBody>
          <a:bodyPr/>
          <a:lstStyle/>
          <a:p>
            <a:pPr eaLnBrk="1" hangingPunct="1">
              <a:lnSpc>
                <a:spcPct val="75000"/>
              </a:lnSpc>
            </a:pPr>
            <a:r>
              <a:rPr lang="en-US" sz="2800" smtClean="0"/>
              <a:t>Early stage services</a:t>
            </a:r>
          </a:p>
          <a:p>
            <a:pPr lvl="1" eaLnBrk="1" hangingPunct="1">
              <a:lnSpc>
                <a:spcPct val="75000"/>
              </a:lnSpc>
            </a:pPr>
            <a:r>
              <a:rPr lang="en-US" sz="2400" smtClean="0"/>
              <a:t>String, number, date and collection handling</a:t>
            </a:r>
          </a:p>
          <a:p>
            <a:pPr lvl="1" eaLnBrk="1" hangingPunct="1">
              <a:lnSpc>
                <a:spcPct val="75000"/>
              </a:lnSpc>
            </a:pPr>
            <a:r>
              <a:rPr lang="en-US" sz="2400" smtClean="0"/>
              <a:t>Logging, debugging, messaging &amp; email, exception handling, timing, assertions</a:t>
            </a:r>
          </a:p>
          <a:p>
            <a:pPr lvl="1" eaLnBrk="1" hangingPunct="1">
              <a:lnSpc>
                <a:spcPct val="75000"/>
              </a:lnSpc>
            </a:pPr>
            <a:r>
              <a:rPr lang="en-US" sz="2400" smtClean="0"/>
              <a:t>Codes, configuration, environment</a:t>
            </a:r>
          </a:p>
          <a:p>
            <a:pPr lvl="1" eaLnBrk="1" hangingPunct="1">
              <a:lnSpc>
                <a:spcPct val="75000"/>
              </a:lnSpc>
            </a:pPr>
            <a:r>
              <a:rPr lang="en-US" sz="2400" smtClean="0"/>
              <a:t>Locking, auditing, security</a:t>
            </a:r>
          </a:p>
          <a:p>
            <a:pPr lvl="1" eaLnBrk="1" hangingPunct="1">
              <a:lnSpc>
                <a:spcPct val="75000"/>
              </a:lnSpc>
            </a:pPr>
            <a:r>
              <a:rPr lang="en-US" sz="2400" smtClean="0"/>
              <a:t>Testing</a:t>
            </a:r>
          </a:p>
          <a:p>
            <a:pPr lvl="1" eaLnBrk="1" hangingPunct="1">
              <a:lnSpc>
                <a:spcPct val="75000"/>
              </a:lnSpc>
            </a:pPr>
            <a:r>
              <a:rPr lang="en-US" sz="2400" smtClean="0"/>
              <a:t>Standards, templates, code analyzers/advisers</a:t>
            </a:r>
          </a:p>
          <a:p>
            <a:pPr eaLnBrk="1" hangingPunct="1">
              <a:lnSpc>
                <a:spcPct val="75000"/>
              </a:lnSpc>
            </a:pPr>
            <a:r>
              <a:rPr lang="en-US" sz="2800" smtClean="0"/>
              <a:t>Late stage services</a:t>
            </a:r>
          </a:p>
          <a:p>
            <a:pPr lvl="1" eaLnBrk="1" hangingPunct="1">
              <a:lnSpc>
                <a:spcPct val="75000"/>
              </a:lnSpc>
            </a:pPr>
            <a:r>
              <a:rPr lang="en-US" sz="2400" smtClean="0"/>
              <a:t>ETL-related, 3</a:t>
            </a:r>
            <a:r>
              <a:rPr lang="en-US" sz="2400" baseline="30000" smtClean="0"/>
              <a:t>rd</a:t>
            </a:r>
            <a:r>
              <a:rPr lang="en-US" sz="2400" smtClean="0"/>
              <a:t> party integration, reporting, job management, DBA-centric utilities</a:t>
            </a:r>
          </a:p>
          <a:p>
            <a:pPr eaLnBrk="1" hangingPunct="1">
              <a:lnSpc>
                <a:spcPct val="75000"/>
              </a:lnSpc>
            </a:pPr>
            <a:r>
              <a:rPr lang="en-US" sz="2800" smtClean="0"/>
              <a:t>Industry/Project-specific services</a:t>
            </a: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r>
              <a:rPr lang="en-US"/>
              <a:t>Template 4_beige</a:t>
            </a:r>
            <a:fld id="{371D32E4-F1BB-4E7A-B822-BFD63FA16A77}" type="slidenum">
              <a:rPr lang="en-US"/>
              <a:pPr/>
              <a:t>17</a:t>
            </a:fld>
            <a:endParaRPr lang="en-US"/>
          </a:p>
        </p:txBody>
      </p:sp>
      <p:sp>
        <p:nvSpPr>
          <p:cNvPr id="153602" name="Rectangle 2"/>
          <p:cNvSpPr>
            <a:spLocks noGrp="1" noChangeArrowheads="1"/>
          </p:cNvSpPr>
          <p:nvPr>
            <p:ph type="title"/>
          </p:nvPr>
        </p:nvSpPr>
        <p:spPr/>
        <p:txBody>
          <a:bodyPr/>
          <a:lstStyle/>
          <a:p>
            <a:pPr eaLnBrk="1" hangingPunct="1">
              <a:defRPr/>
            </a:pPr>
            <a:r>
              <a:rPr lang="en-US" smtClean="0"/>
              <a:t>Framework Design &amp; Build</a:t>
            </a:r>
          </a:p>
        </p:txBody>
      </p:sp>
      <p:sp>
        <p:nvSpPr>
          <p:cNvPr id="20484" name="Rectangle 3"/>
          <p:cNvSpPr>
            <a:spLocks noGrp="1" noChangeArrowheads="1"/>
          </p:cNvSpPr>
          <p:nvPr>
            <p:ph type="body" idx="1"/>
          </p:nvPr>
        </p:nvSpPr>
        <p:spPr>
          <a:xfrm>
            <a:off x="1066800" y="1536700"/>
            <a:ext cx="7620000" cy="4921250"/>
          </a:xfrm>
        </p:spPr>
        <p:txBody>
          <a:bodyPr/>
          <a:lstStyle/>
          <a:p>
            <a:pPr eaLnBrk="1" hangingPunct="1">
              <a:buFontTx/>
              <a:buNone/>
            </a:pPr>
            <a:r>
              <a:rPr lang="en-US" i="1" smtClean="0"/>
              <a:t>Programs must be written for people to read, and only incidentally for machines to execute</a:t>
            </a:r>
            <a:r>
              <a:rPr lang="en-US" smtClean="0"/>
              <a:t>. - Donald Knuth</a:t>
            </a:r>
          </a:p>
          <a:p>
            <a:pPr eaLnBrk="1" hangingPunct="1">
              <a:buFontTx/>
              <a:buNone/>
            </a:pPr>
            <a:r>
              <a:rPr lang="en-US" i="1" smtClean="0"/>
              <a:t>Simplicity is prerequisite for reliability.</a:t>
            </a:r>
            <a:r>
              <a:rPr lang="en-US" smtClean="0"/>
              <a:t> - Edsger W. Dijkstra</a:t>
            </a:r>
          </a:p>
          <a:p>
            <a:pPr eaLnBrk="1" hangingPunct="1">
              <a:buFontTx/>
              <a:buNone/>
            </a:pPr>
            <a:r>
              <a:rPr lang="en-US" i="1" smtClean="0"/>
              <a:t>Simplicity carried to the extreme becomes elegance.</a:t>
            </a:r>
            <a:r>
              <a:rPr lang="en-US" smtClean="0"/>
              <a:t> - Jon Franklin</a:t>
            </a:r>
          </a:p>
          <a:p>
            <a:pPr eaLnBrk="1" hangingPunct="1">
              <a:buFontTx/>
              <a:buNone/>
            </a:pPr>
            <a:r>
              <a:rPr lang="en-US" i="1" smtClean="0"/>
              <a:t>Simplicity is the ultimate sophistication.</a:t>
            </a:r>
            <a:r>
              <a:rPr lang="en-US" smtClean="0"/>
              <a:t> - Leonardo da Vinci</a:t>
            </a:r>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p:spPr>
        <p:txBody>
          <a:bodyPr/>
          <a:lstStyle/>
          <a:p>
            <a:r>
              <a:rPr lang="en-US"/>
              <a:t>Template 4_beige</a:t>
            </a:r>
            <a:fld id="{B27B365D-60C6-4D2D-99A6-6C5BDF8D66A4}" type="slidenum">
              <a:rPr lang="en-US"/>
              <a:pPr/>
              <a:t>18</a:t>
            </a:fld>
            <a:endParaRPr lang="en-US"/>
          </a:p>
        </p:txBody>
      </p:sp>
      <p:sp>
        <p:nvSpPr>
          <p:cNvPr id="126978" name="Rectangle 2"/>
          <p:cNvSpPr>
            <a:spLocks noGrp="1" noChangeArrowheads="1"/>
          </p:cNvSpPr>
          <p:nvPr>
            <p:ph type="title"/>
          </p:nvPr>
        </p:nvSpPr>
        <p:spPr/>
        <p:txBody>
          <a:bodyPr/>
          <a:lstStyle/>
          <a:p>
            <a:pPr eaLnBrk="1" hangingPunct="1">
              <a:defRPr/>
            </a:pPr>
            <a:r>
              <a:rPr lang="en-US" smtClean="0"/>
              <a:t>Framework Design &amp; Build</a:t>
            </a:r>
          </a:p>
        </p:txBody>
      </p:sp>
      <p:sp>
        <p:nvSpPr>
          <p:cNvPr id="21508" name="Rectangle 3"/>
          <p:cNvSpPr>
            <a:spLocks noGrp="1" noChangeArrowheads="1"/>
          </p:cNvSpPr>
          <p:nvPr>
            <p:ph type="body" idx="1"/>
          </p:nvPr>
        </p:nvSpPr>
        <p:spPr>
          <a:xfrm>
            <a:off x="1066800" y="1536700"/>
            <a:ext cx="7620000" cy="4964113"/>
          </a:xfrm>
        </p:spPr>
        <p:txBody>
          <a:bodyPr/>
          <a:lstStyle/>
          <a:p>
            <a:pPr eaLnBrk="1" hangingPunct="1">
              <a:lnSpc>
                <a:spcPct val="75000"/>
              </a:lnSpc>
            </a:pPr>
            <a:r>
              <a:rPr lang="en-US" sz="2800" smtClean="0"/>
              <a:t>Use packages to bundle related components.</a:t>
            </a:r>
          </a:p>
          <a:p>
            <a:pPr eaLnBrk="1" hangingPunct="1">
              <a:lnSpc>
                <a:spcPct val="75000"/>
              </a:lnSpc>
            </a:pPr>
            <a:r>
              <a:rPr lang="en-US" sz="2800" smtClean="0"/>
              <a:t>Decentralize constants and literals.</a:t>
            </a:r>
          </a:p>
          <a:p>
            <a:pPr eaLnBrk="1" hangingPunct="1">
              <a:lnSpc>
                <a:spcPct val="75000"/>
              </a:lnSpc>
            </a:pPr>
            <a:r>
              <a:rPr lang="en-US" sz="2800" smtClean="0"/>
              <a:t>Overloading (pseudo-polymorphism)</a:t>
            </a:r>
          </a:p>
          <a:p>
            <a:pPr eaLnBrk="1" hangingPunct="1">
              <a:lnSpc>
                <a:spcPct val="75000"/>
              </a:lnSpc>
            </a:pPr>
            <a:r>
              <a:rPr lang="en-US" sz="2800" smtClean="0"/>
              <a:t>Precede code with high-quality comments, testing and pseudo-code.</a:t>
            </a:r>
          </a:p>
          <a:p>
            <a:pPr eaLnBrk="1" hangingPunct="1">
              <a:lnSpc>
                <a:spcPct val="75000"/>
              </a:lnSpc>
            </a:pPr>
            <a:r>
              <a:rPr lang="en-US" sz="2800" smtClean="0"/>
              <a:t>Model use of your assertions, exceptions, messaging, debugging and logging library.</a:t>
            </a:r>
          </a:p>
          <a:p>
            <a:pPr eaLnBrk="1" hangingPunct="1">
              <a:lnSpc>
                <a:spcPct val="75000"/>
              </a:lnSpc>
            </a:pPr>
            <a:r>
              <a:rPr lang="en-US" sz="2800" smtClean="0"/>
              <a:t>Set up and model use of your templates, versioning, formatting, and testing tools.</a:t>
            </a:r>
          </a:p>
          <a:p>
            <a:pPr eaLnBrk="1" hangingPunct="1">
              <a:lnSpc>
                <a:spcPct val="75000"/>
              </a:lnSpc>
            </a:pPr>
            <a:r>
              <a:rPr lang="en-US" sz="2800" smtClean="0"/>
              <a:t>Follow best practices, esp. DRY and KISS.</a:t>
            </a:r>
          </a:p>
          <a:p>
            <a:pPr eaLnBrk="1" hangingPunct="1">
              <a:lnSpc>
                <a:spcPct val="75000"/>
              </a:lnSpc>
            </a:pPr>
            <a:r>
              <a:rPr lang="en-US" sz="2800" smtClean="0"/>
              <a:t>Short, intuitive names for packages and routines.</a:t>
            </a: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r>
              <a:rPr lang="en-US"/>
              <a:t>Template 4_beige</a:t>
            </a:r>
            <a:fld id="{BE5B4979-74B0-4CBB-AD67-999E0EBAFD84}" type="slidenum">
              <a:rPr lang="en-US"/>
              <a:pPr/>
              <a:t>19</a:t>
            </a:fld>
            <a:endParaRPr lang="en-US"/>
          </a:p>
        </p:txBody>
      </p:sp>
      <p:sp>
        <p:nvSpPr>
          <p:cNvPr id="129026" name="Rectangle 2"/>
          <p:cNvSpPr>
            <a:spLocks noGrp="1" noChangeArrowheads="1"/>
          </p:cNvSpPr>
          <p:nvPr>
            <p:ph type="title"/>
          </p:nvPr>
        </p:nvSpPr>
        <p:spPr/>
        <p:txBody>
          <a:bodyPr/>
          <a:lstStyle/>
          <a:p>
            <a:pPr eaLnBrk="1" hangingPunct="1">
              <a:defRPr/>
            </a:pPr>
            <a:r>
              <a:rPr lang="en-US" smtClean="0"/>
              <a:t>Framework Design &amp; Build</a:t>
            </a:r>
          </a:p>
        </p:txBody>
      </p:sp>
      <p:sp>
        <p:nvSpPr>
          <p:cNvPr id="22532" name="Rectangle 3"/>
          <p:cNvSpPr>
            <a:spLocks noGrp="1" noChangeArrowheads="1"/>
          </p:cNvSpPr>
          <p:nvPr>
            <p:ph type="body" idx="1"/>
          </p:nvPr>
        </p:nvSpPr>
        <p:spPr>
          <a:xfrm>
            <a:off x="1066800" y="1536700"/>
            <a:ext cx="7620000" cy="4551363"/>
          </a:xfrm>
        </p:spPr>
        <p:txBody>
          <a:bodyPr/>
          <a:lstStyle/>
          <a:p>
            <a:pPr eaLnBrk="1" hangingPunct="1"/>
            <a:r>
              <a:rPr lang="en-US" sz="2800" smtClean="0"/>
              <a:t>Only catch expected exceptions.</a:t>
            </a:r>
          </a:p>
          <a:p>
            <a:pPr eaLnBrk="1" hangingPunct="1"/>
            <a:r>
              <a:rPr lang="en-US" sz="2800" smtClean="0"/>
              <a:t>Document framework API well, at least in the package specs if nowhere else.</a:t>
            </a:r>
          </a:p>
          <a:p>
            <a:pPr eaLnBrk="1" hangingPunct="1"/>
            <a:r>
              <a:rPr lang="en-US" sz="2800" smtClean="0"/>
              <a:t>Provide small, working, sample application if you can, demonstrating all the pieces.</a:t>
            </a:r>
          </a:p>
          <a:p>
            <a:pPr eaLnBrk="1" hangingPunct="1"/>
            <a:r>
              <a:rPr lang="en-US" sz="2800" smtClean="0"/>
              <a:t>Use anonymous transactions to capture critical info before rollbacks.</a:t>
            </a:r>
          </a:p>
          <a:p>
            <a:pPr eaLnBrk="1" hangingPunct="1"/>
            <a:r>
              <a:rPr lang="en-US" sz="2800" smtClean="0"/>
              <a:t>Independence and loose coupling (orthogonality).</a:t>
            </a: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r>
              <a:rPr lang="en-US"/>
              <a:t>Template 4_beige</a:t>
            </a:r>
            <a:fld id="{2EF471F0-60A6-4FDB-B660-20D9A072352C}" type="slidenum">
              <a:rPr lang="en-US"/>
              <a:pPr/>
              <a:t>20</a:t>
            </a:fld>
            <a:endParaRPr lang="en-US"/>
          </a:p>
        </p:txBody>
      </p:sp>
      <p:sp>
        <p:nvSpPr>
          <p:cNvPr id="150530" name="Rectangle 2"/>
          <p:cNvSpPr>
            <a:spLocks noGrp="1" noChangeArrowheads="1"/>
          </p:cNvSpPr>
          <p:nvPr>
            <p:ph type="title"/>
          </p:nvPr>
        </p:nvSpPr>
        <p:spPr/>
        <p:txBody>
          <a:bodyPr/>
          <a:lstStyle/>
          <a:p>
            <a:pPr eaLnBrk="1" hangingPunct="1">
              <a:defRPr/>
            </a:pPr>
            <a:r>
              <a:rPr lang="en-US" smtClean="0"/>
              <a:t>Framework Adoption</a:t>
            </a:r>
          </a:p>
        </p:txBody>
      </p:sp>
      <p:sp>
        <p:nvSpPr>
          <p:cNvPr id="23556" name="Rectangle 3"/>
          <p:cNvSpPr>
            <a:spLocks noGrp="1" noChangeArrowheads="1"/>
          </p:cNvSpPr>
          <p:nvPr>
            <p:ph type="body" idx="1"/>
          </p:nvPr>
        </p:nvSpPr>
        <p:spPr>
          <a:xfrm>
            <a:off x="1066800" y="1536700"/>
            <a:ext cx="7620000" cy="4019550"/>
          </a:xfrm>
        </p:spPr>
        <p:txBody>
          <a:bodyPr/>
          <a:lstStyle/>
          <a:p>
            <a:pPr eaLnBrk="1" hangingPunct="1"/>
            <a:r>
              <a:rPr lang="en-US" i="1" smtClean="0"/>
              <a:t>There is nothing more difficult to carry out, nor more doubtful of success, nor more dangerous to handle, than to initiate a new order of things. For the reformer has enemies in all those who profit by the old order, and only lukewarm defenders in all those who would profit by the new...</a:t>
            </a:r>
            <a:endParaRPr lang="en-US" smtClean="0"/>
          </a:p>
          <a:p>
            <a:pPr algn="r" eaLnBrk="1" hangingPunct="1">
              <a:buFontTx/>
              <a:buNone/>
            </a:pPr>
            <a:r>
              <a:rPr lang="en-US" smtClean="0"/>
              <a:t>- Niccolo Macchiavelli</a:t>
            </a: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r>
              <a:rPr lang="en-US"/>
              <a:t>Template 4_beige</a:t>
            </a:r>
            <a:fld id="{21D1C13E-B1D3-4399-926F-848579BC0AA1}" type="slidenum">
              <a:rPr lang="en-US"/>
              <a:pPr/>
              <a:t>21</a:t>
            </a:fld>
            <a:endParaRPr lang="en-US"/>
          </a:p>
        </p:txBody>
      </p:sp>
      <p:sp>
        <p:nvSpPr>
          <p:cNvPr id="131074" name="Rectangle 2"/>
          <p:cNvSpPr>
            <a:spLocks noGrp="1" noChangeArrowheads="1"/>
          </p:cNvSpPr>
          <p:nvPr>
            <p:ph type="title"/>
          </p:nvPr>
        </p:nvSpPr>
        <p:spPr/>
        <p:txBody>
          <a:bodyPr/>
          <a:lstStyle/>
          <a:p>
            <a:pPr eaLnBrk="1" hangingPunct="1">
              <a:defRPr/>
            </a:pPr>
            <a:r>
              <a:rPr lang="en-US" smtClean="0"/>
              <a:t>Framework Adoption</a:t>
            </a:r>
          </a:p>
        </p:txBody>
      </p:sp>
      <p:sp>
        <p:nvSpPr>
          <p:cNvPr id="24580" name="Rectangle 3"/>
          <p:cNvSpPr>
            <a:spLocks noGrp="1" noChangeArrowheads="1"/>
          </p:cNvSpPr>
          <p:nvPr>
            <p:ph type="body" idx="1"/>
          </p:nvPr>
        </p:nvSpPr>
        <p:spPr>
          <a:xfrm>
            <a:off x="1066800" y="1536700"/>
            <a:ext cx="7620000" cy="3749675"/>
          </a:xfrm>
        </p:spPr>
        <p:txBody>
          <a:bodyPr/>
          <a:lstStyle/>
          <a:p>
            <a:pPr eaLnBrk="1" hangingPunct="1"/>
            <a:r>
              <a:rPr lang="en-US" smtClean="0"/>
              <a:t>Sponsors &amp; champions</a:t>
            </a:r>
          </a:p>
          <a:p>
            <a:pPr eaLnBrk="1" hangingPunct="1"/>
            <a:r>
              <a:rPr lang="en-US" smtClean="0"/>
              <a:t>Enterprise architecture, policies and standards</a:t>
            </a:r>
          </a:p>
          <a:p>
            <a:pPr eaLnBrk="1" hangingPunct="1"/>
            <a:r>
              <a:rPr lang="en-US" smtClean="0"/>
              <a:t>Development methodology</a:t>
            </a:r>
          </a:p>
          <a:p>
            <a:pPr eaLnBrk="1" hangingPunct="1"/>
            <a:r>
              <a:rPr lang="en-US" smtClean="0"/>
              <a:t>Management style and strategy</a:t>
            </a:r>
          </a:p>
          <a:p>
            <a:pPr eaLnBrk="1" hangingPunct="1"/>
            <a:r>
              <a:rPr lang="en-US" smtClean="0"/>
              <a:t>Time, people and $$$ constraints</a:t>
            </a:r>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r>
              <a:rPr lang="en-US"/>
              <a:t>Template 4_beige</a:t>
            </a:r>
            <a:fld id="{BFF1C030-F153-4D64-A29E-A748F7FFD52E}" type="slidenum">
              <a:rPr lang="en-US"/>
              <a:pPr/>
              <a:t>22</a:t>
            </a:fld>
            <a:endParaRPr lang="en-US"/>
          </a:p>
        </p:txBody>
      </p:sp>
      <p:sp>
        <p:nvSpPr>
          <p:cNvPr id="157698" name="Rectangle 2"/>
          <p:cNvSpPr>
            <a:spLocks noGrp="1" noChangeArrowheads="1"/>
          </p:cNvSpPr>
          <p:nvPr>
            <p:ph type="title"/>
          </p:nvPr>
        </p:nvSpPr>
        <p:spPr/>
        <p:txBody>
          <a:bodyPr/>
          <a:lstStyle/>
          <a:p>
            <a:pPr eaLnBrk="1" hangingPunct="1">
              <a:defRPr/>
            </a:pPr>
            <a:r>
              <a:rPr lang="en-US" smtClean="0"/>
              <a:t>Framework Adoption</a:t>
            </a:r>
          </a:p>
        </p:txBody>
      </p:sp>
      <p:sp>
        <p:nvSpPr>
          <p:cNvPr id="25604" name="Rectangle 3"/>
          <p:cNvSpPr>
            <a:spLocks noGrp="1" noChangeArrowheads="1"/>
          </p:cNvSpPr>
          <p:nvPr>
            <p:ph type="body" idx="1"/>
          </p:nvPr>
        </p:nvSpPr>
        <p:spPr>
          <a:xfrm>
            <a:off x="1066800" y="1536700"/>
            <a:ext cx="7620000" cy="3286125"/>
          </a:xfrm>
        </p:spPr>
        <p:txBody>
          <a:bodyPr/>
          <a:lstStyle/>
          <a:p>
            <a:pPr eaLnBrk="1" hangingPunct="1"/>
            <a:r>
              <a:rPr lang="en-US" smtClean="0"/>
              <a:t>Legacy demands</a:t>
            </a:r>
          </a:p>
          <a:p>
            <a:pPr eaLnBrk="1" hangingPunct="1"/>
            <a:r>
              <a:rPr lang="en-US" smtClean="0"/>
              <a:t>New project demands</a:t>
            </a:r>
          </a:p>
          <a:p>
            <a:pPr eaLnBrk="1" hangingPunct="1"/>
            <a:r>
              <a:rPr lang="en-US" smtClean="0"/>
              <a:t>3</a:t>
            </a:r>
            <a:r>
              <a:rPr lang="en-US" baseline="30000" smtClean="0"/>
              <a:t>rd</a:t>
            </a:r>
            <a:r>
              <a:rPr lang="en-US" smtClean="0"/>
              <a:t> party considerations</a:t>
            </a:r>
          </a:p>
          <a:p>
            <a:pPr eaLnBrk="1" hangingPunct="1"/>
            <a:r>
              <a:rPr lang="en-US" smtClean="0"/>
              <a:t>Appetite for risk</a:t>
            </a:r>
          </a:p>
          <a:p>
            <a:pPr eaLnBrk="1" hangingPunct="1"/>
            <a:r>
              <a:rPr lang="en-US" smtClean="0"/>
              <a:t>Your role</a:t>
            </a: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p:spPr>
        <p:txBody>
          <a:bodyPr/>
          <a:lstStyle/>
          <a:p>
            <a:r>
              <a:rPr lang="en-US"/>
              <a:t>Template 4_beige</a:t>
            </a:r>
            <a:fld id="{68F1A422-510B-4168-BAA6-21553AB2BCAE}" type="slidenum">
              <a:rPr lang="en-US"/>
              <a:pPr/>
              <a:t>23</a:t>
            </a:fld>
            <a:endParaRPr lang="en-US"/>
          </a:p>
        </p:txBody>
      </p:sp>
      <p:sp>
        <p:nvSpPr>
          <p:cNvPr id="133122" name="Rectangle 2"/>
          <p:cNvSpPr>
            <a:spLocks noGrp="1" noChangeArrowheads="1"/>
          </p:cNvSpPr>
          <p:nvPr>
            <p:ph type="title"/>
          </p:nvPr>
        </p:nvSpPr>
        <p:spPr/>
        <p:txBody>
          <a:bodyPr/>
          <a:lstStyle/>
          <a:p>
            <a:pPr eaLnBrk="1" hangingPunct="1">
              <a:defRPr/>
            </a:pPr>
            <a:r>
              <a:rPr lang="en-US" smtClean="0"/>
              <a:t>Existing Frameworks</a:t>
            </a:r>
          </a:p>
        </p:txBody>
      </p:sp>
      <p:graphicFrame>
        <p:nvGraphicFramePr>
          <p:cNvPr id="133179" name="Group 59"/>
          <p:cNvGraphicFramePr>
            <a:graphicFrameLocks noGrp="1"/>
          </p:cNvGraphicFramePr>
          <p:nvPr>
            <p:ph idx="1"/>
          </p:nvPr>
        </p:nvGraphicFramePr>
        <p:xfrm>
          <a:off x="457200" y="1676400"/>
          <a:ext cx="8458200" cy="4808538"/>
        </p:xfrm>
        <a:graphic>
          <a:graphicData uri="http://schemas.openxmlformats.org/drawingml/2006/table">
            <a:tbl>
              <a:tblPr/>
              <a:tblGrid>
                <a:gridCol w="1573213"/>
                <a:gridCol w="728662"/>
                <a:gridCol w="1828800"/>
                <a:gridCol w="4327525"/>
              </a:tblGrid>
              <a:tr h="241300">
                <a:tc>
                  <a:txBody>
                    <a:bodyPr/>
                    <a:lstStyle/>
                    <a:p>
                      <a:pPr marL="342900" marR="0" lvl="0" indent="-342900" algn="l" defTabSz="914400" rtl="0" eaLnBrk="1" fontAlgn="base" latinLnBrk="0" hangingPunct="1">
                        <a:lnSpc>
                          <a:spcPct val="95000"/>
                        </a:lnSpc>
                        <a:spcBef>
                          <a:spcPct val="0"/>
                        </a:spcBef>
                        <a:spcAft>
                          <a:spcPct val="0"/>
                        </a:spcAft>
                        <a:buClrTx/>
                        <a:buSzPct val="85000"/>
                        <a:buFontTx/>
                        <a:buNone/>
                        <a:tabLst>
                          <a:tab pos="228600" algn="l"/>
                          <a:tab pos="457200" algn="l"/>
                          <a:tab pos="685800" algn="l"/>
                          <a:tab pos="914400" algn="l"/>
                          <a:tab pos="1143000" algn="l"/>
                          <a:tab pos="1371600" algn="l"/>
                          <a:tab pos="1600200" algn="l"/>
                          <a:tab pos="1828800" algn="l"/>
                          <a:tab pos="2743200" algn="l"/>
                          <a:tab pos="3657600" algn="l"/>
                          <a:tab pos="4572000" algn="l"/>
                        </a:tabLst>
                      </a:pPr>
                      <a:r>
                        <a:rPr kumimoji="0" lang="en-US" sz="1200" b="1" i="0" u="none" strike="noStrike" cap="none" normalizeH="0" baseline="0" smtClean="0">
                          <a:ln>
                            <a:noFill/>
                          </a:ln>
                          <a:solidFill>
                            <a:srgbClr val="4D2A07"/>
                          </a:solidFill>
                          <a:effectLst/>
                          <a:latin typeface="Times New Roman" pitchFamily="18" charset="0"/>
                          <a:cs typeface="Times New Roman" pitchFamily="18" charset="0"/>
                        </a:rPr>
                        <a:t>Collection Name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c>
                  <a:txBody>
                    <a:bodyPr/>
                    <a:lstStyle/>
                    <a:p>
                      <a:pPr marL="342900" marR="0" lvl="0" indent="-342900" algn="l" defTabSz="914400" rtl="0" eaLnBrk="1" fontAlgn="base" latinLnBrk="0" hangingPunct="1">
                        <a:lnSpc>
                          <a:spcPct val="95000"/>
                        </a:lnSpc>
                        <a:spcBef>
                          <a:spcPct val="0"/>
                        </a:spcBef>
                        <a:spcAft>
                          <a:spcPct val="0"/>
                        </a:spcAft>
                        <a:buClrTx/>
                        <a:buSzPct val="85000"/>
                        <a:buFontTx/>
                        <a:buNone/>
                        <a:tabLst>
                          <a:tab pos="228600" algn="l"/>
                          <a:tab pos="457200" algn="l"/>
                          <a:tab pos="685800" algn="l"/>
                          <a:tab pos="914400" algn="l"/>
                          <a:tab pos="1143000" algn="l"/>
                          <a:tab pos="1371600" algn="l"/>
                          <a:tab pos="1600200" algn="l"/>
                          <a:tab pos="1828800" algn="l"/>
                          <a:tab pos="2743200" algn="l"/>
                          <a:tab pos="3657600" algn="l"/>
                          <a:tab pos="4572000" algn="l"/>
                        </a:tabLst>
                      </a:pPr>
                      <a:r>
                        <a:rPr kumimoji="0" lang="en-US" sz="1200" b="1" i="0" u="none" strike="noStrike" cap="none" normalizeH="0" baseline="0" smtClean="0">
                          <a:ln>
                            <a:noFill/>
                          </a:ln>
                          <a:solidFill>
                            <a:srgbClr val="4D2A07"/>
                          </a:solidFill>
                          <a:effectLst/>
                          <a:latin typeface="Times New Roman" pitchFamily="18" charset="0"/>
                          <a:cs typeface="Times New Roman" pitchFamily="18" charset="0"/>
                        </a:rPr>
                        <a:t>License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c>
                  <a:txBody>
                    <a:bodyPr/>
                    <a:lstStyle/>
                    <a:p>
                      <a:pPr marL="342900" marR="0" lvl="0" indent="-342900" algn="l" defTabSz="914400" rtl="0" eaLnBrk="1" fontAlgn="base" latinLnBrk="0" hangingPunct="1">
                        <a:lnSpc>
                          <a:spcPct val="95000"/>
                        </a:lnSpc>
                        <a:spcBef>
                          <a:spcPct val="0"/>
                        </a:spcBef>
                        <a:spcAft>
                          <a:spcPct val="0"/>
                        </a:spcAft>
                        <a:buClrTx/>
                        <a:buSzPct val="85000"/>
                        <a:buFontTx/>
                        <a:buNone/>
                        <a:tabLst>
                          <a:tab pos="228600" algn="l"/>
                          <a:tab pos="457200" algn="l"/>
                          <a:tab pos="685800" algn="l"/>
                          <a:tab pos="914400" algn="l"/>
                          <a:tab pos="1143000" algn="l"/>
                          <a:tab pos="1371600" algn="l"/>
                          <a:tab pos="1600200" algn="l"/>
                          <a:tab pos="1828800" algn="l"/>
                          <a:tab pos="2743200" algn="l"/>
                          <a:tab pos="3657600" algn="l"/>
                          <a:tab pos="4572000" algn="l"/>
                        </a:tabLst>
                      </a:pPr>
                      <a:r>
                        <a:rPr kumimoji="0" lang="en-US" sz="1200" b="1" i="0" u="none" strike="noStrike" cap="none" normalizeH="0" baseline="0" smtClean="0">
                          <a:ln>
                            <a:noFill/>
                          </a:ln>
                          <a:solidFill>
                            <a:srgbClr val="4D2A07"/>
                          </a:solidFill>
                          <a:effectLst/>
                          <a:latin typeface="Times New Roman" pitchFamily="18" charset="0"/>
                          <a:cs typeface="Times New Roman" pitchFamily="18" charset="0"/>
                        </a:rPr>
                        <a:t>Purpose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c>
                  <a:txBody>
                    <a:bodyPr/>
                    <a:lstStyle/>
                    <a:p>
                      <a:pPr marL="342900" marR="0" lvl="0" indent="-342900" algn="l" defTabSz="914400" rtl="0" eaLnBrk="1" fontAlgn="base" latinLnBrk="0" hangingPunct="1">
                        <a:lnSpc>
                          <a:spcPct val="95000"/>
                        </a:lnSpc>
                        <a:spcBef>
                          <a:spcPct val="0"/>
                        </a:spcBef>
                        <a:spcAft>
                          <a:spcPct val="0"/>
                        </a:spcAft>
                        <a:buClrTx/>
                        <a:buSzPct val="85000"/>
                        <a:buFontTx/>
                        <a:buNone/>
                        <a:tabLst>
                          <a:tab pos="228600" algn="l"/>
                          <a:tab pos="457200" algn="l"/>
                          <a:tab pos="685800" algn="l"/>
                          <a:tab pos="914400" algn="l"/>
                          <a:tab pos="1143000" algn="l"/>
                          <a:tab pos="1371600" algn="l"/>
                          <a:tab pos="1600200" algn="l"/>
                          <a:tab pos="1828800" algn="l"/>
                          <a:tab pos="2743200" algn="l"/>
                          <a:tab pos="3657600" algn="l"/>
                          <a:tab pos="4572000" algn="l"/>
                        </a:tabLst>
                      </a:pPr>
                      <a:r>
                        <a:rPr kumimoji="0" lang="en-US" sz="1200" b="1" i="0" u="none" strike="noStrike" cap="none" normalizeH="0" baseline="0" smtClean="0">
                          <a:ln>
                            <a:noFill/>
                          </a:ln>
                          <a:solidFill>
                            <a:srgbClr val="4D2A07"/>
                          </a:solidFill>
                          <a:effectLst/>
                          <a:latin typeface="Times New Roman" pitchFamily="18" charset="0"/>
                          <a:cs typeface="Times New Roman" pitchFamily="18" charset="0"/>
                        </a:rPr>
                        <a:t>Location &amp; Notes</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r>
              <a:tr h="22860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PLNet.org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Repository of PL/SQL</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libraries and utilities</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plnet.org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6388">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PL/SQL Starter Framework</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My starter framework.</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No code-gen utilities.</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sourceforge.net/projects/plsqlframestart</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275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Feuerstein's</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Work</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Repository of new and</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old code generation</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utilities by Steven</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Feuerstein</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stevenfeuerstein.com/gencentral.html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0188">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Quest Pipelines Archive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Repository of useful</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PL/SQL utilities</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quest-pipelines.com/pipelines/plsql/archives.htm#misc04</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163">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QCGU (Quest CodeGen Utility)</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Framework, Standards,</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Scripts, Template</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Factory, Code</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Generation, + more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qcgu.net</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1" u="none" strike="noStrike" cap="none" normalizeH="0" baseline="0" smtClean="0">
                          <a:ln>
                            <a:noFill/>
                          </a:ln>
                          <a:solidFill>
                            <a:srgbClr val="4D2A07"/>
                          </a:solidFill>
                          <a:effectLst/>
                          <a:latin typeface="Times New Roman" pitchFamily="18" charset="0"/>
                          <a:cs typeface="Times New Roman" pitchFamily="18" charset="0"/>
                        </a:rPr>
                        <a:t>Latest incarnation of Feuerstein's vast reservoir of experience.</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1" u="none" strike="noStrike" cap="none" normalizeH="0" baseline="0" smtClean="0">
                          <a:ln>
                            <a:noFill/>
                          </a:ln>
                          <a:solidFill>
                            <a:srgbClr val="4D2A07"/>
                          </a:solidFill>
                          <a:effectLst/>
                          <a:latin typeface="Times New Roman" pitchFamily="18" charset="0"/>
                          <a:cs typeface="Times New Roman" pitchFamily="18" charset="0"/>
                        </a:rPr>
                        <a:t>Preceded by QXNO, PL/Vision, and PL/Generator.</a:t>
                      </a:r>
                      <a:endParaRPr kumimoji="0" lang="en-US" sz="1200" b="0" i="1"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0188">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PL/Vision</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Framework, API</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Generator, + more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quest-pipelines.com/pipelines/dba/PLVision/plvision.htm</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1" u="none" strike="noStrike" cap="none" normalizeH="0" baseline="0" smtClean="0">
                          <a:ln>
                            <a:noFill/>
                          </a:ln>
                          <a:solidFill>
                            <a:srgbClr val="4D2A07"/>
                          </a:solidFill>
                          <a:effectLst/>
                          <a:latin typeface="Times New Roman" pitchFamily="18" charset="0"/>
                          <a:cs typeface="Times New Roman" pitchFamily="18" charset="0"/>
                        </a:rPr>
                        <a:t>Replaced by QXNO and then QCGU. Not supported.</a:t>
                      </a:r>
                      <a:endParaRPr kumimoji="0" lang="en-US" sz="1200" b="0" i="1"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PL/Generator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Table API Generator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stevenfeuerstein.com/plgen.zip</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1" u="none" strike="noStrike" cap="none" normalizeH="0" baseline="0" smtClean="0">
                          <a:ln>
                            <a:noFill/>
                          </a:ln>
                          <a:solidFill>
                            <a:srgbClr val="4D2A07"/>
                          </a:solidFill>
                          <a:effectLst/>
                          <a:latin typeface="Times New Roman" pitchFamily="18" charset="0"/>
                          <a:cs typeface="Times New Roman" pitchFamily="18" charset="0"/>
                        </a:rPr>
                        <a:t>Replaced by QCGU. Not supported.</a:t>
                      </a:r>
                      <a:endParaRPr kumimoji="0" lang="en-US" sz="1200" b="0" i="1"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76288">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PL/SQL Interface Generator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Table API Generator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sourceforge.net/projects/plsqlintgen</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p:spPr>
        <p:txBody>
          <a:bodyPr/>
          <a:lstStyle/>
          <a:p>
            <a:r>
              <a:rPr lang="en-US"/>
              <a:t>Template 4_beige</a:t>
            </a:r>
            <a:fld id="{27EDB779-AEB6-4FF6-82F2-A292BB3D91D5}" type="slidenum">
              <a:rPr lang="en-US"/>
              <a:pPr/>
              <a:t>24</a:t>
            </a:fld>
            <a:endParaRPr lang="en-US"/>
          </a:p>
        </p:txBody>
      </p:sp>
      <p:sp>
        <p:nvSpPr>
          <p:cNvPr id="135170" name="Rectangle 2"/>
          <p:cNvSpPr>
            <a:spLocks noGrp="1" noChangeArrowheads="1"/>
          </p:cNvSpPr>
          <p:nvPr>
            <p:ph type="title"/>
          </p:nvPr>
        </p:nvSpPr>
        <p:spPr/>
        <p:txBody>
          <a:bodyPr/>
          <a:lstStyle/>
          <a:p>
            <a:pPr eaLnBrk="1" hangingPunct="1">
              <a:defRPr/>
            </a:pPr>
            <a:r>
              <a:rPr lang="en-US" smtClean="0"/>
              <a:t>Existing Libraries</a:t>
            </a:r>
          </a:p>
        </p:txBody>
      </p:sp>
      <p:graphicFrame>
        <p:nvGraphicFramePr>
          <p:cNvPr id="135236" name="Group 68"/>
          <p:cNvGraphicFramePr>
            <a:graphicFrameLocks noGrp="1"/>
          </p:cNvGraphicFramePr>
          <p:nvPr>
            <p:ph idx="1"/>
          </p:nvPr>
        </p:nvGraphicFramePr>
        <p:xfrm>
          <a:off x="609600" y="1828800"/>
          <a:ext cx="8229600" cy="4559300"/>
        </p:xfrm>
        <a:graphic>
          <a:graphicData uri="http://schemas.openxmlformats.org/drawingml/2006/table">
            <a:tbl>
              <a:tblPr/>
              <a:tblGrid>
                <a:gridCol w="1531938"/>
                <a:gridCol w="706437"/>
                <a:gridCol w="1781175"/>
                <a:gridCol w="4210050"/>
              </a:tblGrid>
              <a:tr h="868363">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Quest CodeTester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Testing Framework and</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Software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quest.com/code-tester-for-oracle</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1" u="none" strike="noStrike" cap="none" normalizeH="0" baseline="0" smtClean="0">
                          <a:ln>
                            <a:noFill/>
                          </a:ln>
                          <a:solidFill>
                            <a:srgbClr val="4D2A07"/>
                          </a:solidFill>
                          <a:effectLst/>
                          <a:latin typeface="Times New Roman" pitchFamily="18" charset="0"/>
                          <a:cs typeface="Times New Roman" pitchFamily="18" charset="0"/>
                        </a:rPr>
                        <a:t>What started as Steven Feuerstein's attempt to bring agile-esque</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1" u="none" strike="noStrike" cap="none" normalizeH="0" baseline="0" smtClean="0">
                          <a:ln>
                            <a:noFill/>
                          </a:ln>
                          <a:solidFill>
                            <a:srgbClr val="4D2A07"/>
                          </a:solidFill>
                          <a:effectLst/>
                          <a:latin typeface="Times New Roman" pitchFamily="18" charset="0"/>
                          <a:cs typeface="Times New Roman" pitchFamily="18" charset="0"/>
                        </a:rPr>
                        <a:t>"test-first" mentality to PL/SQL (utPLSQL), has been heavily</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1" u="none" strike="noStrike" cap="none" normalizeH="0" baseline="0" smtClean="0">
                          <a:ln>
                            <a:noFill/>
                          </a:ln>
                          <a:solidFill>
                            <a:srgbClr val="4D2A07"/>
                          </a:solidFill>
                          <a:effectLst/>
                          <a:latin typeface="Times New Roman" pitchFamily="18" charset="0"/>
                          <a:cs typeface="Times New Roman" pitchFamily="18" charset="0"/>
                        </a:rPr>
                        <a:t>reworked, solidified, and given a UI.</a:t>
                      </a:r>
                      <a:endParaRPr kumimoji="0" lang="en-US" sz="1200" b="0" i="1"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utPLSQL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Testing framework</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sourceforge.net/projects/utplsql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utPLSQL_DWH</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Testing framework for</a:t>
                      </a:r>
                    </a:p>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Data Warehousing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sourceforge.net/projects/utplsqldwh</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PL/SQL Unit Test Framework</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Testing framework</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sourceforge.net/projects/plsqlunittest</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6275">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Quest Error Manager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Error Handling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tinyurl.com/27xkyr</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1" u="none" strike="noStrike" cap="none" normalizeH="0" baseline="0" smtClean="0">
                          <a:ln>
                            <a:noFill/>
                          </a:ln>
                          <a:solidFill>
                            <a:srgbClr val="4D2A07"/>
                          </a:solidFill>
                          <a:effectLst/>
                          <a:latin typeface="Times New Roman" pitchFamily="18" charset="0"/>
                          <a:cs typeface="Times New Roman" pitchFamily="18" charset="0"/>
                        </a:rPr>
                        <a:t>Included in QCGU. But offered separately as well. Not</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1" u="none" strike="noStrike" cap="none" normalizeH="0" baseline="0" smtClean="0">
                          <a:ln>
                            <a:noFill/>
                          </a:ln>
                          <a:solidFill>
                            <a:srgbClr val="4D2A07"/>
                          </a:solidFill>
                          <a:effectLst/>
                          <a:latin typeface="Times New Roman" pitchFamily="18" charset="0"/>
                          <a:cs typeface="Times New Roman" pitchFamily="18" charset="0"/>
                        </a:rPr>
                        <a:t>supported.</a:t>
                      </a:r>
                      <a:endParaRPr kumimoji="0" lang="en-US" sz="1200" b="0" i="1"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Log4PLSQL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Logging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log4plsql.sourceforge.net sourceforge.net/projects/log4plsql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OraLog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Logging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sourceforge.net/projects/oralog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Orate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Logging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sourceforge.net/projects/orate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Hotsos Library</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Tuning</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sourceforge.net/projects/hotsos-ilo</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PLDoc</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Documentation</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sourceforge.net/projects/pldoc     </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PL/FLOW</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Workflow</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sourceforge.net/projects/plflow</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p:spPr>
        <p:txBody>
          <a:bodyPr/>
          <a:lstStyle/>
          <a:p>
            <a:r>
              <a:rPr lang="en-US"/>
              <a:t>Template 4_beige</a:t>
            </a:r>
            <a:fld id="{780413EB-F0E2-4A33-A597-6AEAB9212D57}" type="slidenum">
              <a:rPr lang="en-US"/>
              <a:pPr/>
              <a:t>25</a:t>
            </a:fld>
            <a:endParaRPr lang="en-US"/>
          </a:p>
        </p:txBody>
      </p:sp>
      <p:sp>
        <p:nvSpPr>
          <p:cNvPr id="137218" name="Rectangle 2"/>
          <p:cNvSpPr>
            <a:spLocks noGrp="1" noChangeArrowheads="1"/>
          </p:cNvSpPr>
          <p:nvPr>
            <p:ph type="title"/>
          </p:nvPr>
        </p:nvSpPr>
        <p:spPr/>
        <p:txBody>
          <a:bodyPr/>
          <a:lstStyle/>
          <a:p>
            <a:pPr eaLnBrk="1" hangingPunct="1">
              <a:defRPr/>
            </a:pPr>
            <a:r>
              <a:rPr lang="en-US" smtClean="0"/>
              <a:t>Existing Libraries</a:t>
            </a:r>
          </a:p>
        </p:txBody>
      </p:sp>
      <p:graphicFrame>
        <p:nvGraphicFramePr>
          <p:cNvPr id="137268" name="Group 52"/>
          <p:cNvGraphicFramePr>
            <a:graphicFrameLocks noGrp="1"/>
          </p:cNvGraphicFramePr>
          <p:nvPr>
            <p:ph idx="1"/>
            <p:extLst>
              <p:ext uri="{D42A27DB-BD31-4B8C-83A1-F6EECF244321}">
                <p14:modId xmlns:p14="http://schemas.microsoft.com/office/powerpoint/2010/main" val="1099644645"/>
              </p:ext>
            </p:extLst>
          </p:nvPr>
        </p:nvGraphicFramePr>
        <p:xfrm>
          <a:off x="685800" y="1676400"/>
          <a:ext cx="8153400" cy="4711702"/>
        </p:xfrm>
        <a:graphic>
          <a:graphicData uri="http://schemas.openxmlformats.org/drawingml/2006/table">
            <a:tbl>
              <a:tblPr/>
              <a:tblGrid>
                <a:gridCol w="1517650"/>
                <a:gridCol w="700088"/>
                <a:gridCol w="1763712"/>
                <a:gridCol w="4171950"/>
              </a:tblGrid>
              <a:tr h="37465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dirty="0" smtClean="0">
                          <a:ln>
                            <a:noFill/>
                          </a:ln>
                          <a:solidFill>
                            <a:srgbClr val="4D2A07"/>
                          </a:solidFill>
                          <a:effectLst/>
                          <a:latin typeface="Times New Roman" pitchFamily="18" charset="0"/>
                          <a:cs typeface="Times New Roman" pitchFamily="18" charset="0"/>
                        </a:rPr>
                        <a:t>FTP Interface</a:t>
                      </a:r>
                      <a:endParaRPr kumimoji="0" lang="en-US" sz="1200" b="0" i="0" u="none" strike="noStrike" cap="none" normalizeH="0" baseline="0" dirty="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FTP from PL/SQL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dirty="0" smtClean="0">
                          <a:ln>
                            <a:noFill/>
                          </a:ln>
                          <a:solidFill>
                            <a:srgbClr val="4D2A07"/>
                          </a:solidFill>
                          <a:effectLst/>
                          <a:latin typeface="Times New Roman" pitchFamily="18" charset="0"/>
                          <a:cs typeface="Times New Roman" pitchFamily="18" charset="0"/>
                        </a:rPr>
                        <a:t>myoracleportal.net/blog1.php/2009/02/01/</a:t>
                      </a:r>
                      <a:r>
                        <a:rPr kumimoji="0" lang="en-US" sz="1200" b="0" i="0" u="none" strike="noStrike" cap="none" normalizeH="0" baseline="0" dirty="0" err="1" smtClean="0">
                          <a:ln>
                            <a:noFill/>
                          </a:ln>
                          <a:solidFill>
                            <a:srgbClr val="4D2A07"/>
                          </a:solidFill>
                          <a:effectLst/>
                          <a:latin typeface="Times New Roman" pitchFamily="18" charset="0"/>
                          <a:cs typeface="Times New Roman" pitchFamily="18" charset="0"/>
                        </a:rPr>
                        <a:t>plsqlftp</a:t>
                      </a:r>
                      <a:endParaRPr kumimoji="0" lang="en-US" sz="1200" b="0" i="0" u="none" strike="noStrike" cap="none" normalizeH="0" baseline="0" dirty="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3063">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UTL_FTP</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FTP from PL/SQL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sourceforge.net/projects/plsqlftp</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465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UTL_FTP</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Fair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FTP from PL/SQL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sourceforge.net/projects/utl-ftp</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3063">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Mail Tools</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Free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Mail from PL/SQL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myoracleportal.net/blog1.php/2009/02/01/</a:t>
                      </a:r>
                      <a:r>
                        <a:rPr kumimoji="0" lang="en-US" sz="1200" b="0" i="0" u="none" strike="noStrike" cap="none" normalizeH="0" baseline="0" dirty="0" err="1" smtClean="0">
                          <a:ln>
                            <a:noFill/>
                          </a:ln>
                          <a:solidFill>
                            <a:srgbClr val="4D2A07"/>
                          </a:solidFill>
                          <a:effectLst/>
                          <a:latin typeface="Times New Roman" pitchFamily="18" charset="0"/>
                          <a:cs typeface="Times New Roman" pitchFamily="18" charset="0"/>
                        </a:rPr>
                        <a:t>plsqlemail</a:t>
                      </a:r>
                      <a:endParaRPr kumimoji="0" lang="en-US" sz="1200" b="0" i="0" u="none" strike="noStrike" cap="none" normalizeH="0" baseline="0" dirty="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0713">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PL/PDF</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PDF Generation from PL/SQL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plpdf.com</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11250">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PL/Suite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PL/SQL software as job schedulers, file managers and cryptographers</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plsuite.com</a:t>
                      </a:r>
                    </a:p>
                    <a:p>
                      <a:pPr marL="182563" marR="0" lvl="0" indent="-182563" algn="l" defTabSz="914400" rtl="0" eaLnBrk="0" fontAlgn="base" latinLnBrk="0" hangingPunct="0">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PL/Run product is unique.</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9125">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Tidycode PL/SQL Formatter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Code Formatter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equinoxbase.com/tpsf/</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65188">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ClearSQL</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Code Formatter, Analyzer and Diagrammer</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563" marR="0" lvl="0" indent="-182563" algn="l" defTabSz="914400" rtl="0" eaLnBrk="1" fontAlgn="base" latinLnBrk="0" hangingPunct="1">
                        <a:lnSpc>
                          <a:spcPct val="95000"/>
                        </a:lnSpc>
                        <a:spcBef>
                          <a:spcPct val="0"/>
                        </a:spcBef>
                        <a:spcAft>
                          <a:spcPct val="0"/>
                        </a:spcAft>
                        <a:buClrTx/>
                        <a:buSzPct val="85000"/>
                        <a:buFontTx/>
                        <a:buNone/>
                        <a:tabLst>
                          <a:tab pos="1939925" algn="l"/>
                          <a:tab pos="7585075" algn="r"/>
                        </a:tabLst>
                      </a:pPr>
                      <a:r>
                        <a:rPr kumimoji="0" lang="en-US" sz="1200" b="0" i="0" u="none" strike="noStrike" cap="none" normalizeH="0" baseline="0" smtClean="0">
                          <a:ln>
                            <a:noFill/>
                          </a:ln>
                          <a:solidFill>
                            <a:srgbClr val="4D2A07"/>
                          </a:solidFill>
                          <a:effectLst/>
                          <a:latin typeface="Times New Roman" pitchFamily="18" charset="0"/>
                          <a:cs typeface="Times New Roman" pitchFamily="18" charset="0"/>
                        </a:rPr>
                        <a:t>clearsql.com/</a:t>
                      </a:r>
                      <a:endParaRPr kumimoji="0" lang="en-US" sz="1200" b="0" i="0" u="none" strike="noStrike" cap="none" normalizeH="0" baseline="0" smtClean="0">
                        <a:ln>
                          <a:noFill/>
                        </a:ln>
                        <a:solidFill>
                          <a:srgbClr val="4D2A07"/>
                        </a:solidFill>
                        <a:effectLst/>
                        <a:latin typeface="Calisto MT"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p:spPr>
        <p:txBody>
          <a:bodyPr/>
          <a:lstStyle/>
          <a:p>
            <a:r>
              <a:rPr lang="en-US"/>
              <a:t>Template 4_beige</a:t>
            </a:r>
            <a:fld id="{3DEE1643-C359-4632-8056-6533F6AF2D6C}" type="slidenum">
              <a:rPr lang="en-US"/>
              <a:pPr/>
              <a:t>26</a:t>
            </a:fld>
            <a:endParaRPr lang="en-US"/>
          </a:p>
        </p:txBody>
      </p:sp>
      <p:sp>
        <p:nvSpPr>
          <p:cNvPr id="139266" name="Rectangle 2"/>
          <p:cNvSpPr>
            <a:spLocks noGrp="1" noChangeArrowheads="1"/>
          </p:cNvSpPr>
          <p:nvPr>
            <p:ph type="title"/>
          </p:nvPr>
        </p:nvSpPr>
        <p:spPr/>
        <p:txBody>
          <a:bodyPr/>
          <a:lstStyle/>
          <a:p>
            <a:pPr eaLnBrk="1" hangingPunct="1">
              <a:defRPr/>
            </a:pPr>
            <a:r>
              <a:rPr lang="en-US" smtClean="0"/>
              <a:t>Case Study: Starter Framework</a:t>
            </a:r>
          </a:p>
        </p:txBody>
      </p:sp>
      <p:sp>
        <p:nvSpPr>
          <p:cNvPr id="29700" name="Rectangle 3"/>
          <p:cNvSpPr>
            <a:spLocks noGrp="1" noChangeArrowheads="1"/>
          </p:cNvSpPr>
          <p:nvPr>
            <p:ph type="body" idx="1"/>
          </p:nvPr>
        </p:nvSpPr>
        <p:spPr>
          <a:xfrm>
            <a:off x="1066800" y="1536700"/>
            <a:ext cx="7620000" cy="4708525"/>
          </a:xfrm>
        </p:spPr>
        <p:txBody>
          <a:bodyPr/>
          <a:lstStyle/>
          <a:p>
            <a:pPr eaLnBrk="1" hangingPunct="1"/>
            <a:r>
              <a:rPr lang="en-US" smtClean="0"/>
              <a:t>First built in 1997 for 8i. Completely rebuilt for 9i in 2001. Being rebuilt again for 10g, trying to follow some of my own advice ;-)</a:t>
            </a:r>
          </a:p>
          <a:p>
            <a:pPr eaLnBrk="1" hangingPunct="1"/>
            <a:r>
              <a:rPr lang="en-US" smtClean="0"/>
              <a:t>Open source.</a:t>
            </a:r>
          </a:p>
          <a:p>
            <a:pPr lvl="1" eaLnBrk="1" hangingPunct="1"/>
            <a:r>
              <a:rPr lang="en-US" sz="2400" smtClean="0">
                <a:hlinkClick r:id="rId3"/>
              </a:rPr>
              <a:t>http://www.dbartisans.com/code.htm</a:t>
            </a:r>
            <a:r>
              <a:rPr lang="en-US" sz="2400" smtClean="0"/>
              <a:t> </a:t>
            </a:r>
          </a:p>
          <a:p>
            <a:pPr lvl="1" eaLnBrk="1" hangingPunct="1"/>
            <a:r>
              <a:rPr lang="en-US" sz="2400" smtClean="0">
                <a:hlinkClick r:id="rId4"/>
              </a:rPr>
              <a:t>https://sourceforge.net/projects/plsqlframestart</a:t>
            </a:r>
            <a:endParaRPr lang="en-US" sz="2400" smtClean="0"/>
          </a:p>
          <a:p>
            <a:pPr eaLnBrk="1" hangingPunct="1"/>
            <a:r>
              <a:rPr lang="en-US" sz="2800" smtClean="0"/>
              <a:t>Be sure to fully evaluate Quest/Feuerstein’s free offerings as well.</a:t>
            </a:r>
          </a:p>
          <a:p>
            <a:pPr lvl="1" eaLnBrk="1" hangingPunct="1"/>
            <a:r>
              <a:rPr lang="en-US" sz="2400" smtClean="0">
                <a:hlinkClick r:id="rId5"/>
              </a:rPr>
              <a:t>http://qcgu.net</a:t>
            </a:r>
            <a:r>
              <a:rPr lang="en-US" sz="2400" smtClean="0"/>
              <a:t> </a:t>
            </a:r>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p:spPr>
        <p:txBody>
          <a:bodyPr/>
          <a:lstStyle/>
          <a:p>
            <a:r>
              <a:rPr lang="en-US"/>
              <a:t>Template 4_beige</a:t>
            </a:r>
            <a:fld id="{B68FEC5E-2325-4DC5-A518-91F8F4283A37}" type="slidenum">
              <a:rPr lang="en-US"/>
              <a:pPr/>
              <a:t>27</a:t>
            </a:fld>
            <a:endParaRPr lang="en-US"/>
          </a:p>
        </p:txBody>
      </p:sp>
      <p:sp>
        <p:nvSpPr>
          <p:cNvPr id="141314" name="Rectangle 2"/>
          <p:cNvSpPr>
            <a:spLocks noGrp="1" noChangeArrowheads="1"/>
          </p:cNvSpPr>
          <p:nvPr>
            <p:ph type="title"/>
          </p:nvPr>
        </p:nvSpPr>
        <p:spPr>
          <a:xfrm>
            <a:off x="1066800" y="123825"/>
            <a:ext cx="7734300" cy="638175"/>
          </a:xfrm>
        </p:spPr>
        <p:txBody>
          <a:bodyPr/>
          <a:lstStyle/>
          <a:p>
            <a:pPr eaLnBrk="1" hangingPunct="1">
              <a:defRPr/>
            </a:pPr>
            <a:r>
              <a:rPr lang="en-US" smtClean="0"/>
              <a:t>Model of Starter Framework</a:t>
            </a:r>
          </a:p>
        </p:txBody>
      </p:sp>
      <p:pic>
        <p:nvPicPr>
          <p:cNvPr id="30724" name="Picture 6" descr="SchemaLayeringVisual"/>
          <p:cNvPicPr>
            <a:picLocks noChangeAspect="1" noChangeArrowheads="1"/>
          </p:cNvPicPr>
          <p:nvPr/>
        </p:nvPicPr>
        <p:blipFill>
          <a:blip r:embed="rId3" cstate="print"/>
          <a:srcRect/>
          <a:stretch>
            <a:fillRect/>
          </a:stretch>
        </p:blipFill>
        <p:spPr bwMode="auto">
          <a:xfrm>
            <a:off x="381000" y="742950"/>
            <a:ext cx="8153400" cy="61150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p:spPr>
        <p:txBody>
          <a:bodyPr/>
          <a:lstStyle/>
          <a:p>
            <a:r>
              <a:rPr lang="en-US"/>
              <a:t>Template 4_beige</a:t>
            </a:r>
            <a:fld id="{94D41CF2-3D81-451D-B446-208D48FD8419}" type="slidenum">
              <a:rPr lang="en-US"/>
              <a:pPr/>
              <a:t>28</a:t>
            </a:fld>
            <a:endParaRPr lang="en-US"/>
          </a:p>
        </p:txBody>
      </p:sp>
      <p:sp>
        <p:nvSpPr>
          <p:cNvPr id="172034" name="Rectangle 2"/>
          <p:cNvSpPr>
            <a:spLocks noGrp="1" noChangeArrowheads="1"/>
          </p:cNvSpPr>
          <p:nvPr>
            <p:ph type="title"/>
          </p:nvPr>
        </p:nvSpPr>
        <p:spPr/>
        <p:txBody>
          <a:bodyPr/>
          <a:lstStyle/>
          <a:p>
            <a:pPr eaLnBrk="1" hangingPunct="1">
              <a:defRPr/>
            </a:pPr>
            <a:r>
              <a:rPr lang="en-US" smtClean="0"/>
              <a:t>Recap</a:t>
            </a:r>
          </a:p>
        </p:txBody>
      </p:sp>
      <p:sp>
        <p:nvSpPr>
          <p:cNvPr id="31748" name="Rectangle 3"/>
          <p:cNvSpPr>
            <a:spLocks noGrp="1" noChangeArrowheads="1"/>
          </p:cNvSpPr>
          <p:nvPr>
            <p:ph type="body" idx="1"/>
          </p:nvPr>
        </p:nvSpPr>
        <p:spPr>
          <a:xfrm>
            <a:off x="1066800" y="1536700"/>
            <a:ext cx="7620000" cy="4924425"/>
          </a:xfrm>
        </p:spPr>
        <p:txBody>
          <a:bodyPr/>
          <a:lstStyle/>
          <a:p>
            <a:pPr eaLnBrk="1" hangingPunct="1"/>
            <a:r>
              <a:rPr lang="en-US" sz="2800" smtClean="0"/>
              <a:t>Frameworks are a critical part of any application infrastructure.</a:t>
            </a:r>
          </a:p>
          <a:p>
            <a:pPr eaLnBrk="1" hangingPunct="1"/>
            <a:r>
              <a:rPr lang="en-US" sz="2800" smtClean="0"/>
              <a:t>Infrastructure cannot be ignored without consequence.</a:t>
            </a:r>
          </a:p>
          <a:p>
            <a:pPr eaLnBrk="1" hangingPunct="1"/>
            <a:r>
              <a:rPr lang="en-US" sz="2800" smtClean="0"/>
              <a:t>Many factors play in determining whether you build or adopt a framework and what it contains.</a:t>
            </a:r>
          </a:p>
          <a:p>
            <a:pPr eaLnBrk="1" hangingPunct="1"/>
            <a:r>
              <a:rPr lang="en-US" sz="2800" smtClean="0"/>
              <a:t>Best practices must be followed in building a framework.</a:t>
            </a:r>
          </a:p>
          <a:p>
            <a:pPr eaLnBrk="1" hangingPunct="1"/>
            <a:r>
              <a:rPr lang="en-US" sz="2800" smtClean="0"/>
              <a:t>Expect great improvements across the SDLC once the initial learning curve is crested.</a:t>
            </a: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p:spPr>
        <p:txBody>
          <a:bodyPr/>
          <a:lstStyle/>
          <a:p>
            <a:r>
              <a:rPr lang="en-US"/>
              <a:t>Template 4_beige</a:t>
            </a:r>
            <a:fld id="{8B6B951E-8841-46B7-A059-3B0CD3BD324C}" type="slidenum">
              <a:rPr lang="en-US"/>
              <a:pPr/>
              <a:t>29</a:t>
            </a:fld>
            <a:endParaRPr lang="en-US"/>
          </a:p>
        </p:txBody>
      </p:sp>
      <p:sp>
        <p:nvSpPr>
          <p:cNvPr id="178178" name="Rectangle 2"/>
          <p:cNvSpPr>
            <a:spLocks noGrp="1" noChangeArrowheads="1"/>
          </p:cNvSpPr>
          <p:nvPr>
            <p:ph type="title"/>
          </p:nvPr>
        </p:nvSpPr>
        <p:spPr/>
        <p:txBody>
          <a:bodyPr/>
          <a:lstStyle/>
          <a:p>
            <a:pPr algn="ctr" eaLnBrk="1" hangingPunct="1">
              <a:defRPr/>
            </a:pPr>
            <a:r>
              <a:rPr lang="en-US" smtClean="0"/>
              <a:t>Your Design Legacy</a:t>
            </a:r>
          </a:p>
        </p:txBody>
      </p:sp>
      <p:grpSp>
        <p:nvGrpSpPr>
          <p:cNvPr id="2" name="Group 3"/>
          <p:cNvGrpSpPr>
            <a:grpSpLocks/>
          </p:cNvGrpSpPr>
          <p:nvPr/>
        </p:nvGrpSpPr>
        <p:grpSpPr bwMode="auto">
          <a:xfrm>
            <a:off x="381000" y="1600200"/>
            <a:ext cx="2895600" cy="5127625"/>
            <a:chOff x="240" y="1008"/>
            <a:chExt cx="1824" cy="3230"/>
          </a:xfrm>
        </p:grpSpPr>
        <p:pic>
          <p:nvPicPr>
            <p:cNvPr id="32780" name="Picture 4" descr="Shack"/>
            <p:cNvPicPr>
              <a:picLocks noChangeAspect="1" noChangeArrowheads="1"/>
            </p:cNvPicPr>
            <p:nvPr/>
          </p:nvPicPr>
          <p:blipFill>
            <a:blip r:embed="rId3" cstate="print"/>
            <a:srcRect/>
            <a:stretch>
              <a:fillRect/>
            </a:stretch>
          </p:blipFill>
          <p:spPr bwMode="auto">
            <a:xfrm>
              <a:off x="240" y="1008"/>
              <a:ext cx="1824" cy="1375"/>
            </a:xfrm>
            <a:prstGeom prst="rect">
              <a:avLst/>
            </a:prstGeom>
            <a:noFill/>
            <a:ln w="9525">
              <a:noFill/>
              <a:miter lim="800000"/>
              <a:headEnd/>
              <a:tailEnd/>
            </a:ln>
          </p:spPr>
        </p:pic>
        <p:pic>
          <p:nvPicPr>
            <p:cNvPr id="32781" name="Picture 5" descr="ramshackle"/>
            <p:cNvPicPr>
              <a:picLocks noChangeAspect="1" noChangeArrowheads="1"/>
            </p:cNvPicPr>
            <p:nvPr/>
          </p:nvPicPr>
          <p:blipFill>
            <a:blip r:embed="rId4" cstate="print"/>
            <a:srcRect/>
            <a:stretch>
              <a:fillRect/>
            </a:stretch>
          </p:blipFill>
          <p:spPr bwMode="auto">
            <a:xfrm>
              <a:off x="240" y="2490"/>
              <a:ext cx="1776" cy="1748"/>
            </a:xfrm>
            <a:prstGeom prst="rect">
              <a:avLst/>
            </a:prstGeom>
            <a:noFill/>
            <a:ln w="9525">
              <a:noFill/>
              <a:miter lim="800000"/>
              <a:headEnd/>
              <a:tailEnd/>
            </a:ln>
          </p:spPr>
        </p:pic>
      </p:grpSp>
      <p:sp>
        <p:nvSpPr>
          <p:cNvPr id="178182" name="Text Box 6"/>
          <p:cNvSpPr txBox="1">
            <a:spLocks noChangeArrowheads="1"/>
          </p:cNvSpPr>
          <p:nvPr/>
        </p:nvSpPr>
        <p:spPr bwMode="auto">
          <a:xfrm>
            <a:off x="3505200" y="3581400"/>
            <a:ext cx="685800" cy="457200"/>
          </a:xfrm>
          <a:prstGeom prst="rect">
            <a:avLst/>
          </a:prstGeom>
          <a:noFill/>
          <a:ln w="9525">
            <a:noFill/>
            <a:miter lim="800000"/>
            <a:headEnd/>
            <a:tailEnd/>
          </a:ln>
        </p:spPr>
        <p:txBody>
          <a:bodyPr>
            <a:spAutoFit/>
          </a:bodyPr>
          <a:lstStyle/>
          <a:p>
            <a:pPr>
              <a:spcBef>
                <a:spcPct val="50000"/>
              </a:spcBef>
            </a:pPr>
            <a:r>
              <a:rPr lang="en-US"/>
              <a:t>OR</a:t>
            </a:r>
          </a:p>
        </p:txBody>
      </p:sp>
      <p:grpSp>
        <p:nvGrpSpPr>
          <p:cNvPr id="3" name="Group 7"/>
          <p:cNvGrpSpPr>
            <a:grpSpLocks/>
          </p:cNvGrpSpPr>
          <p:nvPr/>
        </p:nvGrpSpPr>
        <p:grpSpPr bwMode="auto">
          <a:xfrm>
            <a:off x="4191000" y="1524000"/>
            <a:ext cx="4876800" cy="5010150"/>
            <a:chOff x="2640" y="960"/>
            <a:chExt cx="3072" cy="3156"/>
          </a:xfrm>
        </p:grpSpPr>
        <p:pic>
          <p:nvPicPr>
            <p:cNvPr id="32775" name="Picture 8" descr="burj-al-arab-at-night"/>
            <p:cNvPicPr>
              <a:picLocks noChangeAspect="1" noChangeArrowheads="1"/>
            </p:cNvPicPr>
            <p:nvPr/>
          </p:nvPicPr>
          <p:blipFill>
            <a:blip r:embed="rId5" cstate="print"/>
            <a:srcRect/>
            <a:stretch>
              <a:fillRect/>
            </a:stretch>
          </p:blipFill>
          <p:spPr bwMode="auto">
            <a:xfrm>
              <a:off x="2784" y="960"/>
              <a:ext cx="1175" cy="1584"/>
            </a:xfrm>
            <a:prstGeom prst="rect">
              <a:avLst/>
            </a:prstGeom>
            <a:noFill/>
            <a:ln w="9525">
              <a:noFill/>
              <a:miter lim="800000"/>
              <a:headEnd/>
              <a:tailEnd/>
            </a:ln>
          </p:spPr>
        </p:pic>
        <p:pic>
          <p:nvPicPr>
            <p:cNvPr id="32776" name="Picture 9" descr="Castle_Neuschwanstein-s"/>
            <p:cNvPicPr>
              <a:picLocks noChangeAspect="1" noChangeArrowheads="1"/>
            </p:cNvPicPr>
            <p:nvPr/>
          </p:nvPicPr>
          <p:blipFill>
            <a:blip r:embed="rId6" cstate="print"/>
            <a:srcRect/>
            <a:stretch>
              <a:fillRect/>
            </a:stretch>
          </p:blipFill>
          <p:spPr bwMode="auto">
            <a:xfrm>
              <a:off x="2640" y="2736"/>
              <a:ext cx="1824" cy="1194"/>
            </a:xfrm>
            <a:prstGeom prst="rect">
              <a:avLst/>
            </a:prstGeom>
            <a:noFill/>
            <a:ln w="9525">
              <a:noFill/>
              <a:miter lim="800000"/>
              <a:headEnd/>
              <a:tailEnd/>
            </a:ln>
          </p:spPr>
        </p:pic>
        <p:pic>
          <p:nvPicPr>
            <p:cNvPr id="32777" name="Picture 10" descr="lincoln-cathedral12"/>
            <p:cNvPicPr>
              <a:picLocks noChangeAspect="1" noChangeArrowheads="1"/>
            </p:cNvPicPr>
            <p:nvPr/>
          </p:nvPicPr>
          <p:blipFill>
            <a:blip r:embed="rId7" cstate="print"/>
            <a:srcRect/>
            <a:stretch>
              <a:fillRect/>
            </a:stretch>
          </p:blipFill>
          <p:spPr bwMode="auto">
            <a:xfrm>
              <a:off x="3648" y="1296"/>
              <a:ext cx="1151" cy="1535"/>
            </a:xfrm>
            <a:prstGeom prst="rect">
              <a:avLst/>
            </a:prstGeom>
            <a:noFill/>
            <a:ln w="9525">
              <a:noFill/>
              <a:miter lim="800000"/>
              <a:headEnd/>
              <a:tailEnd/>
            </a:ln>
          </p:spPr>
        </p:pic>
        <p:pic>
          <p:nvPicPr>
            <p:cNvPr id="32778" name="Picture 11" descr="tucker3"/>
            <p:cNvPicPr>
              <a:picLocks noChangeAspect="1" noChangeArrowheads="1"/>
            </p:cNvPicPr>
            <p:nvPr/>
          </p:nvPicPr>
          <p:blipFill>
            <a:blip r:embed="rId8" cstate="print"/>
            <a:srcRect/>
            <a:stretch>
              <a:fillRect/>
            </a:stretch>
          </p:blipFill>
          <p:spPr bwMode="auto">
            <a:xfrm>
              <a:off x="4320" y="960"/>
              <a:ext cx="1392" cy="1386"/>
            </a:xfrm>
            <a:prstGeom prst="rect">
              <a:avLst/>
            </a:prstGeom>
            <a:noFill/>
            <a:ln w="9525">
              <a:noFill/>
              <a:miter lim="800000"/>
              <a:headEnd/>
              <a:tailEnd/>
            </a:ln>
          </p:spPr>
        </p:pic>
        <p:pic>
          <p:nvPicPr>
            <p:cNvPr id="32779" name="Picture 12" descr="TajMahal"/>
            <p:cNvPicPr>
              <a:picLocks noChangeAspect="1" noChangeArrowheads="1"/>
            </p:cNvPicPr>
            <p:nvPr/>
          </p:nvPicPr>
          <p:blipFill>
            <a:blip r:embed="rId9" cstate="print"/>
            <a:srcRect/>
            <a:stretch>
              <a:fillRect/>
            </a:stretch>
          </p:blipFill>
          <p:spPr bwMode="auto">
            <a:xfrm>
              <a:off x="4080" y="2928"/>
              <a:ext cx="1584" cy="1188"/>
            </a:xfrm>
            <a:prstGeom prst="rect">
              <a:avLst/>
            </a:prstGeom>
            <a:noFill/>
            <a:ln w="9525">
              <a:noFill/>
              <a:miter lim="800000"/>
              <a:headEnd/>
              <a:tailEnd/>
            </a:ln>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818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p:spPr>
        <p:txBody>
          <a:bodyPr/>
          <a:lstStyle/>
          <a:p>
            <a:r>
              <a:rPr lang="en-US"/>
              <a:t>Template 4_beige</a:t>
            </a:r>
            <a:fld id="{BD50415E-4CFE-4416-B29F-A7D635DBEEB7}" type="slidenum">
              <a:rPr lang="en-US"/>
              <a:pPr/>
              <a:t>30</a:t>
            </a:fld>
            <a:endParaRPr lang="en-US"/>
          </a:p>
        </p:txBody>
      </p:sp>
      <p:sp>
        <p:nvSpPr>
          <p:cNvPr id="33795" name="WordArt 2"/>
          <p:cNvSpPr>
            <a:spLocks noChangeArrowheads="1" noChangeShapeType="1" noTextEdit="1"/>
          </p:cNvSpPr>
          <p:nvPr/>
        </p:nvSpPr>
        <p:spPr bwMode="auto">
          <a:xfrm>
            <a:off x="2133600" y="2590800"/>
            <a:ext cx="5410200" cy="220980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3600" kern="10">
                <a:ln w="9525">
                  <a:round/>
                  <a:headEnd/>
                  <a:tailEnd/>
                </a:ln>
                <a:gradFill rotWithShape="1">
                  <a:gsLst>
                    <a:gs pos="0">
                      <a:srgbClr val="008000"/>
                    </a:gs>
                    <a:gs pos="50000">
                      <a:srgbClr val="003B00"/>
                    </a:gs>
                    <a:gs pos="100000">
                      <a:srgbClr val="008000"/>
                    </a:gs>
                  </a:gsLst>
                  <a:lin ang="5400000" scaled="1"/>
                </a:gradFill>
                <a:latin typeface="Times New Roman"/>
                <a:cs typeface="Times New Roman"/>
              </a:rPr>
              <a:t>Questions?</a:t>
            </a:r>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a:noFill/>
        </p:spPr>
        <p:txBody>
          <a:bodyPr/>
          <a:lstStyle/>
          <a:p>
            <a:r>
              <a:rPr lang="en-US"/>
              <a:t>Template 4_beige</a:t>
            </a:r>
            <a:fld id="{29AEBE96-7B45-44B6-ACBE-0A922DE74ED7}" type="slidenum">
              <a:rPr lang="en-US"/>
              <a:pPr/>
              <a:t>31</a:t>
            </a:fld>
            <a:endParaRPr lang="en-US"/>
          </a:p>
        </p:txBody>
      </p:sp>
      <p:sp>
        <p:nvSpPr>
          <p:cNvPr id="176130" name="Rectangle 2"/>
          <p:cNvSpPr>
            <a:spLocks noGrp="1" noChangeArrowheads="1"/>
          </p:cNvSpPr>
          <p:nvPr>
            <p:ph type="title"/>
          </p:nvPr>
        </p:nvSpPr>
        <p:spPr/>
        <p:txBody>
          <a:bodyPr/>
          <a:lstStyle/>
          <a:p>
            <a:pPr eaLnBrk="1" hangingPunct="1">
              <a:defRPr/>
            </a:pPr>
            <a:r>
              <a:rPr lang="en-US" smtClean="0"/>
              <a:t>Thank You for Attending!</a:t>
            </a:r>
          </a:p>
        </p:txBody>
      </p:sp>
      <p:sp>
        <p:nvSpPr>
          <p:cNvPr id="34820" name="Rectangle 3"/>
          <p:cNvSpPr>
            <a:spLocks noGrp="1" noChangeArrowheads="1"/>
          </p:cNvSpPr>
          <p:nvPr>
            <p:ph type="body" idx="1"/>
          </p:nvPr>
        </p:nvSpPr>
        <p:spPr>
          <a:xfrm>
            <a:off x="1066800" y="1536700"/>
            <a:ext cx="7620000" cy="3716338"/>
          </a:xfrm>
        </p:spPr>
        <p:txBody>
          <a:bodyPr/>
          <a:lstStyle/>
          <a:p>
            <a:pPr eaLnBrk="1" hangingPunct="1"/>
            <a:r>
              <a:rPr lang="en-US" smtClean="0"/>
              <a:t>Please fill out your evaluation form.</a:t>
            </a:r>
          </a:p>
          <a:p>
            <a:pPr eaLnBrk="1" hangingPunct="1"/>
            <a:r>
              <a:rPr lang="en-US" smtClean="0"/>
              <a:t>This was</a:t>
            </a:r>
          </a:p>
          <a:p>
            <a:pPr lvl="1" eaLnBrk="1" hangingPunct="1"/>
            <a:r>
              <a:rPr lang="en-US" smtClean="0"/>
              <a:t> Session #465</a:t>
            </a:r>
          </a:p>
          <a:p>
            <a:pPr lvl="1" eaLnBrk="1" hangingPunct="1"/>
            <a:r>
              <a:rPr lang="en-US" smtClean="0"/>
              <a:t>“PL/SQL Frameworks for Custom Systems”</a:t>
            </a:r>
          </a:p>
          <a:p>
            <a:pPr lvl="1" eaLnBrk="1" hangingPunct="1"/>
            <a:r>
              <a:rPr lang="en-US" smtClean="0"/>
              <a:t> by Bill Coulam</a:t>
            </a:r>
          </a:p>
          <a:p>
            <a:pPr eaLnBrk="1" hangingPunct="1"/>
            <a:r>
              <a:rPr lang="en-US" smtClean="0"/>
              <a:t>Contact: bcoulam@yahoo.com</a:t>
            </a:r>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362108"/>
      </a:dk1>
      <a:lt1>
        <a:srgbClr val="FFFFFF"/>
      </a:lt1>
      <a:dk2>
        <a:srgbClr val="FAEBB2"/>
      </a:dk2>
      <a:lt2>
        <a:srgbClr val="080808"/>
      </a:lt2>
      <a:accent1>
        <a:srgbClr val="993300"/>
      </a:accent1>
      <a:accent2>
        <a:srgbClr val="EAA803"/>
      </a:accent2>
      <a:accent3>
        <a:srgbClr val="FFFFFF"/>
      </a:accent3>
      <a:accent4>
        <a:srgbClr val="2D1B06"/>
      </a:accent4>
      <a:accent5>
        <a:srgbClr val="CAADAA"/>
      </a:accent5>
      <a:accent6>
        <a:srgbClr val="D49802"/>
      </a:accent6>
      <a:hlink>
        <a:srgbClr val="663300"/>
      </a:hlink>
      <a:folHlink>
        <a:srgbClr val="996633"/>
      </a:folHlink>
    </a:clrScheme>
    <a:fontScheme name="Default Design">
      <a:majorFont>
        <a:latin typeface="Calisto MT"/>
        <a:ea typeface=""/>
        <a:cs typeface=""/>
      </a:majorFont>
      <a:minorFont>
        <a:latin typeface="Calisto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5878</TotalTime>
  <Words>3317</Words>
  <Application>Microsoft Office PowerPoint</Application>
  <PresentationFormat>On-screen Show (4:3)</PresentationFormat>
  <Paragraphs>366</Paragraphs>
  <Slides>31</Slides>
  <Notes>31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8" baseType="lpstr">
      <vt:lpstr>Arial</vt:lpstr>
      <vt:lpstr>Calisto MT</vt:lpstr>
      <vt:lpstr>Heavy Heap</vt:lpstr>
      <vt:lpstr>Times New Roman</vt:lpstr>
      <vt:lpstr>Wingdings</vt:lpstr>
      <vt:lpstr>Default Design</vt:lpstr>
      <vt:lpstr>Image</vt:lpstr>
      <vt:lpstr>PL/SQL Application Frameworks </vt:lpstr>
      <vt:lpstr>How to get the most of this?</vt:lpstr>
      <vt:lpstr>Software Architecture and Construction</vt:lpstr>
      <vt:lpstr>Software as Useful Structures</vt:lpstr>
      <vt:lpstr>Software as Useful Structures</vt:lpstr>
      <vt:lpstr>The Target</vt:lpstr>
      <vt:lpstr>Agenda</vt:lpstr>
      <vt:lpstr>Definitions</vt:lpstr>
      <vt:lpstr>Are frameworks needed?</vt:lpstr>
      <vt:lpstr>Timber Framed</vt:lpstr>
      <vt:lpstr>Conventional or Stick-Built</vt:lpstr>
      <vt:lpstr>Panel-built Homes</vt:lpstr>
      <vt:lpstr>Are frameworks needed?</vt:lpstr>
      <vt:lpstr>Are frameworks needed?</vt:lpstr>
      <vt:lpstr>Assessing the Need</vt:lpstr>
      <vt:lpstr>Framework Contents</vt:lpstr>
      <vt:lpstr>Framework Design &amp; Build</vt:lpstr>
      <vt:lpstr>Framework Design &amp; Build</vt:lpstr>
      <vt:lpstr>Framework Design &amp; Build</vt:lpstr>
      <vt:lpstr>Framework Adoption</vt:lpstr>
      <vt:lpstr>Framework Adoption</vt:lpstr>
      <vt:lpstr>Framework Adoption</vt:lpstr>
      <vt:lpstr>Existing Frameworks</vt:lpstr>
      <vt:lpstr>Existing Libraries</vt:lpstr>
      <vt:lpstr>Existing Libraries</vt:lpstr>
      <vt:lpstr>Case Study: Starter Framework</vt:lpstr>
      <vt:lpstr>Model of Starter Framework</vt:lpstr>
      <vt:lpstr>Recap</vt:lpstr>
      <vt:lpstr>Your Design Legacy</vt:lpstr>
      <vt:lpstr>PowerPoint Presentation</vt:lpstr>
      <vt:lpstr>Thank You for Attending!</vt:lpstr>
    </vt:vector>
  </TitlesOfParts>
  <Company>Dell Computer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THE TITLE 44pt FONT</dc:title>
  <dc:creator>binghamsd</dc:creator>
  <cp:lastModifiedBy>Bill Coulam</cp:lastModifiedBy>
  <cp:revision>115</cp:revision>
  <dcterms:created xsi:type="dcterms:W3CDTF">2002-04-23T22:20:31Z</dcterms:created>
  <dcterms:modified xsi:type="dcterms:W3CDTF">2014-02-20T14:40:12Z</dcterms:modified>
</cp:coreProperties>
</file>